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7" r:id="rId3"/>
    <p:sldId id="366" r:id="rId4"/>
    <p:sldId id="368" r:id="rId5"/>
    <p:sldId id="372" r:id="rId6"/>
    <p:sldId id="370" r:id="rId7"/>
    <p:sldId id="364" r:id="rId8"/>
    <p:sldId id="362" r:id="rId9"/>
    <p:sldId id="365" r:id="rId10"/>
    <p:sldId id="371" r:id="rId11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9745" autoAdjust="0"/>
    <p:restoredTop sz="93736" autoAdjust="0"/>
  </p:normalViewPr>
  <p:slideViewPr>
    <p:cSldViewPr showGuides="1">
      <p:cViewPr varScale="1">
        <p:scale>
          <a:sx n="252" d="100"/>
          <a:sy n="252" d="100"/>
        </p:scale>
        <p:origin x="-228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23.03.14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23.03.14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7BE1B-A5D2-44B1-A6AE-1F3685EAD402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4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2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app.etsi.org/WorkProgram/Report_WorkItem.asp?WKI_ID=38805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en-GB" sz="2800" dirty="0" smtClean="0"/>
              <a:t>Security SIG in MTS</a:t>
            </a:r>
            <a:br>
              <a:rPr lang="en-GB" sz="2800" dirty="0" smtClean="0"/>
            </a:br>
            <a:r>
              <a:rPr lang="en-GB" sz="2800" dirty="0" smtClean="0"/>
              <a:t>2014, March </a:t>
            </a:r>
            <a:r>
              <a:rPr lang="en-GB" sz="2800" dirty="0" smtClean="0"/>
              <a:t>24</a:t>
            </a:r>
            <a:r>
              <a:rPr lang="en-GB" sz="2800" baseline="30000" dirty="0" smtClean="0"/>
              <a:t>th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Meeting Agenda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MTS works 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MTS </a:t>
            </a:r>
            <a:r>
              <a:rPr lang="en-US" sz="1800" dirty="0"/>
              <a:t>WS just before UCAAT </a:t>
            </a:r>
            <a:r>
              <a:rPr lang="en-US" sz="1800" dirty="0" smtClean="0"/>
              <a:t>starts (Tuesday, Sept. 16</a:t>
            </a:r>
            <a:r>
              <a:rPr lang="en-US" sz="1800" baseline="30000" dirty="0" smtClean="0"/>
              <a:t>th,</a:t>
            </a:r>
            <a:r>
              <a:rPr lang="en-US" sz="1800" dirty="0" smtClean="0"/>
              <a:t> </a:t>
            </a:r>
            <a:r>
              <a:rPr lang="en-US" sz="1800" dirty="0"/>
              <a:t>morning). </a:t>
            </a:r>
            <a:r>
              <a:rPr lang="en-US" sz="1800" dirty="0"/>
              <a:t>C</a:t>
            </a:r>
            <a:r>
              <a:rPr lang="en-US" sz="1800" dirty="0" smtClean="0"/>
              <a:t>ould start with a </a:t>
            </a:r>
            <a:r>
              <a:rPr lang="en-US" sz="1800" dirty="0"/>
              <a:t>VIP breakfast early in the </a:t>
            </a:r>
            <a:r>
              <a:rPr lang="en-US" sz="1800" dirty="0" smtClean="0"/>
              <a:t>morning.</a:t>
            </a:r>
          </a:p>
          <a:p>
            <a:r>
              <a:rPr lang="en-US" sz="1800" dirty="0" smtClean="0"/>
              <a:t>MTS topics</a:t>
            </a:r>
          </a:p>
          <a:p>
            <a:pPr lvl="1"/>
            <a:r>
              <a:rPr lang="en-US" sz="1600" dirty="0" smtClean="0"/>
              <a:t>Security </a:t>
            </a:r>
            <a:r>
              <a:rPr lang="en-US" sz="1600" dirty="0"/>
              <a:t>testing, presenter: Jürgen is agreed</a:t>
            </a:r>
            <a:r>
              <a:rPr lang="en-US" sz="1600" dirty="0" smtClean="0"/>
              <a:t>.</a:t>
            </a:r>
          </a:p>
          <a:p>
            <a:pPr lvl="1"/>
            <a:r>
              <a:rPr lang="en-US" sz="1600" dirty="0" smtClean="0"/>
              <a:t>3GPP</a:t>
            </a:r>
            <a:r>
              <a:rPr lang="en-US" sz="1600" dirty="0"/>
              <a:t>, ITS (</a:t>
            </a:r>
            <a:r>
              <a:rPr lang="en-US" sz="1600" dirty="0" smtClean="0"/>
              <a:t>standardization </a:t>
            </a:r>
            <a:r>
              <a:rPr lang="en-US" sz="1600" dirty="0"/>
              <a:t>success stories</a:t>
            </a:r>
            <a:r>
              <a:rPr lang="en-US" sz="1600" dirty="0" smtClean="0"/>
              <a:t>)</a:t>
            </a:r>
            <a:endParaRPr lang="en-US" sz="1600" dirty="0"/>
          </a:p>
          <a:p>
            <a:pPr lvl="1"/>
            <a:r>
              <a:rPr lang="en-US" sz="1600" dirty="0" smtClean="0"/>
              <a:t>MTS </a:t>
            </a:r>
            <a:r>
              <a:rPr lang="en-US" sz="1600" dirty="0"/>
              <a:t>stories (success stories): TTCN-3, TDL, ..</a:t>
            </a:r>
            <a:r>
              <a:rPr lang="en-US" sz="1600" dirty="0" smtClean="0"/>
              <a:t>.</a:t>
            </a:r>
          </a:p>
          <a:p>
            <a:r>
              <a:rPr lang="en-US" sz="1800" dirty="0"/>
              <a:t>Should be rounds of presentation – interactive discussion per topic</a:t>
            </a:r>
          </a:p>
          <a:p>
            <a:r>
              <a:rPr lang="en-US" sz="1800" dirty="0" smtClean="0"/>
              <a:t>Moderated </a:t>
            </a:r>
            <a:r>
              <a:rPr lang="en-US" sz="1800" dirty="0"/>
              <a:t>discussion: we shall bring up the questions we want to be answered; </a:t>
            </a:r>
            <a:endParaRPr lang="en-US" sz="1800" dirty="0" smtClean="0"/>
          </a:p>
          <a:p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 smtClean="0">
                <a:solidFill>
                  <a:srgbClr val="FF0000"/>
                </a:solidFill>
              </a:rPr>
              <a:t>MTS SIG is asked to provide ideas for further standardization work in the area of security testing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6836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 </a:t>
            </a:r>
            <a:r>
              <a:rPr lang="de-DE" dirty="0" smtClean="0"/>
              <a:t>SIG#9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Meeting: </a:t>
            </a:r>
            <a:r>
              <a:rPr lang="en-US" dirty="0" smtClean="0"/>
              <a:t>2014, </a:t>
            </a:r>
            <a:r>
              <a:rPr lang="en-US" dirty="0" smtClean="0"/>
              <a:t>March</a:t>
            </a:r>
            <a:r>
              <a:rPr lang="en-US" dirty="0" smtClean="0"/>
              <a:t> </a:t>
            </a:r>
            <a:r>
              <a:rPr lang="en-US" dirty="0" smtClean="0"/>
              <a:t>24</a:t>
            </a:r>
            <a:r>
              <a:rPr lang="en-US" baseline="30000" dirty="0" smtClean="0"/>
              <a:t>th</a:t>
            </a:r>
            <a:r>
              <a:rPr lang="en-US" dirty="0" smtClean="0"/>
              <a:t>, 14:00 – 16:00</a:t>
            </a:r>
          </a:p>
          <a:p>
            <a:r>
              <a:rPr lang="en-US" dirty="0" smtClean="0"/>
              <a:t>Planned </a:t>
            </a:r>
            <a:r>
              <a:rPr lang="en-US" dirty="0" smtClean="0"/>
              <a:t>participants</a:t>
            </a:r>
            <a:r>
              <a:rPr lang="en-US" dirty="0"/>
              <a:t>: </a:t>
            </a:r>
            <a:br>
              <a:rPr lang="en-US" dirty="0"/>
            </a:br>
            <a:r>
              <a:rPr lang="en-US" sz="2400" dirty="0" smtClean="0"/>
              <a:t>Jürgen </a:t>
            </a:r>
            <a:r>
              <a:rPr lang="en-US" sz="2400" dirty="0" err="1" smtClean="0"/>
              <a:t>Großmann</a:t>
            </a:r>
            <a:r>
              <a:rPr lang="en-US" sz="2400" dirty="0" smtClean="0"/>
              <a:t> (JGR), Emmanuelle </a:t>
            </a:r>
            <a:r>
              <a:rPr lang="en-US" sz="2400" dirty="0" err="1" smtClean="0"/>
              <a:t>Chaulot-Talmon</a:t>
            </a:r>
            <a:r>
              <a:rPr lang="en-US" sz="2400" dirty="0" smtClean="0"/>
              <a:t> (EMM), Ian Bryant (IBR), </a:t>
            </a:r>
            <a:r>
              <a:rPr lang="en-US" sz="2400" dirty="0" smtClean="0"/>
              <a:t>ART </a:t>
            </a:r>
            <a:r>
              <a:rPr lang="en-US" sz="2400" dirty="0" err="1" smtClean="0"/>
              <a:t>Takanen</a:t>
            </a:r>
            <a:r>
              <a:rPr lang="en-US" sz="2400" dirty="0" smtClean="0"/>
              <a:t> (ART), Andrej </a:t>
            </a:r>
            <a:r>
              <a:rPr lang="en-US" sz="2400" dirty="0" err="1" smtClean="0"/>
              <a:t>Pietschker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marL="0" indent="0">
              <a:buNone/>
            </a:pPr>
            <a:endParaRPr lang="de-DE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Security </a:t>
            </a:r>
            <a:r>
              <a:rPr lang="en-US" sz="2800" dirty="0"/>
              <a:t>Testing Terminology and Concepts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Case Study Experiences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Assurance Life </a:t>
            </a:r>
            <a:r>
              <a:rPr lang="en-US" sz="2800" dirty="0"/>
              <a:t>C</a:t>
            </a:r>
            <a:r>
              <a:rPr lang="en-US" sz="2800" dirty="0" smtClean="0"/>
              <a:t>ycle </a:t>
            </a:r>
            <a:r>
              <a:rPr lang="en-US" sz="2800" dirty="0"/>
              <a:t>G</a:t>
            </a:r>
            <a:r>
              <a:rPr lang="en-US" sz="2800" dirty="0" smtClean="0"/>
              <a:t>uide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Risk-based Security </a:t>
            </a:r>
            <a:r>
              <a:rPr lang="en-US" sz="2800" dirty="0"/>
              <a:t>Testing Methodologies</a:t>
            </a:r>
          </a:p>
          <a:p>
            <a:pPr marL="514350" indent="-514350">
              <a:buFont typeface="+mj-lt"/>
              <a:buAutoNum type="arabicParenR"/>
            </a:pPr>
            <a:r>
              <a:rPr lang="de-DE" sz="2800" dirty="0" smtClean="0"/>
              <a:t>MTS </a:t>
            </a:r>
            <a:r>
              <a:rPr lang="de-DE" sz="2800" dirty="0" err="1" smtClean="0"/>
              <a:t>work</a:t>
            </a:r>
            <a:r>
              <a:rPr lang="de-DE" sz="2800" dirty="0" smtClean="0"/>
              <a:t> </a:t>
            </a:r>
            <a:r>
              <a:rPr lang="de-DE" sz="2800" dirty="0" err="1" smtClean="0"/>
              <a:t>shop</a:t>
            </a: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7997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Action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 Summary</a:t>
            </a:r>
            <a:endParaRPr lang="en-US" dirty="0" smtClean="0"/>
          </a:p>
          <a:p>
            <a:pPr lvl="1"/>
            <a:r>
              <a:rPr lang="en-US" sz="1100" b="1" i="1" u="sng" dirty="0" smtClean="0"/>
              <a:t>Old action points:</a:t>
            </a:r>
          </a:p>
          <a:p>
            <a:pPr lvl="1"/>
            <a:r>
              <a:rPr lang="en-US" sz="1100" b="1" dirty="0" smtClean="0"/>
              <a:t>AP (ART)</a:t>
            </a:r>
            <a:r>
              <a:rPr lang="en-US" sz="1100" b="1" dirty="0"/>
              <a:t>: Use TR-Template for the </a:t>
            </a:r>
            <a:r>
              <a:rPr lang="en-US" sz="1100" b="1" dirty="0" err="1" smtClean="0"/>
              <a:t>SecTestTerm</a:t>
            </a:r>
            <a:r>
              <a:rPr lang="en-US" sz="1100" b="1" dirty="0" smtClean="0"/>
              <a:t> document </a:t>
            </a:r>
            <a:r>
              <a:rPr lang="en-US" sz="1100" b="1" dirty="0" smtClean="0">
                <a:solidFill>
                  <a:srgbClr val="FF0000"/>
                </a:solidFill>
              </a:rPr>
              <a:t>(open)</a:t>
            </a:r>
            <a:endParaRPr lang="en-US" sz="1100" b="1" dirty="0"/>
          </a:p>
          <a:p>
            <a:pPr lvl="1"/>
            <a:r>
              <a:rPr lang="en-US" sz="1100" b="1" dirty="0"/>
              <a:t>AP </a:t>
            </a:r>
            <a:r>
              <a:rPr lang="en-US" sz="1100" b="1" dirty="0" smtClean="0"/>
              <a:t>(ART)</a:t>
            </a:r>
            <a:r>
              <a:rPr lang="en-US" sz="1100" b="1" dirty="0"/>
              <a:t>: Provide updated </a:t>
            </a:r>
            <a:r>
              <a:rPr lang="en-US" sz="1100" b="1" dirty="0" err="1" smtClean="0"/>
              <a:t>SecTestTerm</a:t>
            </a:r>
            <a:r>
              <a:rPr lang="en-US" sz="1100" b="1" dirty="0" smtClean="0"/>
              <a:t>  document </a:t>
            </a:r>
            <a:r>
              <a:rPr lang="en-US" sz="1100" b="1" dirty="0"/>
              <a:t>within this week (week 45</a:t>
            </a:r>
            <a:r>
              <a:rPr lang="en-US" sz="1100" b="1" dirty="0" smtClean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(open)</a:t>
            </a:r>
            <a:endParaRPr lang="en-US" sz="1100" b="1" dirty="0"/>
          </a:p>
          <a:p>
            <a:pPr lvl="1"/>
            <a:r>
              <a:rPr lang="en-US" sz="1100" b="1" dirty="0" smtClean="0"/>
              <a:t>AP (ART)</a:t>
            </a:r>
            <a:r>
              <a:rPr lang="en-US" sz="1100" b="1" dirty="0"/>
              <a:t>: Identify conflicting terms </a:t>
            </a:r>
            <a:r>
              <a:rPr lang="en-US" sz="1100" b="1" dirty="0" smtClean="0"/>
              <a:t>in </a:t>
            </a:r>
            <a:r>
              <a:rPr lang="en-US" sz="1100" b="1" dirty="0" err="1"/>
              <a:t>SecTestTerm</a:t>
            </a:r>
            <a:r>
              <a:rPr lang="en-US" sz="1100" b="1" dirty="0"/>
              <a:t> </a:t>
            </a:r>
            <a:r>
              <a:rPr lang="en-US" sz="1100" b="1" dirty="0" smtClean="0"/>
              <a:t>(</a:t>
            </a:r>
            <a:r>
              <a:rPr lang="en-US" sz="1100" b="1" dirty="0"/>
              <a:t>December 19th</a:t>
            </a:r>
            <a:r>
              <a:rPr lang="en-US" sz="1100" b="1" dirty="0" smtClean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(open)</a:t>
            </a:r>
            <a:endParaRPr lang="en-US" sz="1100" b="1" dirty="0"/>
          </a:p>
          <a:p>
            <a:pPr lvl="1"/>
            <a:r>
              <a:rPr lang="en-US" sz="1100" b="1" dirty="0"/>
              <a:t>AP </a:t>
            </a:r>
            <a:r>
              <a:rPr lang="en-US" sz="1100" b="1" dirty="0" smtClean="0"/>
              <a:t>(ART)</a:t>
            </a:r>
            <a:r>
              <a:rPr lang="en-US" sz="1100" b="1" dirty="0"/>
              <a:t>: Check terms with ISO and ETSI definitions (December 19th</a:t>
            </a:r>
            <a:r>
              <a:rPr lang="en-US" sz="1100" b="1" dirty="0" smtClean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(open)</a:t>
            </a:r>
            <a:endParaRPr lang="en-US" sz="1100" b="1" dirty="0"/>
          </a:p>
          <a:p>
            <a:pPr lvl="1"/>
            <a:r>
              <a:rPr lang="en-US" sz="1100" b="1" dirty="0"/>
              <a:t>AP (ALL): Discuss the terms, conflicts and the sources of terms next meeting (Dec 19th</a:t>
            </a:r>
            <a:r>
              <a:rPr lang="en-US" sz="1100" b="1" dirty="0" smtClean="0"/>
              <a:t>) </a:t>
            </a:r>
            <a:r>
              <a:rPr lang="en-US" sz="1100" b="1" dirty="0">
                <a:solidFill>
                  <a:srgbClr val="FF0000"/>
                </a:solidFill>
              </a:rPr>
              <a:t>(open</a:t>
            </a:r>
            <a:r>
              <a:rPr lang="en-US" sz="1100" b="1" dirty="0" smtClean="0">
                <a:solidFill>
                  <a:srgbClr val="FF0000"/>
                </a:solidFill>
              </a:rPr>
              <a:t>)</a:t>
            </a:r>
            <a:endParaRPr lang="en-US" sz="1100" b="1" dirty="0" smtClean="0"/>
          </a:p>
          <a:p>
            <a:pPr lvl="1"/>
            <a:r>
              <a:rPr lang="en-US" sz="1100" b="1" dirty="0" smtClean="0"/>
              <a:t>AP </a:t>
            </a:r>
            <a:r>
              <a:rPr lang="en-US" sz="1100" b="1" dirty="0"/>
              <a:t>(JGR, </a:t>
            </a:r>
            <a:r>
              <a:rPr lang="en-US" sz="1100" b="1" dirty="0" smtClean="0"/>
              <a:t>ART)</a:t>
            </a:r>
            <a:r>
              <a:rPr lang="en-US" sz="1100" b="1" dirty="0" smtClean="0"/>
              <a:t>: </a:t>
            </a:r>
            <a:r>
              <a:rPr lang="en-US" sz="1100" b="1" dirty="0"/>
              <a:t>provide feedback to the draft </a:t>
            </a:r>
            <a:r>
              <a:rPr lang="en-US" sz="1100" b="1" dirty="0" err="1" smtClean="0"/>
              <a:t>SecAssusrance</a:t>
            </a:r>
            <a:r>
              <a:rPr lang="en-US" sz="1100" b="1" dirty="0" smtClean="0"/>
              <a:t> document </a:t>
            </a:r>
            <a:r>
              <a:rPr lang="en-US" sz="1100" b="1" dirty="0"/>
              <a:t>until end of </a:t>
            </a:r>
            <a:r>
              <a:rPr lang="en-US" sz="1100" b="1" dirty="0" smtClean="0"/>
              <a:t>November </a:t>
            </a:r>
            <a:r>
              <a:rPr lang="en-US" sz="1100" b="1" dirty="0">
                <a:solidFill>
                  <a:srgbClr val="FF0000"/>
                </a:solidFill>
              </a:rPr>
              <a:t>(open)</a:t>
            </a:r>
            <a:endParaRPr lang="en-US" sz="1100" b="1" dirty="0"/>
          </a:p>
          <a:p>
            <a:pPr lvl="1"/>
            <a:r>
              <a:rPr lang="en-US" sz="1200" b="1" dirty="0" smtClean="0"/>
              <a:t>AP </a:t>
            </a:r>
            <a:r>
              <a:rPr lang="en-US" sz="1200" b="1" dirty="0"/>
              <a:t>(JCU</a:t>
            </a:r>
            <a:r>
              <a:rPr lang="en-US" sz="1200" b="1" dirty="0" smtClean="0"/>
              <a:t>): </a:t>
            </a:r>
            <a:r>
              <a:rPr lang="en-US" sz="1200" b="1" dirty="0"/>
              <a:t>provide feedback to the draft </a:t>
            </a:r>
            <a:r>
              <a:rPr lang="en-US" sz="1200" b="1" dirty="0" smtClean="0"/>
              <a:t>RBST document </a:t>
            </a:r>
            <a:r>
              <a:rPr lang="en-US" sz="1200" b="1" dirty="0"/>
              <a:t>until end of </a:t>
            </a:r>
            <a:r>
              <a:rPr lang="en-US" sz="1200" b="1" dirty="0" smtClean="0"/>
              <a:t>November </a:t>
            </a:r>
            <a:r>
              <a:rPr lang="en-US" sz="1200" b="1" dirty="0">
                <a:solidFill>
                  <a:srgbClr val="FF0000"/>
                </a:solidFill>
              </a:rPr>
              <a:t>(open)</a:t>
            </a:r>
            <a:endParaRPr lang="en-US" sz="1200" b="1" dirty="0"/>
          </a:p>
          <a:p>
            <a:pPr lvl="1"/>
            <a:endParaRPr lang="en-US" sz="1200" b="1" dirty="0">
              <a:solidFill>
                <a:srgbClr val="FF0000"/>
              </a:solidFill>
            </a:endParaRPr>
          </a:p>
          <a:p>
            <a:pPr lvl="1"/>
            <a:r>
              <a:rPr lang="en-US" sz="1200" b="1" i="1" u="sng" dirty="0" smtClean="0">
                <a:solidFill>
                  <a:srgbClr val="FF0000"/>
                </a:solidFill>
              </a:rPr>
              <a:t>New action points:</a:t>
            </a:r>
          </a:p>
          <a:p>
            <a:pPr lvl="1"/>
            <a:r>
              <a:rPr lang="en-US" sz="1200" b="1" dirty="0" smtClean="0">
                <a:solidFill>
                  <a:srgbClr val="FF0000"/>
                </a:solidFill>
              </a:rPr>
              <a:t>AP (JGR): Upload revised version of </a:t>
            </a:r>
            <a:r>
              <a:rPr lang="en-US" sz="1200" b="1" dirty="0" err="1" smtClean="0">
                <a:solidFill>
                  <a:srgbClr val="FF0000"/>
                </a:solidFill>
              </a:rPr>
              <a:t>SecTest</a:t>
            </a:r>
            <a:r>
              <a:rPr lang="en-US" sz="1200" b="1" dirty="0" err="1" smtClean="0">
                <a:solidFill>
                  <a:srgbClr val="FF0000"/>
                </a:solidFill>
              </a:rPr>
              <a:t>Cases</a:t>
            </a:r>
            <a:endParaRPr lang="en-US" sz="1200" b="1" dirty="0" smtClean="0">
              <a:solidFill>
                <a:srgbClr val="FF0000"/>
              </a:solidFill>
            </a:endParaRPr>
          </a:p>
          <a:p>
            <a:pPr lvl="1"/>
            <a:r>
              <a:rPr lang="en-US" sz="1200" b="1" dirty="0">
                <a:solidFill>
                  <a:srgbClr val="FF0000"/>
                </a:solidFill>
              </a:rPr>
              <a:t>AP (JGR): </a:t>
            </a:r>
            <a:r>
              <a:rPr lang="en-US" sz="1200" b="1" dirty="0" err="1" smtClean="0">
                <a:solidFill>
                  <a:srgbClr val="FF0000"/>
                </a:solidFill>
              </a:rPr>
              <a:t>ClARTfy</a:t>
            </a:r>
            <a:r>
              <a:rPr lang="en-US" sz="1200" b="1" dirty="0" smtClean="0">
                <a:solidFill>
                  <a:srgbClr val="FF0000"/>
                </a:solidFill>
              </a:rPr>
              <a:t> further process of publication of </a:t>
            </a:r>
            <a:r>
              <a:rPr lang="en-US" sz="1200" b="1" dirty="0" err="1" smtClean="0">
                <a:solidFill>
                  <a:srgbClr val="FF0000"/>
                </a:solidFill>
              </a:rPr>
              <a:t>SecTestTerms</a:t>
            </a:r>
            <a:r>
              <a:rPr lang="en-US" sz="1200" b="1" dirty="0" smtClean="0">
                <a:solidFill>
                  <a:srgbClr val="FF0000"/>
                </a:solidFill>
              </a:rPr>
              <a:t> with MTS Chairman</a:t>
            </a:r>
          </a:p>
          <a:p>
            <a:pPr lvl="1"/>
            <a:r>
              <a:rPr lang="en-US" sz="1200" b="1" dirty="0" smtClean="0">
                <a:solidFill>
                  <a:srgbClr val="FF0000"/>
                </a:solidFill>
              </a:rPr>
              <a:t>AP (ART): Provide next version of </a:t>
            </a:r>
            <a:r>
              <a:rPr lang="en-US" sz="1200" b="1" dirty="0" err="1" smtClean="0">
                <a:solidFill>
                  <a:srgbClr val="FF0000"/>
                </a:solidFill>
              </a:rPr>
              <a:t>SecTestTerms</a:t>
            </a:r>
            <a:r>
              <a:rPr lang="en-US" sz="1200" b="1" dirty="0" smtClean="0">
                <a:solidFill>
                  <a:srgbClr val="FF0000"/>
                </a:solidFill>
              </a:rPr>
              <a:t> until end of this week</a:t>
            </a:r>
            <a:endParaRPr lang="en-US" sz="1200" b="1" dirty="0">
              <a:solidFill>
                <a:srgbClr val="FF0000"/>
              </a:solidFill>
            </a:endParaRPr>
          </a:p>
          <a:p>
            <a:pPr lvl="1"/>
            <a:r>
              <a:rPr lang="en-US" sz="1200" b="1" dirty="0" smtClean="0">
                <a:solidFill>
                  <a:srgbClr val="FF0000"/>
                </a:solidFill>
              </a:rPr>
              <a:t>AP (JGR): Provide new version of risk-based testing methodology document until next meeting</a:t>
            </a:r>
          </a:p>
          <a:p>
            <a:pPr lvl="1"/>
            <a:r>
              <a:rPr lang="en-US" sz="1200" b="1" dirty="0" smtClean="0">
                <a:solidFill>
                  <a:srgbClr val="FF0000"/>
                </a:solidFill>
              </a:rPr>
              <a:t>AP (IBR): </a:t>
            </a:r>
            <a:r>
              <a:rPr lang="en-US" sz="1200" b="1" dirty="0">
                <a:solidFill>
                  <a:srgbClr val="FF0000"/>
                </a:solidFill>
              </a:rPr>
              <a:t>Provide new version of risk-based testing methodology document until next </a:t>
            </a:r>
            <a:r>
              <a:rPr lang="en-US" sz="1200" b="1" dirty="0" smtClean="0">
                <a:solidFill>
                  <a:srgbClr val="FF0000"/>
                </a:solidFill>
              </a:rPr>
              <a:t>meeting#</a:t>
            </a:r>
          </a:p>
          <a:p>
            <a:pPr lvl="1"/>
            <a:r>
              <a:rPr lang="en-US" sz="1200" b="1" dirty="0" smtClean="0">
                <a:solidFill>
                  <a:srgbClr val="FF0000"/>
                </a:solidFill>
              </a:rPr>
              <a:t>AP (ALL): Provide topics on what to do next within security testing standardization.</a:t>
            </a:r>
            <a:endParaRPr lang="en-US" sz="1200" b="1" dirty="0"/>
          </a:p>
          <a:p>
            <a:pPr lvl="1"/>
            <a:r>
              <a:rPr lang="en-US" sz="1200" b="1" dirty="0" smtClean="0">
                <a:solidFill>
                  <a:srgbClr val="FF0000"/>
                </a:solidFill>
              </a:rPr>
              <a:t>AP </a:t>
            </a:r>
            <a:r>
              <a:rPr lang="en-US" sz="1200" b="1" dirty="0">
                <a:solidFill>
                  <a:srgbClr val="FF0000"/>
                </a:solidFill>
              </a:rPr>
              <a:t>(ALL): </a:t>
            </a:r>
            <a:r>
              <a:rPr lang="en-US" sz="1200" b="1" dirty="0" smtClean="0">
                <a:solidFill>
                  <a:srgbClr val="FF0000"/>
                </a:solidFill>
              </a:rPr>
              <a:t>Review </a:t>
            </a:r>
            <a:r>
              <a:rPr lang="en-US" sz="1200" b="1" dirty="0" err="1" smtClean="0">
                <a:solidFill>
                  <a:srgbClr val="FF0000"/>
                </a:solidFill>
              </a:rPr>
              <a:t>Wis</a:t>
            </a:r>
            <a:r>
              <a:rPr lang="en-US" sz="1200" b="1" dirty="0" smtClean="0">
                <a:solidFill>
                  <a:srgbClr val="FF0000"/>
                </a:solidFill>
              </a:rPr>
              <a:t>, especially </a:t>
            </a:r>
            <a:r>
              <a:rPr lang="en-US" sz="1200" b="1" dirty="0" err="1" smtClean="0">
                <a:solidFill>
                  <a:srgbClr val="FF0000"/>
                </a:solidFill>
              </a:rPr>
              <a:t>SecTestTerms</a:t>
            </a:r>
            <a:r>
              <a:rPr lang="en-US" sz="1200" b="1" dirty="0" smtClean="0">
                <a:solidFill>
                  <a:srgbClr val="FF0000"/>
                </a:solidFill>
              </a:rPr>
              <a:t> and </a:t>
            </a:r>
            <a:r>
              <a:rPr lang="en-US" sz="1200" b="1" dirty="0" err="1" smtClean="0">
                <a:solidFill>
                  <a:srgbClr val="FF0000"/>
                </a:solidFill>
              </a:rPr>
              <a:t>SecTestCases</a:t>
            </a:r>
            <a:r>
              <a:rPr lang="en-US" sz="1200" b="1" dirty="0" smtClean="0">
                <a:solidFill>
                  <a:srgbClr val="FF0000"/>
                </a:solidFill>
              </a:rPr>
              <a:t> until next meeting</a:t>
            </a:r>
          </a:p>
          <a:p>
            <a:pPr lvl="1"/>
            <a:r>
              <a:rPr lang="en-US" sz="1200" b="1" dirty="0" smtClean="0">
                <a:solidFill>
                  <a:srgbClr val="FF0000"/>
                </a:solidFill>
              </a:rPr>
              <a:t>Next meeting: 2014, Monday April 14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1200" b="1" dirty="0" smtClean="0">
                <a:solidFill>
                  <a:srgbClr val="FF0000"/>
                </a:solidFill>
              </a:rPr>
              <a:t>, 11:00 -13:00</a:t>
            </a:r>
            <a:endParaRPr lang="en-US" sz="1200" b="1" dirty="0"/>
          </a:p>
          <a:p>
            <a:pPr lvl="1"/>
            <a:endParaRPr lang="en-GB" sz="1200" dirty="0" smtClean="0"/>
          </a:p>
          <a:p>
            <a:pPr lvl="1"/>
            <a:endParaRPr lang="en-US" sz="1600" b="1" dirty="0" smtClean="0"/>
          </a:p>
          <a:p>
            <a:pPr lvl="1"/>
            <a:endParaRPr lang="en-US" sz="1600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2625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101 583:  </a:t>
            </a:r>
            <a:r>
              <a:rPr lang="en-US" sz="2800" cap="all" dirty="0"/>
              <a:t>Security Testing Case Studies 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en-US" sz="2400" dirty="0" smtClean="0"/>
              <a:t>Security testing </a:t>
            </a:r>
            <a:r>
              <a:rPr lang="en-GB" sz="2400" dirty="0"/>
              <a:t>e</a:t>
            </a:r>
            <a:r>
              <a:rPr lang="en-GB" sz="2400" dirty="0" smtClean="0"/>
              <a:t>xperiences from different domains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3968" y="1600200"/>
            <a:ext cx="4752528" cy="2908920"/>
          </a:xfrm>
        </p:spPr>
        <p:txBody>
          <a:bodyPr/>
          <a:lstStyle/>
          <a:p>
            <a:r>
              <a:rPr lang="en-US" sz="2400" dirty="0" smtClean="0"/>
              <a:t>Automotive (head unit)</a:t>
            </a:r>
          </a:p>
          <a:p>
            <a:r>
              <a:rPr lang="en-US" sz="2400" dirty="0" smtClean="0"/>
              <a:t>Radio protocols (ad-hoc networks)</a:t>
            </a:r>
          </a:p>
          <a:p>
            <a:r>
              <a:rPr lang="en-US" sz="2400" dirty="0"/>
              <a:t>E-</a:t>
            </a:r>
            <a:r>
              <a:rPr lang="en-US" sz="2400" dirty="0" smtClean="0"/>
              <a:t>health (patient monitoring)</a:t>
            </a:r>
          </a:p>
          <a:p>
            <a:r>
              <a:rPr lang="en-US" sz="2400" dirty="0" smtClean="0"/>
              <a:t>Banking (banknote processing, share-based payment)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14th January 2014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6" name="Picture 5" descr="diamonds_logo_200p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437112"/>
            <a:ext cx="1028686" cy="79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3512" t="6625" r="33512" b="10973"/>
          <a:stretch/>
        </p:blipFill>
        <p:spPr>
          <a:xfrm>
            <a:off x="611560" y="5517232"/>
            <a:ext cx="1854926" cy="504056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83768" y="4509120"/>
            <a:ext cx="5976664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/>
              <a:t>ITEA DIAMONDS: </a:t>
            </a:r>
            <a:r>
              <a:rPr lang="en-US" sz="1800" b="1" dirty="0" smtClean="0"/>
              <a:t>Development </a:t>
            </a:r>
            <a:r>
              <a:rPr lang="en-US" sz="1800" b="1" dirty="0"/>
              <a:t>and Industrial Application of Multi-Domain-Security Testing Technologies</a:t>
            </a:r>
          </a:p>
          <a:p>
            <a:pPr marL="0" indent="0">
              <a:buNone/>
            </a:pPr>
            <a:r>
              <a:rPr lang="en-US" sz="2800" b="1" dirty="0" smtClean="0"/>
              <a:t>SPaCIoS:</a:t>
            </a:r>
            <a:r>
              <a:rPr lang="en-US" sz="2800" dirty="0" smtClean="0"/>
              <a:t> </a:t>
            </a:r>
            <a:r>
              <a:rPr lang="en-US" sz="1800" b="1" dirty="0"/>
              <a:t>Secure Provision and Consumption in the Internet of Services</a:t>
            </a:r>
          </a:p>
          <a:p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11560" y="1628800"/>
            <a:ext cx="4464496" cy="29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Blip>
                <a:blip r:embed="rId4"/>
              </a:buBlip>
              <a:defRPr sz="3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Different domains</a:t>
            </a:r>
          </a:p>
          <a:p>
            <a:r>
              <a:rPr lang="en-US" sz="2400" dirty="0" smtClean="0"/>
              <a:t>Different vulnerabilities</a:t>
            </a:r>
          </a:p>
          <a:p>
            <a:r>
              <a:rPr lang="en-US" sz="2400" dirty="0" smtClean="0"/>
              <a:t>Different approaches</a:t>
            </a:r>
          </a:p>
          <a:p>
            <a:r>
              <a:rPr lang="en-US" sz="2400" dirty="0" smtClean="0"/>
              <a:t>Common evaluation</a:t>
            </a:r>
          </a:p>
        </p:txBody>
      </p:sp>
    </p:spTree>
    <p:extLst>
      <p:ext uri="{BB962C8B-B14F-4D97-AF65-F5344CB8AC3E}">
        <p14:creationId xmlns:p14="http://schemas.microsoft.com/office/powerpoint/2010/main" val="23517889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101 583:  </a:t>
            </a:r>
            <a:r>
              <a:rPr lang="en-US" sz="2800" cap="all" dirty="0"/>
              <a:t>Security Testing Case Studies </a:t>
            </a:r>
            <a:r>
              <a:rPr lang="en-US" sz="2400" cap="all" dirty="0"/>
              <a:t/>
            </a:r>
            <a:br>
              <a:rPr lang="en-US" sz="2400" cap="all" dirty="0"/>
            </a:br>
            <a:r>
              <a:rPr lang="de-DE" sz="2400" dirty="0" smtClean="0"/>
              <a:t>-- Progress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Final draft for approval for </a:t>
            </a:r>
            <a:r>
              <a:rPr lang="en-US" sz="2400" u="sng" dirty="0">
                <a:hlinkClick r:id="rId2"/>
              </a:rPr>
              <a:t>DTR/MTS-101582 SecTestCase (TR 101 582) v0.0.5 "</a:t>
            </a:r>
            <a:r>
              <a:rPr lang="en-US" sz="2400" i="1" u="sng" dirty="0">
                <a:hlinkClick r:id="rId2"/>
              </a:rPr>
              <a:t>Security Case </a:t>
            </a:r>
            <a:r>
              <a:rPr lang="en-US" sz="2400" i="1" u="sng" dirty="0" smtClean="0">
                <a:hlinkClick r:id="rId2"/>
              </a:rPr>
              <a:t>Studies</a:t>
            </a:r>
            <a:r>
              <a:rPr lang="en-US" sz="2400" u="sng" dirty="0" smtClean="0">
                <a:hlinkClick r:id="rId2"/>
              </a:rPr>
              <a:t>”</a:t>
            </a:r>
            <a:endParaRPr lang="en-US" sz="2400" u="sng" dirty="0"/>
          </a:p>
          <a:p>
            <a:r>
              <a:rPr lang="en-US" sz="2400" dirty="0"/>
              <a:t>During the Quality review, ETSI </a:t>
            </a:r>
            <a:r>
              <a:rPr lang="en-US" sz="2400" dirty="0" err="1" smtClean="0"/>
              <a:t>secretARTat</a:t>
            </a:r>
            <a:r>
              <a:rPr lang="en-US" sz="2400" dirty="0" smtClean="0"/>
              <a:t> </a:t>
            </a:r>
            <a:r>
              <a:rPr lang="en-US" sz="2400" dirty="0"/>
              <a:t>discovered the direct mention of Companies and their business within the document. In addition the document includes a reference to the unpublished terminology TS which is still not at stable draft stage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Company names removed.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Reference to </a:t>
            </a:r>
            <a:r>
              <a:rPr lang="en-US" sz="2000" dirty="0" err="1" smtClean="0">
                <a:solidFill>
                  <a:srgbClr val="FF0000"/>
                </a:solidFill>
              </a:rPr>
              <a:t>SecTestTerms</a:t>
            </a:r>
            <a:r>
              <a:rPr lang="en-US" sz="2000" dirty="0" smtClean="0">
                <a:solidFill>
                  <a:srgbClr val="FF0000"/>
                </a:solidFill>
              </a:rPr>
              <a:t> removed.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95843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TR </a:t>
            </a:r>
            <a:r>
              <a:rPr lang="en-US" sz="2800" dirty="0" smtClean="0"/>
              <a:t>101583: </a:t>
            </a:r>
            <a:r>
              <a:rPr lang="en-GB" sz="2800" dirty="0" smtClean="0"/>
              <a:t>Security </a:t>
            </a:r>
            <a:r>
              <a:rPr lang="en-GB" sz="2800" dirty="0"/>
              <a:t>testing </a:t>
            </a:r>
            <a:r>
              <a:rPr lang="en-GB" sz="2800" dirty="0" smtClean="0"/>
              <a:t>terminology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800" dirty="0"/>
              <a:t>-- </a:t>
            </a:r>
            <a:r>
              <a:rPr lang="en-GB" sz="2400" dirty="0"/>
              <a:t>Progress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Security SIG in MTS, 14th January 2014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628800"/>
            <a:ext cx="8280000" cy="43924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eceived comments and additional sections: 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integrate </a:t>
            </a:r>
            <a:r>
              <a:rPr lang="en-US" dirty="0"/>
              <a:t>comments: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move </a:t>
            </a:r>
            <a:r>
              <a:rPr lang="en-US" dirty="0"/>
              <a:t>from TS -&gt; TR: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review </a:t>
            </a:r>
            <a:r>
              <a:rPr lang="en-US" dirty="0"/>
              <a:t>by external experts: </a:t>
            </a:r>
            <a:r>
              <a:rPr lang="en-US" dirty="0" smtClean="0">
                <a:solidFill>
                  <a:srgbClr val="FF0000"/>
                </a:solidFill>
              </a:rPr>
              <a:t>open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M</a:t>
            </a:r>
            <a:r>
              <a:rPr lang="en-US" dirty="0" smtClean="0"/>
              <a:t>ove </a:t>
            </a:r>
            <a:r>
              <a:rPr lang="en-US" dirty="0"/>
              <a:t>forward based on next MTS </a:t>
            </a:r>
            <a:r>
              <a:rPr lang="en-US" dirty="0" smtClean="0"/>
              <a:t>SIG meeting:</a:t>
            </a:r>
            <a:endParaRPr lang="en-US" dirty="0"/>
          </a:p>
          <a:p>
            <a:pPr lvl="1"/>
            <a:r>
              <a:rPr lang="en-US" dirty="0" smtClean="0"/>
              <a:t>next </a:t>
            </a:r>
            <a:r>
              <a:rPr lang="en-US" dirty="0"/>
              <a:t>draft: </a:t>
            </a:r>
            <a:r>
              <a:rPr lang="en-US" dirty="0" smtClean="0"/>
              <a:t>before </a:t>
            </a:r>
            <a:r>
              <a:rPr lang="en-US" dirty="0"/>
              <a:t>next </a:t>
            </a:r>
            <a:r>
              <a:rPr lang="en-US" dirty="0" smtClean="0"/>
              <a:t>SIG meeting (March 2014)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approval: optimally the following MTS meeting, or faster if </a:t>
            </a:r>
            <a:r>
              <a:rPr lang="en-US" dirty="0" smtClean="0"/>
              <a:t>next draft </a:t>
            </a:r>
            <a:r>
              <a:rPr lang="en-US" dirty="0"/>
              <a:t>looks good and not much comments (August?)</a:t>
            </a:r>
          </a:p>
          <a:p>
            <a:pPr lvl="1">
              <a:defRPr/>
            </a:pPr>
            <a:endParaRPr lang="en-US" sz="1800" b="1" dirty="0"/>
          </a:p>
          <a:p>
            <a:pPr marL="0" indent="0">
              <a:buNone/>
            </a:pPr>
            <a:endParaRPr lang="en-GB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03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Security Assurance Lifecycle</a:t>
            </a:r>
            <a:r>
              <a:rPr lang="de-DE" sz="3200" dirty="0"/>
              <a:t>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/>
              <a:t>Document status (</a:t>
            </a:r>
            <a:r>
              <a:rPr lang="en-US" b="1" dirty="0" err="1"/>
              <a:t>Resp</a:t>
            </a:r>
            <a:r>
              <a:rPr lang="en-US" b="1" dirty="0"/>
              <a:t>: IBR)</a:t>
            </a:r>
          </a:p>
          <a:p>
            <a:pPr lvl="1"/>
            <a:r>
              <a:rPr lang="en-US" sz="1800" dirty="0" smtClean="0"/>
              <a:t>Draft </a:t>
            </a:r>
            <a:r>
              <a:rPr lang="en-US" sz="1800" dirty="0"/>
              <a:t>and </a:t>
            </a:r>
            <a:r>
              <a:rPr lang="en-US" sz="1800" dirty="0" smtClean="0"/>
              <a:t>work </a:t>
            </a:r>
            <a:r>
              <a:rPr lang="en-US" sz="1800" dirty="0"/>
              <a:t>plan </a:t>
            </a:r>
            <a:r>
              <a:rPr lang="en-US" sz="1800" dirty="0" smtClean="0"/>
              <a:t>available at ETSI </a:t>
            </a:r>
            <a:r>
              <a:rPr lang="en-US" sz="1800" dirty="0"/>
              <a:t>c</a:t>
            </a:r>
            <a:r>
              <a:rPr lang="en-US" sz="1800" dirty="0" smtClean="0"/>
              <a:t>ollaboration portal </a:t>
            </a:r>
          </a:p>
          <a:p>
            <a:r>
              <a:rPr lang="en-US" b="1" dirty="0" smtClean="0"/>
              <a:t>Open Issues</a:t>
            </a:r>
          </a:p>
          <a:p>
            <a:pPr lvl="1"/>
            <a:r>
              <a:rPr lang="en-US" sz="1800" b="1" dirty="0" smtClean="0"/>
              <a:t>AP (IBR) new Draft until January</a:t>
            </a:r>
          </a:p>
          <a:p>
            <a:pPr lvl="1"/>
            <a:r>
              <a:rPr lang="en-US" sz="1800" b="1" dirty="0" smtClean="0"/>
              <a:t>AP (JGR, </a:t>
            </a:r>
            <a:r>
              <a:rPr lang="en-US" sz="1800" b="1" dirty="0" smtClean="0"/>
              <a:t>ART) </a:t>
            </a:r>
            <a:r>
              <a:rPr lang="en-US" sz="1800" b="1" dirty="0" smtClean="0"/>
              <a:t>provide feedback to the draft document until end of November </a:t>
            </a:r>
            <a:r>
              <a:rPr lang="en-US" sz="1800" b="1" dirty="0" smtClean="0">
                <a:solidFill>
                  <a:srgbClr val="FF0000"/>
                </a:solidFill>
              </a:rPr>
              <a:t>(open</a:t>
            </a:r>
            <a:r>
              <a:rPr lang="en-US" sz="1800" b="1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sz="1400" b="1" dirty="0" smtClean="0">
                <a:solidFill>
                  <a:srgbClr val="FF0000"/>
                </a:solidFill>
              </a:rPr>
              <a:t>Feedback from JGR available</a:t>
            </a:r>
          </a:p>
          <a:p>
            <a:pPr lvl="2"/>
            <a:r>
              <a:rPr lang="en-US" sz="1400" b="1" dirty="0" smtClean="0">
                <a:solidFill>
                  <a:srgbClr val="FF0000"/>
                </a:solidFill>
              </a:rPr>
              <a:t>ART will provide feedback</a:t>
            </a:r>
            <a:endParaRPr lang="en-US" sz="1400" b="1" dirty="0" smtClean="0"/>
          </a:p>
          <a:p>
            <a:pPr lvl="1"/>
            <a:r>
              <a:rPr lang="en-US" sz="1800" b="1" dirty="0" smtClean="0"/>
              <a:t>AP </a:t>
            </a:r>
            <a:r>
              <a:rPr lang="en-US" sz="1800" b="1" dirty="0"/>
              <a:t>(IBR) establish work plan and initial contribution until next Security SIG </a:t>
            </a:r>
            <a:r>
              <a:rPr lang="en-US" sz="1800" b="1" dirty="0" smtClean="0"/>
              <a:t>meeting (</a:t>
            </a:r>
            <a:r>
              <a:rPr lang="en-US" sz="1800" b="1" dirty="0"/>
              <a:t>Dec 19th</a:t>
            </a:r>
            <a:r>
              <a:rPr lang="en-US" sz="1800" b="1" dirty="0" smtClean="0"/>
              <a:t>) </a:t>
            </a:r>
            <a:r>
              <a:rPr lang="en-US" sz="1800" b="1" dirty="0" smtClean="0">
                <a:solidFill>
                  <a:srgbClr val="FF0000"/>
                </a:solidFill>
              </a:rPr>
              <a:t>(done)</a:t>
            </a:r>
          </a:p>
          <a:p>
            <a:pPr marL="457200" lvl="1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lvl="1"/>
            <a:endParaRPr lang="en-US" sz="1800" b="1" dirty="0"/>
          </a:p>
          <a:p>
            <a:pPr marL="914400" lvl="1" indent="-457200">
              <a:buFont typeface="+mj-lt"/>
              <a:buAutoNum type="arabicPeriod"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89968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Risk-based Security </a:t>
            </a:r>
            <a:r>
              <a:rPr lang="en-US" sz="3200" dirty="0"/>
              <a:t>Testing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Methodologies 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 smtClean="0"/>
              <a:t>Document </a:t>
            </a:r>
            <a:r>
              <a:rPr lang="en-US" b="1" dirty="0"/>
              <a:t>status (</a:t>
            </a:r>
            <a:r>
              <a:rPr lang="en-US" b="1" dirty="0" err="1"/>
              <a:t>Resp</a:t>
            </a:r>
            <a:r>
              <a:rPr lang="en-US" b="1" dirty="0"/>
              <a:t>: </a:t>
            </a:r>
            <a:r>
              <a:rPr lang="en-US" b="1" dirty="0" smtClean="0"/>
              <a:t>JGR)</a:t>
            </a:r>
          </a:p>
          <a:p>
            <a:pPr lvl="1"/>
            <a:r>
              <a:rPr lang="en-US" sz="1800" dirty="0"/>
              <a:t>WI: </a:t>
            </a:r>
            <a:r>
              <a:rPr lang="en-US" sz="1800" dirty="0" smtClean="0"/>
              <a:t>Risk-based Security </a:t>
            </a:r>
            <a:r>
              <a:rPr lang="en-US" sz="1800" dirty="0"/>
              <a:t>Testing Methodologies (Section 6 with methodologies for risk based security testing based on standards like ISO 31000 and IEEE 829/29119)</a:t>
            </a:r>
            <a:r>
              <a:rPr lang="en-US" sz="1800" dirty="0" smtClean="0"/>
              <a:t>,</a:t>
            </a:r>
          </a:p>
          <a:p>
            <a:pPr lvl="1"/>
            <a:r>
              <a:rPr lang="en-US" sz="1800" dirty="0" smtClean="0"/>
              <a:t>Draft work </a:t>
            </a:r>
            <a:r>
              <a:rPr lang="en-US" sz="1800" dirty="0"/>
              <a:t>plan for </a:t>
            </a:r>
            <a:r>
              <a:rPr lang="en-US" sz="1800" dirty="0" smtClean="0"/>
              <a:t>WI</a:t>
            </a:r>
          </a:p>
          <a:p>
            <a:pPr lvl="1"/>
            <a:r>
              <a:rPr lang="en-US" sz="1800" dirty="0" smtClean="0"/>
              <a:t>Draft document with input from RASEN/DIAMONDS</a:t>
            </a:r>
          </a:p>
          <a:p>
            <a:pPr marL="342900" lvl="1" indent="-342900">
              <a:buClrTx/>
              <a:buSzPct val="90000"/>
              <a:buBlip>
                <a:blip r:embed="rId2"/>
              </a:buBlip>
            </a:pPr>
            <a:r>
              <a:rPr lang="en-US" b="1" dirty="0"/>
              <a:t>Resolution</a:t>
            </a:r>
          </a:p>
          <a:p>
            <a:pPr lvl="1"/>
            <a:r>
              <a:rPr lang="en-US" sz="1800" b="1" dirty="0"/>
              <a:t>AP (JGR): provide early draft </a:t>
            </a:r>
            <a:r>
              <a:rPr lang="en-US" sz="1800" b="1" dirty="0" smtClean="0"/>
              <a:t>of </a:t>
            </a:r>
            <a:r>
              <a:rPr lang="en-US" sz="1800" b="1" dirty="0"/>
              <a:t>RBST document  until November </a:t>
            </a:r>
            <a:r>
              <a:rPr lang="en-US" sz="1800" b="1" dirty="0" smtClean="0"/>
              <a:t>15</a:t>
            </a:r>
            <a:r>
              <a:rPr lang="en-US" sz="1800" b="1" baseline="30000" dirty="0" smtClean="0"/>
              <a:t>th</a:t>
            </a:r>
            <a:r>
              <a:rPr lang="en-US" sz="1800" b="1" dirty="0"/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(done)</a:t>
            </a:r>
          </a:p>
          <a:p>
            <a:pPr lvl="1"/>
            <a:r>
              <a:rPr lang="en-US" sz="1800" b="1" dirty="0" smtClean="0"/>
              <a:t>AP </a:t>
            </a:r>
            <a:r>
              <a:rPr lang="en-US" sz="1800" b="1" dirty="0" smtClean="0"/>
              <a:t>(JGR) </a:t>
            </a:r>
            <a:r>
              <a:rPr lang="en-US" sz="1800" b="1" dirty="0"/>
              <a:t>establish work plan and initial contribution until next Security SIG </a:t>
            </a:r>
            <a:r>
              <a:rPr lang="en-US" sz="1800" b="1" dirty="0" smtClean="0"/>
              <a:t>meeting (Dec 19th) </a:t>
            </a:r>
            <a:r>
              <a:rPr lang="en-US" sz="1800" b="1" dirty="0" smtClean="0">
                <a:solidFill>
                  <a:srgbClr val="FF0000"/>
                </a:solidFill>
              </a:rPr>
              <a:t>(partially done, refinement necessary for MTS 61)</a:t>
            </a:r>
            <a:endParaRPr lang="en-US" sz="1800" b="1" dirty="0">
              <a:solidFill>
                <a:srgbClr val="FF0000"/>
              </a:solidFill>
            </a:endParaRPr>
          </a:p>
          <a:p>
            <a:pPr lvl="1"/>
            <a:endParaRPr lang="en-US" sz="1800" b="1" dirty="0"/>
          </a:p>
          <a:p>
            <a:pPr lvl="2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2993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Risk-based Security </a:t>
            </a:r>
            <a:r>
              <a:rPr lang="en-US" sz="3200" dirty="0"/>
              <a:t>Testing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Methodologies II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229600" cy="4525963"/>
          </a:xfrm>
        </p:spPr>
        <p:txBody>
          <a:bodyPr/>
          <a:lstStyle/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2"/>
            <a:endParaRPr lang="en-US" sz="1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72747"/>
              </p:ext>
            </p:extLst>
          </p:nvPr>
        </p:nvGraphicFramePr>
        <p:xfrm>
          <a:off x="969963" y="1516063"/>
          <a:ext cx="8140700" cy="537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3" imgW="5410200" imgH="3568700" progId="Word.Document.12">
                  <p:embed/>
                </p:oleObj>
              </mc:Choice>
              <mc:Fallback>
                <p:oleObj name="Document" r:id="rId3" imgW="5410200" imgH="356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9963" y="1516063"/>
                        <a:ext cx="8140700" cy="537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64587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3686</TotalTime>
  <Words>832</Words>
  <Application>Microsoft Macintosh PowerPoint</Application>
  <PresentationFormat>On-screen Show (4:3)</PresentationFormat>
  <Paragraphs>109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Document</vt:lpstr>
      <vt:lpstr>Security SIG in MTS 2014, March 24th   Meeting Agenda</vt:lpstr>
      <vt:lpstr>Agenda SIG#9</vt:lpstr>
      <vt:lpstr>Summary and Action Points</vt:lpstr>
      <vt:lpstr>TR 101 583:  Security Testing Case Studies  Security testing experiences from different domains</vt:lpstr>
      <vt:lpstr>TR 101 583:  Security Testing Case Studies  -- Progress</vt:lpstr>
      <vt:lpstr>TR 101583: Security testing terminology -- Progress</vt:lpstr>
      <vt:lpstr>Security Assurance Lifecycle </vt:lpstr>
      <vt:lpstr>Risk-based Security Testing  Methodologies I</vt:lpstr>
      <vt:lpstr>Risk-based Security Testing  Methodologies II</vt:lpstr>
      <vt:lpstr>MTS works shop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475</cp:revision>
  <cp:lastPrinted>2013-12-11T12:16:01Z</cp:lastPrinted>
  <dcterms:created xsi:type="dcterms:W3CDTF">2010-12-21T08:59:38Z</dcterms:created>
  <dcterms:modified xsi:type="dcterms:W3CDTF">2014-03-24T14:11:33Z</dcterms:modified>
</cp:coreProperties>
</file>