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7"/>
  </p:notesMasterIdLst>
  <p:handoutMasterIdLst>
    <p:handoutMasterId r:id="rId38"/>
  </p:handoutMasterIdLst>
  <p:sldIdLst>
    <p:sldId id="339" r:id="rId2"/>
    <p:sldId id="360" r:id="rId3"/>
    <p:sldId id="358" r:id="rId4"/>
    <p:sldId id="361" r:id="rId5"/>
    <p:sldId id="357" r:id="rId6"/>
    <p:sldId id="354" r:id="rId7"/>
    <p:sldId id="364" r:id="rId8"/>
    <p:sldId id="380" r:id="rId9"/>
    <p:sldId id="382" r:id="rId10"/>
    <p:sldId id="383" r:id="rId11"/>
    <p:sldId id="385" r:id="rId12"/>
    <p:sldId id="394" r:id="rId13"/>
    <p:sldId id="395" r:id="rId14"/>
    <p:sldId id="397" r:id="rId15"/>
    <p:sldId id="359" r:id="rId16"/>
    <p:sldId id="356" r:id="rId17"/>
    <p:sldId id="379" r:id="rId18"/>
    <p:sldId id="373" r:id="rId19"/>
    <p:sldId id="374" r:id="rId20"/>
    <p:sldId id="375" r:id="rId21"/>
    <p:sldId id="386" r:id="rId22"/>
    <p:sldId id="390" r:id="rId23"/>
    <p:sldId id="388" r:id="rId24"/>
    <p:sldId id="398" r:id="rId25"/>
    <p:sldId id="391" r:id="rId26"/>
    <p:sldId id="392" r:id="rId27"/>
    <p:sldId id="399" r:id="rId28"/>
    <p:sldId id="387" r:id="rId29"/>
    <p:sldId id="400" r:id="rId30"/>
    <p:sldId id="401" r:id="rId31"/>
    <p:sldId id="366" r:id="rId32"/>
    <p:sldId id="372" r:id="rId33"/>
    <p:sldId id="352" r:id="rId34"/>
    <p:sldId id="353" r:id="rId35"/>
    <p:sldId id="367" r:id="rId36"/>
  </p:sldIdLst>
  <p:sldSz cx="9144000" cy="6858000" type="screen4x3"/>
  <p:notesSz cx="6921500" cy="10083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2A6EA8"/>
    <a:srgbClr val="0F5C77"/>
    <a:srgbClr val="FF6600"/>
    <a:srgbClr val="1A4669"/>
    <a:srgbClr val="C6D254"/>
    <a:srgbClr val="B1D254"/>
    <a:srgbClr val="1270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45888-EB24-416E-AC52-9155BA24F2F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6BF4A1-315B-47EC-8E48-A32E70A45902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72000"/>
        <a:lstStyle/>
        <a:p>
          <a:pPr rtl="0"/>
          <a:r>
            <a:rPr lang="en-US" sz="2000" b="1" noProof="0" smtClean="0"/>
            <a:t>2013</a:t>
          </a:r>
          <a:br>
            <a:rPr lang="en-US" sz="2000" b="1" noProof="0" smtClean="0"/>
          </a:br>
          <a:r>
            <a:rPr lang="en-US" sz="2000" b="1" noProof="0" smtClean="0"/>
            <a:t>TDL1</a:t>
          </a:r>
          <a:endParaRPr lang="en-US" sz="2000" b="1" noProof="0"/>
        </a:p>
      </dgm:t>
    </dgm:pt>
    <dgm:pt modelId="{E0EA62B8-5B48-4706-8B10-2E5A43204830}" type="parTrans" cxnId="{12D03CB2-1C6A-4047-90D9-708032AF5B03}">
      <dgm:prSet/>
      <dgm:spPr/>
      <dgm:t>
        <a:bodyPr/>
        <a:lstStyle/>
        <a:p>
          <a:endParaRPr lang="en-US" noProof="0"/>
        </a:p>
      </dgm:t>
    </dgm:pt>
    <dgm:pt modelId="{0BBAE32C-2F8A-48EC-ACC5-679F8D17D6CF}" type="sibTrans" cxnId="{12D03CB2-1C6A-4047-90D9-708032AF5B03}">
      <dgm:prSet/>
      <dgm:spPr/>
      <dgm:t>
        <a:bodyPr/>
        <a:lstStyle/>
        <a:p>
          <a:endParaRPr lang="en-US" noProof="0"/>
        </a:p>
      </dgm:t>
    </dgm:pt>
    <dgm:pt modelId="{9E0E3F63-7ACD-4D23-A49F-5367065C7D8F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noProof="0" smtClean="0"/>
            <a:t>Foundation, manual creation of test descriptions, representation of test cases, documentation of tests</a:t>
          </a:r>
          <a:endParaRPr lang="en-US" noProof="0"/>
        </a:p>
      </dgm:t>
    </dgm:pt>
    <dgm:pt modelId="{BA18D63D-55F7-48E4-8B73-6EFF349F5440}" type="parTrans" cxnId="{EA785B1E-689A-4C71-B183-4C25B7315D3C}">
      <dgm:prSet/>
      <dgm:spPr/>
      <dgm:t>
        <a:bodyPr/>
        <a:lstStyle/>
        <a:p>
          <a:endParaRPr lang="en-US" noProof="0"/>
        </a:p>
      </dgm:t>
    </dgm:pt>
    <dgm:pt modelId="{44FC2FE4-DF15-48F3-824E-23568F68B1ED}" type="sibTrans" cxnId="{EA785B1E-689A-4C71-B183-4C25B7315D3C}">
      <dgm:prSet/>
      <dgm:spPr/>
      <dgm:t>
        <a:bodyPr/>
        <a:lstStyle/>
        <a:p>
          <a:endParaRPr lang="en-US" noProof="0"/>
        </a:p>
      </dgm:t>
    </dgm:pt>
    <dgm:pt modelId="{65C81D9F-987B-44A8-BFC9-0A6119AE7A3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72000"/>
        <a:lstStyle/>
        <a:p>
          <a:pPr rtl="0"/>
          <a:r>
            <a:rPr lang="en-US" sz="2000" b="1" noProof="0" smtClean="0"/>
            <a:t>2014</a:t>
          </a:r>
          <a:br>
            <a:rPr lang="en-US" sz="2000" b="1" noProof="0" smtClean="0"/>
          </a:br>
          <a:r>
            <a:rPr lang="en-US" sz="2000" b="1" noProof="0" smtClean="0"/>
            <a:t>TDL2</a:t>
          </a:r>
        </a:p>
      </dgm:t>
    </dgm:pt>
    <dgm:pt modelId="{AF2D2CD7-DD7A-44EC-95F6-1A8D28109E44}" type="parTrans" cxnId="{CBE53E74-559D-4829-9DC3-2C464A79680A}">
      <dgm:prSet/>
      <dgm:spPr/>
      <dgm:t>
        <a:bodyPr/>
        <a:lstStyle/>
        <a:p>
          <a:endParaRPr lang="en-US" noProof="0"/>
        </a:p>
      </dgm:t>
    </dgm:pt>
    <dgm:pt modelId="{A2C259C3-E9CF-470D-AC84-8E750A70897C}" type="sibTrans" cxnId="{CBE53E74-559D-4829-9DC3-2C464A79680A}">
      <dgm:prSet/>
      <dgm:spPr/>
      <dgm:t>
        <a:bodyPr/>
        <a:lstStyle/>
        <a:p>
          <a:endParaRPr lang="en-US" noProof="0"/>
        </a:p>
      </dgm:t>
    </dgm:pt>
    <dgm:pt modelId="{C9FBAC78-EFEA-4C51-9F17-B6712C62354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noProof="0" smtClean="0"/>
            <a:t>Automation support for generating concrete tests</a:t>
          </a:r>
          <a:endParaRPr lang="en-US" noProof="0"/>
        </a:p>
      </dgm:t>
    </dgm:pt>
    <dgm:pt modelId="{3AF95A05-0FF8-47FB-9E2E-FA999DFB0AB2}" type="parTrans" cxnId="{ABC292E9-BCEF-4A9C-ABDD-1D4E1FFF6F6E}">
      <dgm:prSet/>
      <dgm:spPr/>
      <dgm:t>
        <a:bodyPr/>
        <a:lstStyle/>
        <a:p>
          <a:endParaRPr lang="en-US" noProof="0"/>
        </a:p>
      </dgm:t>
    </dgm:pt>
    <dgm:pt modelId="{E37C3DC9-F463-4DED-9525-6EEB8B98AB4E}" type="sibTrans" cxnId="{ABC292E9-BCEF-4A9C-ABDD-1D4E1FFF6F6E}">
      <dgm:prSet/>
      <dgm:spPr/>
      <dgm:t>
        <a:bodyPr/>
        <a:lstStyle/>
        <a:p>
          <a:endParaRPr lang="en-US" noProof="0"/>
        </a:p>
      </dgm:t>
    </dgm:pt>
    <dgm:pt modelId="{677D35DC-42B8-4E44-ADDF-2D13BA94492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72000"/>
        <a:lstStyle/>
        <a:p>
          <a:pPr rtl="0"/>
          <a:r>
            <a:rPr lang="en-US" sz="2000" b="1" noProof="0" smtClean="0"/>
            <a:t>2015</a:t>
          </a:r>
          <a:br>
            <a:rPr lang="en-US" sz="2000" b="1" noProof="0" smtClean="0"/>
          </a:br>
          <a:r>
            <a:rPr lang="en-US" sz="2000" b="1" noProof="0" smtClean="0"/>
            <a:t>TDL3</a:t>
          </a:r>
        </a:p>
      </dgm:t>
    </dgm:pt>
    <dgm:pt modelId="{9CF7357B-919A-4130-B6CE-552830A8D8E6}" type="parTrans" cxnId="{3AE87E7D-4192-4628-996F-500F908FC26C}">
      <dgm:prSet/>
      <dgm:spPr/>
      <dgm:t>
        <a:bodyPr/>
        <a:lstStyle/>
        <a:p>
          <a:endParaRPr lang="en-US" noProof="0"/>
        </a:p>
      </dgm:t>
    </dgm:pt>
    <dgm:pt modelId="{4105D5FF-49AC-4588-8235-D1C8AB029389}" type="sibTrans" cxnId="{3AE87E7D-4192-4628-996F-500F908FC26C}">
      <dgm:prSet/>
      <dgm:spPr/>
      <dgm:t>
        <a:bodyPr/>
        <a:lstStyle/>
        <a:p>
          <a:endParaRPr lang="en-US" noProof="0"/>
        </a:p>
      </dgm:t>
    </dgm:pt>
    <dgm:pt modelId="{A71E2687-5597-4CE6-911F-77C58B0E7534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noProof="0" smtClean="0"/>
            <a:t>Features for the generation of abstract tests</a:t>
          </a:r>
          <a:endParaRPr lang="en-US" noProof="0"/>
        </a:p>
      </dgm:t>
    </dgm:pt>
    <dgm:pt modelId="{19A26865-F60E-4E88-8AF9-4CF83F330482}" type="parTrans" cxnId="{2961A78F-BA14-4721-9270-A78C194A5FA1}">
      <dgm:prSet/>
      <dgm:spPr/>
      <dgm:t>
        <a:bodyPr/>
        <a:lstStyle/>
        <a:p>
          <a:endParaRPr lang="en-US" noProof="0"/>
        </a:p>
      </dgm:t>
    </dgm:pt>
    <dgm:pt modelId="{530973B5-8781-4E18-9555-950A18DE1022}" type="sibTrans" cxnId="{2961A78F-BA14-4721-9270-A78C194A5FA1}">
      <dgm:prSet/>
      <dgm:spPr/>
      <dgm:t>
        <a:bodyPr/>
        <a:lstStyle/>
        <a:p>
          <a:endParaRPr lang="en-US" noProof="0"/>
        </a:p>
      </dgm:t>
    </dgm:pt>
    <dgm:pt modelId="{E1236598-12FD-4E67-9317-26D111E654B4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noProof="0" smtClean="0"/>
            <a:t>Concrete syntaxes for end-users and tool interop</a:t>
          </a:r>
          <a:endParaRPr lang="en-US" noProof="0"/>
        </a:p>
      </dgm:t>
    </dgm:pt>
    <dgm:pt modelId="{132BA592-22BC-48C2-AD4C-544E1523F38E}" type="parTrans" cxnId="{9E6493FA-0B57-4BB9-8495-9A67D99B9355}">
      <dgm:prSet/>
      <dgm:spPr/>
      <dgm:t>
        <a:bodyPr/>
        <a:lstStyle/>
        <a:p>
          <a:endParaRPr lang="en-US" noProof="0"/>
        </a:p>
      </dgm:t>
    </dgm:pt>
    <dgm:pt modelId="{4BE0A8E6-335B-4DAD-BEE2-F1C948FDE538}" type="sibTrans" cxnId="{9E6493FA-0B57-4BB9-8495-9A67D99B9355}">
      <dgm:prSet/>
      <dgm:spPr/>
      <dgm:t>
        <a:bodyPr/>
        <a:lstStyle/>
        <a:p>
          <a:endParaRPr lang="en-US" noProof="0"/>
        </a:p>
      </dgm:t>
    </dgm:pt>
    <dgm:pt modelId="{1652229D-DCBD-461B-ABCC-D797DB1C2DA7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noProof="0" dirty="0" smtClean="0"/>
            <a:t>Support of further use cases, e.g. performance tests</a:t>
          </a:r>
          <a:endParaRPr lang="en-US" noProof="0" dirty="0"/>
        </a:p>
      </dgm:t>
    </dgm:pt>
    <dgm:pt modelId="{96F89F0B-ED80-42AE-8F15-A282E97F718D}" type="parTrans" cxnId="{E7E6A371-E461-40AB-8F61-1FEA6671C4C0}">
      <dgm:prSet/>
      <dgm:spPr/>
      <dgm:t>
        <a:bodyPr/>
        <a:lstStyle/>
        <a:p>
          <a:endParaRPr lang="en-US" noProof="0"/>
        </a:p>
      </dgm:t>
    </dgm:pt>
    <dgm:pt modelId="{0FAFBBC7-3488-42C0-ABC4-961988D9AEF0}" type="sibTrans" cxnId="{E7E6A371-E461-40AB-8F61-1FEA6671C4C0}">
      <dgm:prSet/>
      <dgm:spPr/>
      <dgm:t>
        <a:bodyPr/>
        <a:lstStyle/>
        <a:p>
          <a:endParaRPr lang="en-US" noProof="0"/>
        </a:p>
      </dgm:t>
    </dgm:pt>
    <dgm:pt modelId="{C66B5356-39E3-4763-B7B7-A9E288BA3667}" type="pres">
      <dgm:prSet presAssocID="{5B045888-EB24-416E-AC52-9155BA24F2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28FCD9-1E72-4082-93A9-0167FDA7B464}" type="pres">
      <dgm:prSet presAssocID="{326BF4A1-315B-47EC-8E48-A32E70A45902}" presName="composite" presStyleCnt="0"/>
      <dgm:spPr/>
    </dgm:pt>
    <dgm:pt modelId="{9E40A281-136A-4B0F-9C36-B702DB977D82}" type="pres">
      <dgm:prSet presAssocID="{326BF4A1-315B-47EC-8E48-A32E70A45902}" presName="parentText" presStyleLbl="alignNode1" presStyleIdx="0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AA175-A1EB-4C9E-881A-0F1A4C3A1743}" type="pres">
      <dgm:prSet presAssocID="{326BF4A1-315B-47EC-8E48-A32E70A4590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C0037-A91F-4064-AE06-D800314085EC}" type="pres">
      <dgm:prSet presAssocID="{0BBAE32C-2F8A-48EC-ACC5-679F8D17D6CF}" presName="sp" presStyleCnt="0"/>
      <dgm:spPr/>
    </dgm:pt>
    <dgm:pt modelId="{A00B05E7-7833-41B7-96FD-01ACCA39A8A2}" type="pres">
      <dgm:prSet presAssocID="{65C81D9F-987B-44A8-BFC9-0A6119AE7A31}" presName="composite" presStyleCnt="0"/>
      <dgm:spPr/>
    </dgm:pt>
    <dgm:pt modelId="{76B37ECB-6BC0-4EB1-AECF-15AED06D8BB4}" type="pres">
      <dgm:prSet presAssocID="{65C81D9F-987B-44A8-BFC9-0A6119AE7A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1B903-8471-4FA5-AC94-5ECCDF1CCD5E}" type="pres">
      <dgm:prSet presAssocID="{65C81D9F-987B-44A8-BFC9-0A6119AE7A3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3787-440C-46BF-911B-3FA9E8607EA0}" type="pres">
      <dgm:prSet presAssocID="{A2C259C3-E9CF-470D-AC84-8E750A70897C}" presName="sp" presStyleCnt="0"/>
      <dgm:spPr/>
    </dgm:pt>
    <dgm:pt modelId="{1C8C5F2C-A376-4CC6-A0A4-88B118B9D618}" type="pres">
      <dgm:prSet presAssocID="{677D35DC-42B8-4E44-ADDF-2D13BA944920}" presName="composite" presStyleCnt="0"/>
      <dgm:spPr/>
    </dgm:pt>
    <dgm:pt modelId="{BCC335AF-1FED-4A38-95CA-475A7E2F97B1}" type="pres">
      <dgm:prSet presAssocID="{677D35DC-42B8-4E44-ADDF-2D13BA94492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4E94B-125F-43B7-9A17-1589E0371B34}" type="pres">
      <dgm:prSet presAssocID="{677D35DC-42B8-4E44-ADDF-2D13BA94492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53B0D-8FDA-4485-A0A1-C09542D1E839}" type="presOf" srcId="{9E0E3F63-7ACD-4D23-A49F-5367065C7D8F}" destId="{FE1AA175-A1EB-4C9E-881A-0F1A4C3A1743}" srcOrd="0" destOrd="0" presId="urn:microsoft.com/office/officeart/2005/8/layout/chevron2"/>
    <dgm:cxn modelId="{5AD96F17-D43C-44F9-B30B-EC406A434A6E}" type="presOf" srcId="{677D35DC-42B8-4E44-ADDF-2D13BA944920}" destId="{BCC335AF-1FED-4A38-95CA-475A7E2F97B1}" srcOrd="0" destOrd="0" presId="urn:microsoft.com/office/officeart/2005/8/layout/chevron2"/>
    <dgm:cxn modelId="{ABC292E9-BCEF-4A9C-ABDD-1D4E1FFF6F6E}" srcId="{65C81D9F-987B-44A8-BFC9-0A6119AE7A31}" destId="{C9FBAC78-EFEA-4C51-9F17-B6712C62354B}" srcOrd="0" destOrd="0" parTransId="{3AF95A05-0FF8-47FB-9E2E-FA999DFB0AB2}" sibTransId="{E37C3DC9-F463-4DED-9525-6EEB8B98AB4E}"/>
    <dgm:cxn modelId="{3AE87E7D-4192-4628-996F-500F908FC26C}" srcId="{5B045888-EB24-416E-AC52-9155BA24F2F0}" destId="{677D35DC-42B8-4E44-ADDF-2D13BA944920}" srcOrd="2" destOrd="0" parTransId="{9CF7357B-919A-4130-B6CE-552830A8D8E6}" sibTransId="{4105D5FF-49AC-4588-8235-D1C8AB029389}"/>
    <dgm:cxn modelId="{12D03CB2-1C6A-4047-90D9-708032AF5B03}" srcId="{5B045888-EB24-416E-AC52-9155BA24F2F0}" destId="{326BF4A1-315B-47EC-8E48-A32E70A45902}" srcOrd="0" destOrd="0" parTransId="{E0EA62B8-5B48-4706-8B10-2E5A43204830}" sibTransId="{0BBAE32C-2F8A-48EC-ACC5-679F8D17D6CF}"/>
    <dgm:cxn modelId="{D94FE5A9-1048-442B-84D8-CFA5725D6002}" type="presOf" srcId="{65C81D9F-987B-44A8-BFC9-0A6119AE7A31}" destId="{76B37ECB-6BC0-4EB1-AECF-15AED06D8BB4}" srcOrd="0" destOrd="0" presId="urn:microsoft.com/office/officeart/2005/8/layout/chevron2"/>
    <dgm:cxn modelId="{8EEFBF14-27AB-4142-8C79-BFDBD072C072}" type="presOf" srcId="{326BF4A1-315B-47EC-8E48-A32E70A45902}" destId="{9E40A281-136A-4B0F-9C36-B702DB977D82}" srcOrd="0" destOrd="0" presId="urn:microsoft.com/office/officeart/2005/8/layout/chevron2"/>
    <dgm:cxn modelId="{E69B11B8-84B0-4BAF-BD19-34EA2842DC29}" type="presOf" srcId="{5B045888-EB24-416E-AC52-9155BA24F2F0}" destId="{C66B5356-39E3-4763-B7B7-A9E288BA3667}" srcOrd="0" destOrd="0" presId="urn:microsoft.com/office/officeart/2005/8/layout/chevron2"/>
    <dgm:cxn modelId="{D84E61DA-1945-4859-ACFC-2AE15C90D66B}" type="presOf" srcId="{C9FBAC78-EFEA-4C51-9F17-B6712C62354B}" destId="{1271B903-8471-4FA5-AC94-5ECCDF1CCD5E}" srcOrd="0" destOrd="0" presId="urn:microsoft.com/office/officeart/2005/8/layout/chevron2"/>
    <dgm:cxn modelId="{9E6493FA-0B57-4BB9-8495-9A67D99B9355}" srcId="{65C81D9F-987B-44A8-BFC9-0A6119AE7A31}" destId="{E1236598-12FD-4E67-9317-26D111E654B4}" srcOrd="1" destOrd="0" parTransId="{132BA592-22BC-48C2-AD4C-544E1523F38E}" sibTransId="{4BE0A8E6-335B-4DAD-BEE2-F1C948FDE538}"/>
    <dgm:cxn modelId="{87F9B161-906E-45BC-93CB-BC5654283E36}" type="presOf" srcId="{A71E2687-5597-4CE6-911F-77C58B0E7534}" destId="{3474E94B-125F-43B7-9A17-1589E0371B34}" srcOrd="0" destOrd="0" presId="urn:microsoft.com/office/officeart/2005/8/layout/chevron2"/>
    <dgm:cxn modelId="{E7E6A371-E461-40AB-8F61-1FEA6671C4C0}" srcId="{677D35DC-42B8-4E44-ADDF-2D13BA944920}" destId="{1652229D-DCBD-461B-ABCC-D797DB1C2DA7}" srcOrd="1" destOrd="0" parTransId="{96F89F0B-ED80-42AE-8F15-A282E97F718D}" sibTransId="{0FAFBBC7-3488-42C0-ABC4-961988D9AEF0}"/>
    <dgm:cxn modelId="{CBE53E74-559D-4829-9DC3-2C464A79680A}" srcId="{5B045888-EB24-416E-AC52-9155BA24F2F0}" destId="{65C81D9F-987B-44A8-BFC9-0A6119AE7A31}" srcOrd="1" destOrd="0" parTransId="{AF2D2CD7-DD7A-44EC-95F6-1A8D28109E44}" sibTransId="{A2C259C3-E9CF-470D-AC84-8E750A70897C}"/>
    <dgm:cxn modelId="{2961A78F-BA14-4721-9270-A78C194A5FA1}" srcId="{677D35DC-42B8-4E44-ADDF-2D13BA944920}" destId="{A71E2687-5597-4CE6-911F-77C58B0E7534}" srcOrd="0" destOrd="0" parTransId="{19A26865-F60E-4E88-8AF9-4CF83F330482}" sibTransId="{530973B5-8781-4E18-9555-950A18DE1022}"/>
    <dgm:cxn modelId="{EA785B1E-689A-4C71-B183-4C25B7315D3C}" srcId="{326BF4A1-315B-47EC-8E48-A32E70A45902}" destId="{9E0E3F63-7ACD-4D23-A49F-5367065C7D8F}" srcOrd="0" destOrd="0" parTransId="{BA18D63D-55F7-48E4-8B73-6EFF349F5440}" sibTransId="{44FC2FE4-DF15-48F3-824E-23568F68B1ED}"/>
    <dgm:cxn modelId="{525BB360-5815-42EB-BDC4-3C1F29D0B51F}" type="presOf" srcId="{1652229D-DCBD-461B-ABCC-D797DB1C2DA7}" destId="{3474E94B-125F-43B7-9A17-1589E0371B34}" srcOrd="0" destOrd="1" presId="urn:microsoft.com/office/officeart/2005/8/layout/chevron2"/>
    <dgm:cxn modelId="{AF460971-C390-44D3-A56E-EB0A105A38AF}" type="presOf" srcId="{E1236598-12FD-4E67-9317-26D111E654B4}" destId="{1271B903-8471-4FA5-AC94-5ECCDF1CCD5E}" srcOrd="0" destOrd="1" presId="urn:microsoft.com/office/officeart/2005/8/layout/chevron2"/>
    <dgm:cxn modelId="{38AC68FC-49FF-461E-A587-4CF09E70AAFD}" type="presParOf" srcId="{C66B5356-39E3-4763-B7B7-A9E288BA3667}" destId="{2228FCD9-1E72-4082-93A9-0167FDA7B464}" srcOrd="0" destOrd="0" presId="urn:microsoft.com/office/officeart/2005/8/layout/chevron2"/>
    <dgm:cxn modelId="{16544EAF-E922-4FC4-80F2-67883C29908F}" type="presParOf" srcId="{2228FCD9-1E72-4082-93A9-0167FDA7B464}" destId="{9E40A281-136A-4B0F-9C36-B702DB977D82}" srcOrd="0" destOrd="0" presId="urn:microsoft.com/office/officeart/2005/8/layout/chevron2"/>
    <dgm:cxn modelId="{AD4404E8-A088-4218-95D8-3C80A9CB7183}" type="presParOf" srcId="{2228FCD9-1E72-4082-93A9-0167FDA7B464}" destId="{FE1AA175-A1EB-4C9E-881A-0F1A4C3A1743}" srcOrd="1" destOrd="0" presId="urn:microsoft.com/office/officeart/2005/8/layout/chevron2"/>
    <dgm:cxn modelId="{254A7DDB-AA3F-46AE-976F-AC246236318E}" type="presParOf" srcId="{C66B5356-39E3-4763-B7B7-A9E288BA3667}" destId="{007C0037-A91F-4064-AE06-D800314085EC}" srcOrd="1" destOrd="0" presId="urn:microsoft.com/office/officeart/2005/8/layout/chevron2"/>
    <dgm:cxn modelId="{FBC34FFF-50F0-4F9E-8D92-CB553CF4695C}" type="presParOf" srcId="{C66B5356-39E3-4763-B7B7-A9E288BA3667}" destId="{A00B05E7-7833-41B7-96FD-01ACCA39A8A2}" srcOrd="2" destOrd="0" presId="urn:microsoft.com/office/officeart/2005/8/layout/chevron2"/>
    <dgm:cxn modelId="{0CFF57D7-4C37-4F9F-854E-021ED3C2DA36}" type="presParOf" srcId="{A00B05E7-7833-41B7-96FD-01ACCA39A8A2}" destId="{76B37ECB-6BC0-4EB1-AECF-15AED06D8BB4}" srcOrd="0" destOrd="0" presId="urn:microsoft.com/office/officeart/2005/8/layout/chevron2"/>
    <dgm:cxn modelId="{A22D76D8-5C50-43EE-BA3C-2CB73BB5B0F6}" type="presParOf" srcId="{A00B05E7-7833-41B7-96FD-01ACCA39A8A2}" destId="{1271B903-8471-4FA5-AC94-5ECCDF1CCD5E}" srcOrd="1" destOrd="0" presId="urn:microsoft.com/office/officeart/2005/8/layout/chevron2"/>
    <dgm:cxn modelId="{D810E564-24E8-4179-A7CA-4499111D86F7}" type="presParOf" srcId="{C66B5356-39E3-4763-B7B7-A9E288BA3667}" destId="{67243787-440C-46BF-911B-3FA9E8607EA0}" srcOrd="3" destOrd="0" presId="urn:microsoft.com/office/officeart/2005/8/layout/chevron2"/>
    <dgm:cxn modelId="{FD7E52DD-C1C3-49E6-AC5E-904CA95A68B9}" type="presParOf" srcId="{C66B5356-39E3-4763-B7B7-A9E288BA3667}" destId="{1C8C5F2C-A376-4CC6-A0A4-88B118B9D618}" srcOrd="4" destOrd="0" presId="urn:microsoft.com/office/officeart/2005/8/layout/chevron2"/>
    <dgm:cxn modelId="{2286C9F6-5598-473F-983A-2015559C02F2}" type="presParOf" srcId="{1C8C5F2C-A376-4CC6-A0A4-88B118B9D618}" destId="{BCC335AF-1FED-4A38-95CA-475A7E2F97B1}" srcOrd="0" destOrd="0" presId="urn:microsoft.com/office/officeart/2005/8/layout/chevron2"/>
    <dgm:cxn modelId="{68B775F9-73DC-4896-8050-7F5A81A19BC1}" type="presParOf" srcId="{1C8C5F2C-A376-4CC6-A0A4-88B118B9D618}" destId="{3474E94B-125F-43B7-9A17-1589E0371B34}" srcOrd="1" destOrd="0" presId="urn:microsoft.com/office/officeart/2005/8/layout/chevron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40A281-136A-4B0F-9C36-B702DB977D82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720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smtClean="0"/>
            <a:t>2013</a:t>
          </a:r>
          <a:br>
            <a:rPr lang="en-US" sz="2000" b="1" kern="1200" noProof="0" smtClean="0"/>
          </a:br>
          <a:r>
            <a:rPr lang="en-US" sz="2000" b="1" kern="1200" noProof="0" smtClean="0"/>
            <a:t>TDL1</a:t>
          </a:r>
          <a:endParaRPr lang="en-US" sz="2000" b="1" kern="1200" noProof="0"/>
        </a:p>
      </dsp:txBody>
      <dsp:txXfrm rot="5400000">
        <a:off x="-245395" y="248052"/>
        <a:ext cx="1635968" cy="1145177"/>
      </dsp:txXfrm>
    </dsp:sp>
    <dsp:sp modelId="{FE1AA175-A1EB-4C9E-881A-0F1A4C3A1743}">
      <dsp:nvSpPr>
        <dsp:cNvPr id="0" name=""/>
        <dsp:cNvSpPr/>
      </dsp:nvSpPr>
      <dsp:spPr>
        <a:xfrm rot="5400000">
          <a:off x="4155419" y="-3007584"/>
          <a:ext cx="1063938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Foundation, manual creation of test descriptions, representation of test cases, documentation of tests</a:t>
          </a:r>
          <a:endParaRPr lang="en-US" sz="2400" kern="1200" noProof="0"/>
        </a:p>
      </dsp:txBody>
      <dsp:txXfrm rot="5400000">
        <a:off x="4155419" y="-3007584"/>
        <a:ext cx="1063938" cy="7084422"/>
      </dsp:txXfrm>
    </dsp:sp>
    <dsp:sp modelId="{76B37ECB-6BC0-4EB1-AECF-15AED06D8BB4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720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smtClean="0"/>
            <a:t>2014</a:t>
          </a:r>
          <a:br>
            <a:rPr lang="en-US" sz="2000" b="1" kern="1200" noProof="0" smtClean="0"/>
          </a:br>
          <a:r>
            <a:rPr lang="en-US" sz="2000" b="1" kern="1200" noProof="0" smtClean="0"/>
            <a:t>TDL2</a:t>
          </a:r>
        </a:p>
      </dsp:txBody>
      <dsp:txXfrm rot="5400000">
        <a:off x="-245395" y="1690392"/>
        <a:ext cx="1635968" cy="1145177"/>
      </dsp:txXfrm>
    </dsp:sp>
    <dsp:sp modelId="{1271B903-8471-4FA5-AC94-5ECCDF1CCD5E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Automation support for generating concrete tests</a:t>
          </a:r>
          <a:endParaRPr lang="en-US" sz="2400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Concrete syntaxes for end-users and tool interop</a:t>
          </a:r>
          <a:endParaRPr lang="en-US" sz="2400" kern="1200" noProof="0"/>
        </a:p>
      </dsp:txBody>
      <dsp:txXfrm rot="5400000">
        <a:off x="4155699" y="-1565524"/>
        <a:ext cx="1063379" cy="7084422"/>
      </dsp:txXfrm>
    </dsp:sp>
    <dsp:sp modelId="{BCC335AF-1FED-4A38-95CA-475A7E2F97B1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720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smtClean="0"/>
            <a:t>2015</a:t>
          </a:r>
          <a:br>
            <a:rPr lang="en-US" sz="2000" b="1" kern="1200" noProof="0" smtClean="0"/>
          </a:br>
          <a:r>
            <a:rPr lang="en-US" sz="2000" b="1" kern="1200" noProof="0" smtClean="0"/>
            <a:t>TDL3</a:t>
          </a:r>
        </a:p>
      </dsp:txBody>
      <dsp:txXfrm rot="5400000">
        <a:off x="-245395" y="3132732"/>
        <a:ext cx="1635968" cy="1145177"/>
      </dsp:txXfrm>
    </dsp:sp>
    <dsp:sp modelId="{3474E94B-125F-43B7-9A17-1589E0371B34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Features for the generation of abstract tests</a:t>
          </a:r>
          <a:endParaRPr lang="en-US" sz="2400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Support of further use cases, e.g. performance tests</a:t>
          </a:r>
          <a:endParaRPr lang="en-US" sz="2400" kern="1200" noProof="0" dirty="0"/>
        </a:p>
      </dsp:txBody>
      <dsp:txXfrm rot="5400000">
        <a:off x="4155699" y="-123184"/>
        <a:ext cx="1063379" cy="7084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7D362E8-B7E2-4426-BFE0-8378067C3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94D4BB-AEF3-4F3B-B875-C1E453E95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7F57F-79FB-42E4-8C6C-B74FB9E1B70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6FEF-BF63-453F-9BED-87BB27A0C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BFF6-7127-4C4F-82ED-BA4040534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A1CC-6814-4EFE-88F8-3DA549E3E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800" y="6597650"/>
            <a:ext cx="5210175" cy="365125"/>
          </a:xfr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378B-EFBA-4F51-8D00-CBA40E46A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8494-7246-4C2F-A7D0-C9360212A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6DFB-B1AF-4FEB-9C9C-CB2445764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302C-2772-4946-A63A-20ECAF154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BC79-2040-459D-860F-FB28C7AE9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8983-9853-48FE-A238-62953A571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F2E0-FE7C-4751-9A77-47F556D639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9A4E-7C17-4777-A0F6-C71228CA3E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D085-2CA4-45F0-949A-D5E1A162B3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7539-B9FD-473C-B408-9C28D1EED9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5A34-8189-4970-984D-9979704651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8923-114C-4C74-95FC-B04E175477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ADAE-B391-47AA-B33B-D1780CE71A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4738-8D1F-4EAF-AF62-854A178EAE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7CEC-FF04-4F07-86E2-92666441DE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2019-064C-42D4-9E58-F9B3BA334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9F47-EF3A-4882-8602-249DC81EA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8A1B-C452-4992-BA88-17A21BEAA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6631-9709-4938-85EE-CDFF9C471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9B2E-4779-4563-9346-B41BE15FFA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FCDC-B064-47E4-A417-42E75BBFA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E22B6E-2DB5-4E6B-B057-ADC0BF64EA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56" r:id="rId2"/>
    <p:sldLayoutId id="2147484957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5" r:id="rId12"/>
    <p:sldLayoutId id="2147484976" r:id="rId13"/>
    <p:sldLayoutId id="2147484977" r:id="rId14"/>
    <p:sldLayoutId id="2147484978" r:id="rId15"/>
    <p:sldLayoutId id="2147484979" r:id="rId16"/>
    <p:sldLayoutId id="2147484980" r:id="rId17"/>
    <p:sldLayoutId id="2147484958" r:id="rId18"/>
    <p:sldLayoutId id="2147484959" r:id="rId19"/>
    <p:sldLayoutId id="2147484960" r:id="rId20"/>
    <p:sldLayoutId id="2147484961" r:id="rId21"/>
    <p:sldLayoutId id="2147484962" r:id="rId22"/>
    <p:sldLayoutId id="2147484963" r:id="rId23"/>
    <p:sldLayoutId id="2147484964" r:id="rId24"/>
    <p:sldLayoutId id="2147484965" r:id="rId25"/>
  </p:sldLayoutIdLst>
  <p:transition advClick="0" advTm="10000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8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box.etsi.org/STF/STF454_MTS_TDL/Public/STF454-TDL-Overview.pptx" TargetMode="External"/><Relationship Id="rId2" Type="http://schemas.openxmlformats.org/officeDocument/2006/relationships/hyperlink" Target="https://docbox.etsi.org/STF/STF454_MTS_TDL/Public/ETSI_ES_TDL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box.etsi.org/STF/STF454_MTS_TDL/Public/TDL-MM.zip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STF 454 “Design of TDL” – Status Report</a:t>
            </a:r>
            <a:endParaRPr lang="en-US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080375" cy="514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Last change: </a:t>
            </a:r>
            <a:r>
              <a:rPr lang="en-US" dirty="0" smtClean="0"/>
              <a:t>2014-01-20</a:t>
            </a:r>
            <a:endParaRPr lang="en-US" dirty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ETSI 2011. All rights reserved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5</a:t>
            </a:r>
            <a:r>
              <a:rPr lang="en-US" baseline="30000" dirty="0" smtClean="0"/>
              <a:t>th</a:t>
            </a:r>
            <a:r>
              <a:rPr lang="en-US" dirty="0" smtClean="0"/>
              <a:t> Session (week 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Stabilize the TDL meta-model</a:t>
            </a:r>
          </a:p>
          <a:p>
            <a:r>
              <a:rPr lang="en-US" sz="2400" dirty="0" smtClean="0"/>
              <a:t>Internal review of the current meta-model to fix inconsistencies and address shortcomings</a:t>
            </a:r>
          </a:p>
          <a:p>
            <a:r>
              <a:rPr lang="en-US" sz="2400" dirty="0" smtClean="0"/>
              <a:t>Reaching consensus within the STF on features and their semantics</a:t>
            </a:r>
          </a:p>
          <a:p>
            <a:r>
              <a:rPr lang="en-US" sz="2400" dirty="0" smtClean="0"/>
              <a:t>Introducing documentation generation from the meta-model project within Eclipse</a:t>
            </a:r>
          </a:p>
          <a:p>
            <a:r>
              <a:rPr lang="en-US" sz="2400" dirty="0" smtClean="0"/>
              <a:t>Preparation of the next stable draft</a:t>
            </a:r>
          </a:p>
          <a:p>
            <a:r>
              <a:rPr lang="en-US" sz="2400" b="1" dirty="0" smtClean="0"/>
              <a:t>Results</a:t>
            </a:r>
          </a:p>
          <a:p>
            <a:pPr lvl="1"/>
            <a:r>
              <a:rPr lang="en-US" sz="2000" dirty="0" smtClean="0"/>
              <a:t>Stable meta-model for next draft</a:t>
            </a:r>
          </a:p>
          <a:p>
            <a:pPr lvl="1"/>
            <a:r>
              <a:rPr lang="en-US" sz="2000" dirty="0" smtClean="0"/>
              <a:t>Validation of meta-model with available tools (EMF editor, </a:t>
            </a:r>
            <a:r>
              <a:rPr lang="en-US" sz="2000" dirty="0" err="1" smtClean="0"/>
              <a:t>xText</a:t>
            </a:r>
            <a:r>
              <a:rPr lang="en-US" sz="20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B: Stable Draft on TDL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Submitted on 18-Sep-2013 (week 38)</a:t>
            </a:r>
          </a:p>
          <a:p>
            <a:r>
              <a:rPr lang="en-US" sz="2400" dirty="0" smtClean="0"/>
              <a:t>Approved at MTS#60</a:t>
            </a:r>
          </a:p>
          <a:p>
            <a:r>
              <a:rPr lang="en-US" sz="2400" dirty="0" smtClean="0"/>
              <a:t>Contents</a:t>
            </a:r>
          </a:p>
          <a:p>
            <a:pPr lvl="1"/>
            <a:r>
              <a:rPr lang="en-US" sz="2000" dirty="0" smtClean="0"/>
              <a:t>All remarks from SG addressed, but one </a:t>
            </a:r>
            <a:r>
              <a:rPr lang="en-US" sz="2000" dirty="0" smtClean="0">
                <a:sym typeface="Wingdings" pitchFamily="2" charset="2"/>
              </a:rPr>
              <a:t> Definition of sub-configurations postponed to future TDL version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Detailed description of the meta-model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All packages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All classes contained within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All of their attributes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Introduction and motivation updated</a:t>
            </a:r>
          </a:p>
          <a:p>
            <a:r>
              <a:rPr lang="en-US" sz="2400" dirty="0" smtClean="0">
                <a:sym typeface="Wingdings" pitchFamily="2" charset="2"/>
              </a:rPr>
              <a:t>Examples on concrete syntaxes for TDL submitted as separate contributions to MTS#60, e.g. proposal for 3GPP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6</a:t>
            </a:r>
            <a:r>
              <a:rPr lang="en-US" baseline="30000" dirty="0" smtClean="0"/>
              <a:t>th</a:t>
            </a:r>
            <a:r>
              <a:rPr lang="en-US" dirty="0" smtClean="0"/>
              <a:t> Session (week 45)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Addressing feedback from SG#6/MTS#60 meeting</a:t>
            </a:r>
          </a:p>
          <a:p>
            <a:r>
              <a:rPr lang="en-US" sz="2400" dirty="0" smtClean="0"/>
              <a:t>Review of all parts of the MM and discussion according to feedback from SG</a:t>
            </a:r>
          </a:p>
          <a:p>
            <a:r>
              <a:rPr lang="en-US" sz="2400" dirty="0" smtClean="0"/>
              <a:t>Discussion of results from MM validation performed by STF members</a:t>
            </a:r>
          </a:p>
          <a:p>
            <a:r>
              <a:rPr lang="en-US" sz="2400" dirty="0" smtClean="0"/>
              <a:t>Editing of the MM description</a:t>
            </a:r>
          </a:p>
          <a:p>
            <a:r>
              <a:rPr lang="en-US" sz="2400" b="1" dirty="0" smtClean="0"/>
              <a:t>Results</a:t>
            </a:r>
          </a:p>
          <a:p>
            <a:pPr lvl="1"/>
            <a:r>
              <a:rPr lang="en-US" sz="2000" dirty="0" smtClean="0"/>
              <a:t>Updated MM</a:t>
            </a:r>
          </a:p>
          <a:p>
            <a:pPr lvl="1"/>
            <a:r>
              <a:rPr lang="en-US" sz="2000" dirty="0" smtClean="0"/>
              <a:t>Improved documentation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7</a:t>
            </a:r>
            <a:r>
              <a:rPr lang="en-US" baseline="30000" dirty="0" smtClean="0"/>
              <a:t>th</a:t>
            </a:r>
            <a:r>
              <a:rPr lang="en-US" dirty="0" smtClean="0"/>
              <a:t> Session (week 49)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Finalization of TDL document</a:t>
            </a:r>
          </a:p>
          <a:p>
            <a:r>
              <a:rPr lang="en-US" sz="2400" dirty="0" smtClean="0"/>
              <a:t>Further improvements of the MM, mainly parameterization</a:t>
            </a:r>
          </a:p>
          <a:p>
            <a:r>
              <a:rPr lang="en-US" sz="2400" dirty="0" smtClean="0"/>
              <a:t>Review and improvement of the MM description</a:t>
            </a:r>
          </a:p>
          <a:p>
            <a:r>
              <a:rPr lang="en-US" sz="2400" dirty="0" smtClean="0"/>
              <a:t>Discussion on TDL concrete syntax and examples from 3GPP and IMS</a:t>
            </a:r>
          </a:p>
          <a:p>
            <a:r>
              <a:rPr lang="en-US" sz="2400" b="1" dirty="0" smtClean="0"/>
              <a:t>Results</a:t>
            </a:r>
          </a:p>
          <a:p>
            <a:pPr lvl="1"/>
            <a:r>
              <a:rPr lang="en-US" sz="2000" dirty="0" smtClean="0"/>
              <a:t>Further consolidation of MM</a:t>
            </a:r>
          </a:p>
          <a:p>
            <a:pPr lvl="1"/>
            <a:r>
              <a:rPr lang="en-US" sz="2000" dirty="0" smtClean="0"/>
              <a:t>Improved readability of MM and its description</a:t>
            </a:r>
          </a:p>
          <a:p>
            <a:pPr lvl="1"/>
            <a:r>
              <a:rPr lang="en-US" sz="2000" dirty="0" smtClean="0"/>
              <a:t>Text ready for delivering the Final Draft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C: Final Draft on TDL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Submitted on 20-Dec-2013 (week 51)</a:t>
            </a:r>
          </a:p>
          <a:p>
            <a:r>
              <a:rPr lang="en-US" sz="2400" dirty="0" smtClean="0"/>
              <a:t>Approval at MTS#61 planned</a:t>
            </a:r>
          </a:p>
          <a:p>
            <a:r>
              <a:rPr lang="en-US" sz="2400" dirty="0" smtClean="0"/>
              <a:t>Contents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Validated(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!</a:t>
            </a:r>
            <a:r>
              <a:rPr lang="en-US" sz="2000" dirty="0" smtClean="0">
                <a:sym typeface="Wingdings" pitchFamily="2" charset="2"/>
              </a:rPr>
              <a:t>) description of the meta-model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Improved introduction (Clause 4)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Informative annex on an example of a concrete textual syntax and it application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Meta-model provided as a technical document (Papyrus UML project)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Joint SG/STF meeting, </a:t>
            </a:r>
            <a:r>
              <a:rPr lang="en-US" sz="2400" dirty="0" smtClean="0"/>
              <a:t>2014-01-17 – Done!</a:t>
            </a:r>
            <a:endParaRPr lang="en-US" sz="2400" dirty="0" smtClean="0"/>
          </a:p>
          <a:p>
            <a:pPr lvl="1"/>
            <a:r>
              <a:rPr lang="en-US" sz="2000" dirty="0" smtClean="0"/>
              <a:t>Discussion on submitted final </a:t>
            </a:r>
            <a:r>
              <a:rPr lang="en-US" sz="2000" dirty="0" smtClean="0"/>
              <a:t>draft</a:t>
            </a:r>
          </a:p>
          <a:p>
            <a:pPr lvl="1"/>
            <a:r>
              <a:rPr lang="en-US" sz="2000" dirty="0" smtClean="0"/>
              <a:t>Outcome</a:t>
            </a:r>
          </a:p>
          <a:p>
            <a:pPr lvl="2"/>
            <a:r>
              <a:rPr lang="en-US" sz="1800" dirty="0" smtClean="0"/>
              <a:t>Need to set up a Mantis project to track change requests</a:t>
            </a:r>
            <a:endParaRPr lang="en-US" sz="1600" dirty="0" smtClean="0"/>
          </a:p>
          <a:p>
            <a:pPr lvl="2"/>
            <a:r>
              <a:rPr lang="en-US" sz="1800" dirty="0" smtClean="0"/>
              <a:t>Improved documentation for Argument Specification requested</a:t>
            </a:r>
          </a:p>
          <a:p>
            <a:pPr lvl="2"/>
            <a:r>
              <a:rPr lang="en-US" sz="1800" dirty="0" smtClean="0"/>
              <a:t>Discussion on precedence of document vs. technical MM</a:t>
            </a:r>
          </a:p>
          <a:p>
            <a:pPr lvl="2"/>
            <a:r>
              <a:rPr lang="en-US" sz="1800" dirty="0" smtClean="0"/>
              <a:t>New feature requests by Ericsson (handled in TDL phase 2)</a:t>
            </a:r>
          </a:p>
          <a:p>
            <a:pPr lvl="3"/>
            <a:r>
              <a:rPr lang="en-US" sz="1400" dirty="0" smtClean="0"/>
              <a:t>Improved data flow specification (in/out parameters, variables)</a:t>
            </a:r>
          </a:p>
          <a:p>
            <a:pPr lvl="3"/>
            <a:r>
              <a:rPr lang="en-US" sz="1400" dirty="0" smtClean="0"/>
              <a:t>Sub-typing or other forms to support TTCN-3 template concept in TDL</a:t>
            </a:r>
            <a:endParaRPr lang="en-US" sz="1400" dirty="0" smtClean="0"/>
          </a:p>
          <a:p>
            <a:r>
              <a:rPr lang="en-US" sz="2400" dirty="0" smtClean="0"/>
              <a:t>MTS#61 meeting, 2014-01-29/30</a:t>
            </a:r>
          </a:p>
          <a:p>
            <a:pPr lvl="1"/>
            <a:r>
              <a:rPr lang="en-US" sz="2000" dirty="0" smtClean="0"/>
              <a:t>Approval of final draft</a:t>
            </a:r>
          </a:p>
          <a:p>
            <a:pPr lvl="1"/>
            <a:r>
              <a:rPr lang="en-US" sz="2000" dirty="0" smtClean="0"/>
              <a:t>Discussion on TDL phase 2 (2014)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Session Plan, 1</a:t>
            </a:r>
            <a:r>
              <a:rPr lang="en-US" baseline="30000" dirty="0" smtClean="0"/>
              <a:t>st</a:t>
            </a:r>
            <a:r>
              <a:rPr lang="en-US" dirty="0" smtClean="0"/>
              <a:t> Period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84715" y="1602517"/>
          <a:ext cx="8665450" cy="4439866"/>
        </p:xfrm>
        <a:graphic>
          <a:graphicData uri="http://schemas.openxmlformats.org/drawingml/2006/table">
            <a:tbl>
              <a:tblPr/>
              <a:tblGrid>
                <a:gridCol w="653995"/>
                <a:gridCol w="653995"/>
                <a:gridCol w="555896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3139178"/>
              </a:tblGrid>
              <a:tr h="31882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 err="1">
                          <a:latin typeface="Arial"/>
                        </a:rPr>
                        <a:t>from</a:t>
                      </a:r>
                      <a:endParaRPr lang="de-DE" sz="1300" b="1" i="0" u="none" strike="noStrike" dirty="0">
                        <a:latin typeface="Arial"/>
                      </a:endParaRPr>
                    </a:p>
                  </a:txBody>
                  <a:tcPr marL="12263" marR="12263" marT="122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to</a:t>
                      </a:r>
                    </a:p>
                  </a:txBody>
                  <a:tcPr marL="12263" marR="12263" marT="122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week</a:t>
                      </a:r>
                    </a:p>
                  </a:txBody>
                  <a:tcPr marL="12263" marR="12263" marT="12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GA</a:t>
                      </a:r>
                    </a:p>
                  </a:txBody>
                  <a:tcPr marL="12263" marR="12263" marT="12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FK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PM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AU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MFW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CTI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Other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Notes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 dirty="0">
                          <a:latin typeface="Arial"/>
                        </a:rPr>
                        <a:t>21.01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Prep.meet.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28.01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S#1: Wed-Thu 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full days, Fri 1/2 day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S#2: Budapest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, Wed, Thu, Fri morning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0,5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G2M, Wed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Easter: 29.3.--1.4.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05.04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12.04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2,8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S#3: ETSI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, Tue, Wed, Thu, Fri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early draft ready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03.05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10.05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17.05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MTS#59, 14.-15.5.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24.05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0,5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G2M, Wed, Thu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27.05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31.05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Plan, 2</a:t>
            </a:r>
            <a:r>
              <a:rPr lang="en-US" baseline="30000" dirty="0" smtClean="0"/>
              <a:t>nd</a:t>
            </a:r>
            <a:r>
              <a:rPr lang="en-US" dirty="0" smtClean="0"/>
              <a:t> Period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83336" y="1332470"/>
          <a:ext cx="8785450" cy="5184242"/>
        </p:xfrm>
        <a:graphic>
          <a:graphicData uri="http://schemas.openxmlformats.org/drawingml/2006/table">
            <a:tbl>
              <a:tblPr/>
              <a:tblGrid>
                <a:gridCol w="663053"/>
                <a:gridCol w="663053"/>
                <a:gridCol w="563595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3182655"/>
              </a:tblGrid>
              <a:tr h="3232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from</a:t>
                      </a:r>
                    </a:p>
                  </a:txBody>
                  <a:tcPr marL="12432" marR="12432" marT="12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to</a:t>
                      </a:r>
                    </a:p>
                  </a:txBody>
                  <a:tcPr marL="12432" marR="12432" marT="12432" marB="0" anchor="ctr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week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GA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FK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PM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AU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MFW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CTI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Other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Notes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S#4 Munich,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300" b="1" i="0" u="none" strike="noStrike">
                        <a:latin typeface="Arial"/>
                      </a:endParaRP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300" b="0" i="0" u="none" strike="noStrike">
                        <a:latin typeface="Arial"/>
                      </a:endParaRP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300" b="0" i="0" u="none" strike="noStrike">
                        <a:latin typeface="Arial"/>
                      </a:endParaRP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05.08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32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phone conf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12.08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33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23.08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34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30.08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35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phone conf on Mon or Tue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36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S#5, ETSI,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37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stable draft ready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38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23.09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27.09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39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30.09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40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300" b="0" i="0" u="none" strike="noStrike">
                          <a:latin typeface="Arial"/>
                        </a:rPr>
                        <a:t>MTS-TDL, 30.9., MTS#60, 1./2.10.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07.10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41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14.10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42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21.10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43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22.-24.10. UCAAT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28.10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44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45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S#6, Berlin,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46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47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48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49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S#7, ETSI,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50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51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final </a:t>
                      </a:r>
                      <a:r>
                        <a:rPr lang="de-DE" sz="1300" b="0" i="0" u="none" strike="noStrike" dirty="0" err="1">
                          <a:latin typeface="Arial"/>
                        </a:rPr>
                        <a:t>draft</a:t>
                      </a:r>
                      <a:r>
                        <a:rPr lang="de-DE" sz="1300" b="0" i="0" u="none" strike="noStrike" dirty="0">
                          <a:latin typeface="Arial"/>
                        </a:rPr>
                        <a:t> </a:t>
                      </a:r>
                      <a:r>
                        <a:rPr lang="de-DE" sz="1300" b="0" i="0" u="none" strike="noStrike" dirty="0" err="1">
                          <a:latin typeface="Arial"/>
                        </a:rPr>
                        <a:t>ready</a:t>
                      </a:r>
                      <a:endParaRPr lang="de-DE" sz="1300" b="0" i="0" u="none" strike="noStrike" dirty="0">
                        <a:latin typeface="Arial"/>
                      </a:endParaRP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Reporting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 Technical Risks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8302C-2772-4946-A63A-20ECAF15481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83723" y="1869199"/>
          <a:ext cx="8378111" cy="4531778"/>
        </p:xfrm>
        <a:graphic>
          <a:graphicData uri="http://schemas.openxmlformats.org/drawingml/2006/table">
            <a:tbl>
              <a:tblPr/>
              <a:tblGrid>
                <a:gridCol w="2980555"/>
                <a:gridCol w="1008558"/>
                <a:gridCol w="1220041"/>
                <a:gridCol w="3168957"/>
              </a:tblGrid>
              <a:tr h="32263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Risk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Severity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Likelihood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Mitigation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96789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Scope and contents of TDL draft moving or changing due to “green field” development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Move insufficiently discussed topics to a follow-up STF on TDLv2.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89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Validity and consistency of developed meta-model cannot be guaranteed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Work out TDL concrete syntax and its mapping to the MM; enforce validation activities outside the STF.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529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Introduced tool support for meta-model design and doc generation is faulty, which causes heavy manual rework of the document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Happened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Fall-back to document-centric work to produce the next draft; put more efforts in the tool support.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89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 end-user acceptance due to ill-designed TDL concrete syntax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Keep close contact especially with ETSI end-users; keep MM extensible; plan for a follow-up activity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200" dirty="0" smtClean="0"/>
              <a:t>2014-01-20: Updated input to MTS#61 after SG#7</a:t>
            </a:r>
          </a:p>
          <a:p>
            <a:r>
              <a:rPr lang="en-US" sz="1200" dirty="0" smtClean="0"/>
              <a:t>2014-01-15</a:t>
            </a:r>
            <a:r>
              <a:rPr lang="en-US" sz="1200" dirty="0" smtClean="0"/>
              <a:t>: Input to MTS#61</a:t>
            </a:r>
          </a:p>
          <a:p>
            <a:r>
              <a:rPr lang="en-US" sz="1200" dirty="0" smtClean="0"/>
              <a:t>2013-09-30: Input to joint STF/SG meeting and MTS#60</a:t>
            </a:r>
          </a:p>
          <a:p>
            <a:r>
              <a:rPr lang="en-US" sz="1200" dirty="0" smtClean="0"/>
              <a:t>2013-05-13: Input to MTS#59</a:t>
            </a:r>
          </a:p>
          <a:p>
            <a:r>
              <a:rPr lang="en-US" sz="1200" dirty="0" smtClean="0"/>
              <a:t>2013-04-03: In preparation of the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session</a:t>
            </a:r>
          </a:p>
          <a:p>
            <a:r>
              <a:rPr lang="en-US" sz="1200" dirty="0" smtClean="0"/>
              <a:t>2013-03-16: Outcome from Budapest meeting</a:t>
            </a:r>
          </a:p>
          <a:p>
            <a:r>
              <a:rPr lang="en-US" sz="1200" dirty="0" smtClean="0"/>
              <a:t>2013-02-25: Reviewed during SG#2; agenda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session</a:t>
            </a:r>
          </a:p>
          <a:p>
            <a:r>
              <a:rPr lang="en-US" sz="1200" dirty="0" smtClean="0"/>
              <a:t>2013-02-22: Document created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9A4E-7C17-4777-A0F6-C71228CA3E5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Tight STF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Equal distribution of budget over 5 experts (opposed to the suggested 4) dilutes overall resources</a:t>
            </a:r>
          </a:p>
          <a:p>
            <a:pPr lvl="1"/>
            <a:r>
              <a:rPr lang="en-GB" sz="2400" dirty="0" smtClean="0"/>
              <a:t>Voluntary work shot up to 30%</a:t>
            </a:r>
          </a:p>
          <a:p>
            <a:pPr lvl="1"/>
            <a:r>
              <a:rPr lang="en-GB" sz="2400" dirty="0" smtClean="0"/>
              <a:t>Initial ramp-up to get all experts on same ground required</a:t>
            </a:r>
          </a:p>
          <a:p>
            <a:pPr lvl="1"/>
            <a:r>
              <a:rPr lang="en-GB" sz="2400" dirty="0" smtClean="0"/>
              <a:t>Parallelisation of  work difficult to achieve</a:t>
            </a:r>
          </a:p>
          <a:p>
            <a:pPr lvl="2"/>
            <a:r>
              <a:rPr lang="en-GB" sz="2000" dirty="0" smtClean="0"/>
              <a:t>Mainly for the analysis and writing part</a:t>
            </a:r>
          </a:p>
          <a:p>
            <a:pPr lvl="2"/>
            <a:r>
              <a:rPr lang="en-GB" sz="2000" dirty="0" smtClean="0"/>
              <a:t>But not for the design</a:t>
            </a:r>
          </a:p>
          <a:p>
            <a:r>
              <a:rPr lang="en-GB" sz="2800" dirty="0" smtClean="0"/>
              <a:t>In total 179 person days for contracted experts</a:t>
            </a:r>
          </a:p>
          <a:p>
            <a:pPr lvl="1"/>
            <a:r>
              <a:rPr lang="en-GB" sz="2400" dirty="0" smtClean="0"/>
              <a:t>129.5 PD spent up to milestone B</a:t>
            </a:r>
          </a:p>
          <a:p>
            <a:pPr lvl="1"/>
            <a:r>
              <a:rPr lang="en-GB" sz="2400" dirty="0" smtClean="0"/>
              <a:t>Only 49.5 PD to achieve milestone C</a:t>
            </a:r>
          </a:p>
          <a:p>
            <a:r>
              <a:rPr lang="en-GB" sz="2800" dirty="0" smtClean="0"/>
              <a:t>High voluntary efforts for MM validation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TDL Phase 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of the related </a:t>
            </a:r>
            <a:r>
              <a:rPr lang="en-US" dirty="0" err="1" smtClean="0"/>
              <a:t>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TDL Roadmap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D3A1CC-6814-4EFE-88F8-3DA549E3E76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Objectives of TDL2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Goal</a:t>
            </a:r>
          </a:p>
          <a:p>
            <a:pPr lvl="1"/>
            <a:r>
              <a:rPr lang="en-US" sz="2400" dirty="0" smtClean="0"/>
              <a:t>Supporting ETSI and industrial users in using TDL</a:t>
            </a:r>
          </a:p>
          <a:p>
            <a:r>
              <a:rPr lang="en-US" sz="2800" dirty="0" smtClean="0"/>
              <a:t>Objectives</a:t>
            </a:r>
          </a:p>
          <a:p>
            <a:pPr lvl="1"/>
            <a:r>
              <a:rPr lang="en-US" sz="2400" dirty="0" smtClean="0"/>
              <a:t>Extended TDL MM for supporting test automation</a:t>
            </a:r>
          </a:p>
          <a:p>
            <a:pPr lvl="1"/>
            <a:r>
              <a:rPr lang="en-US" sz="2400" dirty="0" smtClean="0"/>
              <a:t>Default concrete syntaxes</a:t>
            </a:r>
          </a:p>
          <a:p>
            <a:pPr lvl="2"/>
            <a:r>
              <a:rPr lang="en-US" sz="2000" dirty="0" smtClean="0"/>
              <a:t>Graphical syntax for end-users</a:t>
            </a:r>
          </a:p>
          <a:p>
            <a:pPr lvl="2"/>
            <a:r>
              <a:rPr lang="en-US" sz="2000" dirty="0" smtClean="0"/>
              <a:t>Textual exchange syntax for tool interoperability</a:t>
            </a:r>
          </a:p>
          <a:p>
            <a:pPr lvl="1"/>
            <a:r>
              <a:rPr lang="en-US" sz="2400" dirty="0" smtClean="0"/>
              <a:t>Analysis on the needs for a textual syntax to support ETSI use cases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 from TDL2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4818" y="1627841"/>
          <a:ext cx="8459637" cy="3989694"/>
        </p:xfrm>
        <a:graphic>
          <a:graphicData uri="http://schemas.openxmlformats.org/drawingml/2006/table">
            <a:tbl>
              <a:tblPr/>
              <a:tblGrid>
                <a:gridCol w="697836"/>
                <a:gridCol w="2400952"/>
                <a:gridCol w="5360849"/>
              </a:tblGrid>
              <a:tr h="76851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Del.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65824" marB="658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b="1">
                          <a:latin typeface="Arial"/>
                          <a:ea typeface="Times New Roman"/>
                          <a:cs typeface="Times New Roman"/>
                        </a:rPr>
                        <a:t>Work Item code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b="1">
                          <a:latin typeface="Arial"/>
                          <a:ea typeface="Times New Roman"/>
                          <a:cs typeface="Times New Roman"/>
                        </a:rPr>
                        <a:t>Standard number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65824" marB="658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b="1">
                          <a:latin typeface="Arial"/>
                          <a:ea typeface="Times New Roman"/>
                          <a:cs typeface="Times New Roman"/>
                        </a:rPr>
                        <a:t>Working title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b="1">
                          <a:latin typeface="Arial"/>
                          <a:ea typeface="Times New Roman"/>
                          <a:cs typeface="Times New Roman"/>
                        </a:rPr>
                        <a:t>Scope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65824" marB="658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06194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latin typeface="Arial"/>
                          <a:ea typeface="Times New Roman"/>
                          <a:cs typeface="Times New Roman"/>
                        </a:rPr>
                        <a:t>D1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latin typeface="Arial"/>
                          <a:ea typeface="Times New Roman"/>
                          <a:cs typeface="Times New Roman"/>
                        </a:rPr>
                        <a:t>RES/ES 203 119-1 V1.2.1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Test Description Language; Meta-Model and Semantics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Scope: common concepts, meta-model, semantics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latin typeface="Arial"/>
                          <a:ea typeface="Times New Roman"/>
                          <a:cs typeface="Times New Roman"/>
                        </a:rPr>
                        <a:t>D2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latin typeface="Arial"/>
                          <a:ea typeface="Times New Roman"/>
                          <a:cs typeface="Times New Roman"/>
                        </a:rPr>
                        <a:t>DES/ ES 203 119-2 V1.1.1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Test Description Language; Graphical Syntax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Scope: TDL graphical concrete syntax for end users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D3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DES/ ES 203 119-3 V1.1.1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Test Description Language; Exchange Format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Scope: TDL exchange format for tool interoperability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88276" y="5817475"/>
            <a:ext cx="749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Optionally ES part 4 on TDL textual concrete syntax (no WI created yet)</a:t>
            </a:r>
            <a:endParaRPr lang="en-US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TDL2 organization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Start: Feb 2014</a:t>
            </a:r>
          </a:p>
          <a:p>
            <a:pPr lvl="1"/>
            <a:r>
              <a:rPr lang="en-US" sz="2000" dirty="0" smtClean="0"/>
              <a:t>Task 0: Project management</a:t>
            </a:r>
          </a:p>
          <a:p>
            <a:pPr lvl="1"/>
            <a:r>
              <a:rPr lang="en-US" sz="2000" dirty="0" smtClean="0"/>
              <a:t>Task 1: Extension of TDL MM (02—12/2014)</a:t>
            </a:r>
          </a:p>
          <a:p>
            <a:pPr lvl="1"/>
            <a:r>
              <a:rPr lang="en-US" sz="2000" dirty="0" smtClean="0"/>
              <a:t>Task 2: Graphical concrete syntax (02—05—12/2014)</a:t>
            </a:r>
          </a:p>
          <a:p>
            <a:pPr lvl="1"/>
            <a:r>
              <a:rPr lang="en-US" sz="2000" dirty="0" smtClean="0"/>
              <a:t>Task 3: Exchange syntax (06—12/2014)</a:t>
            </a:r>
          </a:p>
          <a:p>
            <a:pPr lvl="1"/>
            <a:r>
              <a:rPr lang="en-US" sz="2000" dirty="0" smtClean="0"/>
              <a:t>Task 4a: Analysis on ETSI concrete syntax (02—05/2014)</a:t>
            </a:r>
          </a:p>
          <a:p>
            <a:r>
              <a:rPr lang="en-US" sz="2400" dirty="0" smtClean="0"/>
              <a:t>Potential STF extension: Jun 2014 (decision at MTS#62)</a:t>
            </a:r>
          </a:p>
          <a:p>
            <a:pPr lvl="1"/>
            <a:r>
              <a:rPr lang="en-US" sz="2000" dirty="0" smtClean="0"/>
              <a:t>Task 4b: ETSI concrete syntax (06—12/2014)</a:t>
            </a:r>
          </a:p>
          <a:p>
            <a:r>
              <a:rPr lang="en-US" sz="2400" dirty="0" smtClean="0"/>
              <a:t>End: Dec 2014</a:t>
            </a:r>
          </a:p>
          <a:p>
            <a:pPr lvl="1"/>
            <a:r>
              <a:rPr lang="en-US" sz="2000" dirty="0" smtClean="0"/>
              <a:t>WI: updated MM description + semantics</a:t>
            </a:r>
          </a:p>
          <a:p>
            <a:pPr lvl="1"/>
            <a:r>
              <a:rPr lang="en-US" sz="2000" dirty="0" smtClean="0"/>
              <a:t>WI: concrete syntax + MM mapping</a:t>
            </a:r>
          </a:p>
          <a:p>
            <a:pPr lvl="1"/>
            <a:r>
              <a:rPr lang="en-US" sz="2000" dirty="0" smtClean="0"/>
              <a:t>WI: exchange syntax + MM mapping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TDL2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512365" cy="4525963"/>
          </a:xfrm>
        </p:spPr>
        <p:txBody>
          <a:bodyPr/>
          <a:lstStyle/>
          <a:p>
            <a:r>
              <a:rPr lang="en-US" sz="2000" dirty="0" smtClean="0"/>
              <a:t>M0: 02/2014</a:t>
            </a:r>
          </a:p>
          <a:p>
            <a:pPr lvl="1"/>
            <a:r>
              <a:rPr lang="en-US" sz="1800" dirty="0" smtClean="0"/>
              <a:t>Start of work of Tasks 0, 1, 2, 4</a:t>
            </a:r>
          </a:p>
          <a:p>
            <a:r>
              <a:rPr lang="en-US" sz="2000" dirty="0" smtClean="0"/>
              <a:t>M1: 05/2014</a:t>
            </a:r>
          </a:p>
          <a:p>
            <a:pPr lvl="1"/>
            <a:r>
              <a:rPr lang="en-US" sz="1800" b="1" dirty="0" smtClean="0"/>
              <a:t>(T1) Early draft: updated MM</a:t>
            </a:r>
          </a:p>
          <a:p>
            <a:pPr lvl="1"/>
            <a:r>
              <a:rPr lang="en-US" sz="1800" b="1" dirty="0" smtClean="0"/>
              <a:t>(T2) Early draft: graphical syntax</a:t>
            </a:r>
          </a:p>
          <a:p>
            <a:pPr lvl="1"/>
            <a:r>
              <a:rPr lang="en-US" sz="1800" dirty="0" smtClean="0"/>
              <a:t>(T3) Start of Task 3</a:t>
            </a:r>
          </a:p>
          <a:p>
            <a:pPr lvl="1"/>
            <a:r>
              <a:rPr lang="en-US" sz="1800" b="1" dirty="0" smtClean="0"/>
              <a:t>(T4) </a:t>
            </a:r>
            <a:r>
              <a:rPr lang="en-GB" sz="1800" b="1" dirty="0" smtClean="0"/>
              <a:t>Decision paper on </a:t>
            </a:r>
            <a:r>
              <a:rPr lang="en-US" sz="1800" b="1" dirty="0" smtClean="0"/>
              <a:t>textual </a:t>
            </a:r>
            <a:r>
              <a:rPr lang="en-US" sz="1800" b="1" dirty="0" smtClean="0"/>
              <a:t>syntax</a:t>
            </a:r>
          </a:p>
          <a:p>
            <a:r>
              <a:rPr lang="en-US" sz="2000" dirty="0" smtClean="0"/>
              <a:t>M2: 09/2014</a:t>
            </a:r>
          </a:p>
          <a:p>
            <a:pPr lvl="1"/>
            <a:r>
              <a:rPr lang="en-US" sz="1800" dirty="0" smtClean="0"/>
              <a:t>(T1) Stable draft: updated MM</a:t>
            </a:r>
          </a:p>
          <a:p>
            <a:pPr lvl="1"/>
            <a:r>
              <a:rPr lang="en-US" sz="1800" dirty="0" smtClean="0"/>
              <a:t>(T2) Stable draft: graphical syntax</a:t>
            </a:r>
          </a:p>
          <a:p>
            <a:pPr lvl="1"/>
            <a:r>
              <a:rPr lang="en-US" sz="1800" b="1" dirty="0" smtClean="0"/>
              <a:t>(T3) Early draft: exchange syntax</a:t>
            </a:r>
          </a:p>
          <a:p>
            <a:r>
              <a:rPr lang="en-US" sz="2000" dirty="0" smtClean="0"/>
              <a:t>M3: 12/2014</a:t>
            </a:r>
          </a:p>
          <a:p>
            <a:pPr lvl="1"/>
            <a:r>
              <a:rPr lang="en-US" sz="1800" dirty="0" smtClean="0"/>
              <a:t>(T1) Final draft: updated MM</a:t>
            </a:r>
          </a:p>
          <a:p>
            <a:pPr lvl="1"/>
            <a:r>
              <a:rPr lang="en-US" sz="1800" dirty="0" smtClean="0"/>
              <a:t>(T2) Final draft: graphical syntax</a:t>
            </a:r>
          </a:p>
          <a:p>
            <a:pPr lvl="1"/>
            <a:r>
              <a:rPr lang="en-US" sz="1800" dirty="0" smtClean="0"/>
              <a:t>(T3) Final draft: exchange syntax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30840" y="1598052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 at MTS#62 (05/2014)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 at MTS#63 (10/2014)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Approval at MTS#64 (02/2015)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task efforts and budget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Efforts for experts</a:t>
            </a:r>
          </a:p>
          <a:p>
            <a:pPr lvl="1"/>
            <a:r>
              <a:rPr lang="en-US" sz="2400" dirty="0" smtClean="0"/>
              <a:t>Task 0: Management		</a:t>
            </a:r>
            <a:r>
              <a:rPr lang="en-US" sz="2400" dirty="0" smtClean="0">
                <a:sym typeface="Wingdings" pitchFamily="2" charset="2"/>
              </a:rPr>
              <a:t> 6 PD (STF leader)</a:t>
            </a:r>
            <a:endParaRPr lang="en-US" sz="2400" dirty="0" smtClean="0"/>
          </a:p>
          <a:p>
            <a:pPr lvl="1"/>
            <a:r>
              <a:rPr lang="en-US" sz="2400" dirty="0" smtClean="0"/>
              <a:t>Task 1: Extended MM		</a:t>
            </a:r>
            <a:r>
              <a:rPr lang="en-US" sz="2400" dirty="0" smtClean="0">
                <a:sym typeface="Wingdings" pitchFamily="2" charset="2"/>
              </a:rPr>
              <a:t> 60 PD</a:t>
            </a:r>
            <a:endParaRPr lang="en-US" sz="2400" dirty="0" smtClean="0"/>
          </a:p>
          <a:p>
            <a:pPr lvl="1"/>
            <a:r>
              <a:rPr lang="en-US" sz="2400" dirty="0" smtClean="0"/>
              <a:t>Task 2: Graphical syntax	</a:t>
            </a:r>
            <a:r>
              <a:rPr lang="en-US" sz="2400" dirty="0" smtClean="0">
                <a:sym typeface="Wingdings" pitchFamily="2" charset="2"/>
              </a:rPr>
              <a:t> 84 PD</a:t>
            </a:r>
            <a:endParaRPr lang="en-US" sz="2400" dirty="0" smtClean="0"/>
          </a:p>
          <a:p>
            <a:pPr lvl="1"/>
            <a:r>
              <a:rPr lang="en-US" sz="2400" dirty="0" smtClean="0"/>
              <a:t>Task 3: Exchange syntax		</a:t>
            </a:r>
            <a:r>
              <a:rPr lang="en-US" sz="2400" dirty="0" smtClean="0">
                <a:sym typeface="Wingdings" pitchFamily="2" charset="2"/>
              </a:rPr>
              <a:t> 48 PD</a:t>
            </a:r>
            <a:endParaRPr lang="en-US" sz="2400" dirty="0" smtClean="0"/>
          </a:p>
          <a:p>
            <a:pPr lvl="1"/>
            <a:r>
              <a:rPr lang="en-US" sz="2400" dirty="0" smtClean="0"/>
              <a:t>Task 4a: Textual syntax		</a:t>
            </a:r>
            <a:r>
              <a:rPr lang="en-US" sz="2400" dirty="0" smtClean="0">
                <a:sym typeface="Wingdings" pitchFamily="2" charset="2"/>
              </a:rPr>
              <a:t> 10 PD</a:t>
            </a:r>
            <a:endParaRPr lang="en-US" sz="2400" dirty="0" smtClean="0"/>
          </a:p>
          <a:p>
            <a:r>
              <a:rPr lang="en-US" sz="2800" dirty="0" smtClean="0"/>
              <a:t>Expert voluntary contribution of 20%</a:t>
            </a:r>
          </a:p>
          <a:p>
            <a:r>
              <a:rPr lang="en-US" sz="2800" dirty="0" smtClean="0"/>
              <a:t>Additionally, 25 PD support from CTI (voluntary!)</a:t>
            </a:r>
          </a:p>
          <a:p>
            <a:r>
              <a:rPr lang="en-US" sz="2800" dirty="0" smtClean="0"/>
              <a:t>Budget: 99,600 € + 4000 € travel costs</a:t>
            </a:r>
          </a:p>
          <a:p>
            <a:pPr lvl="1"/>
            <a:r>
              <a:rPr lang="en-US" sz="2400" dirty="0" smtClean="0"/>
              <a:t>All </a:t>
            </a:r>
            <a:r>
              <a:rPr lang="en-US" sz="2400" dirty="0" smtClean="0"/>
              <a:t>requested resources </a:t>
            </a:r>
            <a:r>
              <a:rPr lang="en-US" sz="2400" dirty="0" smtClean="0"/>
              <a:t>granted, no cut!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FC8983-9853-48FE-A238-62953A571273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T1: Features </a:t>
            </a:r>
            <a:r>
              <a:rPr lang="en-US" dirty="0" smtClean="0"/>
              <a:t>of extended TDL MM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600200"/>
            <a:ext cx="8302487" cy="4525963"/>
          </a:xfrm>
        </p:spPr>
        <p:txBody>
          <a:bodyPr/>
          <a:lstStyle/>
          <a:p>
            <a:r>
              <a:rPr lang="en-US" sz="2000" b="1" dirty="0" smtClean="0"/>
              <a:t>Test Configuration</a:t>
            </a:r>
          </a:p>
          <a:p>
            <a:pPr lvl="1"/>
            <a:r>
              <a:rPr lang="en-US" sz="1800" dirty="0" smtClean="0"/>
              <a:t>Specification of sub test configurations (subsets, renaming etc.)</a:t>
            </a:r>
          </a:p>
          <a:p>
            <a:r>
              <a:rPr lang="en-US" sz="2000" b="1" dirty="0" smtClean="0"/>
              <a:t>Types and Data, Time</a:t>
            </a:r>
          </a:p>
          <a:p>
            <a:pPr lvl="1"/>
            <a:r>
              <a:rPr lang="en-US" sz="1800" dirty="0" smtClean="0"/>
              <a:t>Expressions over user data types (e.g. guards) and time constraints</a:t>
            </a:r>
          </a:p>
          <a:p>
            <a:pPr lvl="1"/>
            <a:r>
              <a:rPr lang="en-US" sz="1800" dirty="0" smtClean="0"/>
              <a:t>Improved data flow description: variables, </a:t>
            </a:r>
            <a:r>
              <a:rPr lang="en-US" sz="1800" dirty="0" smtClean="0"/>
              <a:t>data </a:t>
            </a:r>
            <a:r>
              <a:rPr lang="en-US" sz="1800" dirty="0" smtClean="0"/>
              <a:t>functions, in/out parameters</a:t>
            </a:r>
          </a:p>
          <a:p>
            <a:pPr lvl="1"/>
            <a:r>
              <a:rPr lang="en-US" sz="1800" dirty="0" smtClean="0"/>
              <a:t>Sub-typing or other forms to support TTCN-3 template concept in TDL</a:t>
            </a:r>
          </a:p>
          <a:p>
            <a:pPr lvl="1"/>
            <a:r>
              <a:rPr lang="en-US" sz="1800" dirty="0" smtClean="0"/>
              <a:t>Support </a:t>
            </a:r>
            <a:r>
              <a:rPr lang="en-US" sz="1800" dirty="0" smtClean="0"/>
              <a:t>for arrays of data types and (possibly) component and gate types</a:t>
            </a:r>
          </a:p>
          <a:p>
            <a:r>
              <a:rPr lang="en-US" sz="2000" b="1" dirty="0" err="1" smtClean="0"/>
              <a:t>Behaviour</a:t>
            </a:r>
            <a:endParaRPr lang="en-US" sz="2000" b="1" dirty="0" smtClean="0"/>
          </a:p>
          <a:p>
            <a:pPr lvl="1"/>
            <a:r>
              <a:rPr lang="en-US" sz="1800" dirty="0" smtClean="0"/>
              <a:t>Refinement of interactions for different interface types</a:t>
            </a:r>
          </a:p>
          <a:p>
            <a:pPr lvl="1"/>
            <a:r>
              <a:rPr lang="en-US" sz="1800" dirty="0" smtClean="0"/>
              <a:t>Extensions of interaction flow operations, e.g. MSC co-regions</a:t>
            </a:r>
          </a:p>
          <a:p>
            <a:r>
              <a:rPr lang="en-US" sz="2000" b="1" dirty="0" smtClean="0"/>
              <a:t>Abstraction </a:t>
            </a:r>
            <a:r>
              <a:rPr lang="en-US" sz="2000" b="1" dirty="0" smtClean="0"/>
              <a:t>levels in TDL</a:t>
            </a:r>
          </a:p>
          <a:p>
            <a:pPr lvl="1"/>
            <a:r>
              <a:rPr lang="en-US" sz="1800" dirty="0" smtClean="0"/>
              <a:t>A) Test description level </a:t>
            </a:r>
            <a:r>
              <a:rPr lang="en-US" sz="1800" dirty="0" smtClean="0">
                <a:sym typeface="Wingdings" pitchFamily="2" charset="2"/>
              </a:rPr>
              <a:t> descriptive specification of tests</a:t>
            </a:r>
            <a:endParaRPr lang="en-US" sz="1800" dirty="0" smtClean="0"/>
          </a:p>
          <a:p>
            <a:pPr lvl="1"/>
            <a:r>
              <a:rPr lang="en-US" sz="1800" dirty="0" smtClean="0"/>
              <a:t>B) Test implementation level </a:t>
            </a:r>
            <a:r>
              <a:rPr lang="en-US" sz="1800" dirty="0" smtClean="0">
                <a:sym typeface="Wingdings" pitchFamily="2" charset="2"/>
              </a:rPr>
              <a:t> abstract description of concrete (TTCN-3) tests</a:t>
            </a:r>
          </a:p>
          <a:p>
            <a:r>
              <a:rPr lang="en-GB" sz="2000" b="1" dirty="0" smtClean="0">
                <a:solidFill>
                  <a:srgbClr val="C00000"/>
                </a:solidFill>
              </a:rPr>
              <a:t>Suggestion</a:t>
            </a:r>
            <a:r>
              <a:rPr lang="en-GB" sz="2000" dirty="0" smtClean="0"/>
              <a:t>: </a:t>
            </a:r>
            <a:r>
              <a:rPr lang="en-GB" sz="2000" dirty="0" smtClean="0"/>
              <a:t>Use of a default syntax (Annex B?) to help feature discussion</a:t>
            </a:r>
            <a:endParaRPr lang="en-US" sz="2000" dirty="0" smtClean="0"/>
          </a:p>
          <a:p>
            <a:endParaRPr lang="en-US" sz="2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D3A1CC-6814-4EFE-88F8-3DA549E3E764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T2/3: Features </a:t>
            </a:r>
            <a:r>
              <a:rPr lang="en-US" dirty="0" smtClean="0"/>
              <a:t>of TDL concrete syntaxes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T2: Graphical </a:t>
            </a:r>
            <a:r>
              <a:rPr lang="en-US" sz="2400" dirty="0" smtClean="0"/>
              <a:t>syntax</a:t>
            </a:r>
          </a:p>
          <a:p>
            <a:pPr lvl="1"/>
            <a:r>
              <a:rPr lang="en-US" sz="2000" dirty="0" smtClean="0"/>
              <a:t>Foundation: </a:t>
            </a:r>
            <a:r>
              <a:rPr lang="en-GB" sz="2000" dirty="0" smtClean="0"/>
              <a:t>OMG Diagram Definition (DD) architecture</a:t>
            </a:r>
          </a:p>
          <a:p>
            <a:pPr lvl="1"/>
            <a:r>
              <a:rPr lang="en-GB" sz="2000" dirty="0" smtClean="0"/>
              <a:t>Certainly inspired by UML</a:t>
            </a:r>
          </a:p>
          <a:p>
            <a:r>
              <a:rPr lang="en-GB" sz="2400" dirty="0" smtClean="0"/>
              <a:t>T3: Exchange </a:t>
            </a:r>
            <a:r>
              <a:rPr lang="en-GB" sz="2400" dirty="0" smtClean="0"/>
              <a:t>syntax</a:t>
            </a:r>
          </a:p>
          <a:p>
            <a:pPr lvl="1"/>
            <a:r>
              <a:rPr lang="en-GB" sz="2000" dirty="0" smtClean="0"/>
              <a:t>Foundation: OMG Test Information Interchange Format (</a:t>
            </a:r>
            <a:r>
              <a:rPr lang="en-GB" sz="2000" dirty="0" err="1" smtClean="0"/>
              <a:t>TestIF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Human-readable syntax vs. XML-based syntax?</a:t>
            </a:r>
          </a:p>
          <a:p>
            <a:endParaRPr lang="en-GB" sz="2400" dirty="0" smtClean="0"/>
          </a:p>
          <a:p>
            <a:r>
              <a:rPr lang="en-GB" sz="2400" dirty="0" smtClean="0"/>
              <a:t>Mapping </a:t>
            </a:r>
            <a:r>
              <a:rPr lang="en-GB" sz="2400" dirty="0" smtClean="0"/>
              <a:t>rules for all syntactical elements to MM elements need to be </a:t>
            </a:r>
            <a:r>
              <a:rPr lang="en-GB" sz="2400" dirty="0" smtClean="0"/>
              <a:t>defined for both cases</a:t>
            </a:r>
          </a:p>
          <a:p>
            <a:endParaRPr lang="en-GB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7616" cy="4525963"/>
          </a:xfrm>
        </p:spPr>
        <p:txBody>
          <a:bodyPr/>
          <a:lstStyle/>
          <a:p>
            <a:pPr lvl="0"/>
            <a:r>
              <a:rPr lang="en-US" sz="2400" dirty="0" smtClean="0"/>
              <a:t>Latest TDL standard document</a:t>
            </a:r>
          </a:p>
          <a:p>
            <a:pPr lvl="1"/>
            <a:r>
              <a:rPr lang="en-US" sz="2000" dirty="0" smtClean="0">
                <a:hlinkClick r:id="rId2"/>
              </a:rPr>
              <a:t>https://docbox.etsi.org/STF/STF454_MTS_TDL/Public/ETSI_ES_TDL.pdf</a:t>
            </a:r>
            <a:endParaRPr lang="en-US" sz="2000" dirty="0" smtClean="0"/>
          </a:p>
          <a:p>
            <a:pPr lvl="0"/>
            <a:r>
              <a:rPr lang="en-US" sz="2400" dirty="0" smtClean="0"/>
              <a:t>Overview on TDL</a:t>
            </a:r>
          </a:p>
          <a:p>
            <a:pPr lvl="1"/>
            <a:r>
              <a:rPr lang="en-US" sz="2000" dirty="0" smtClean="0">
                <a:hlinkClick r:id="rId3"/>
              </a:rPr>
              <a:t>https://docbox.etsi.org/STF/STF454_MTS_TDL/Public/STF454-TDL-Overview.pptx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Current TDL meta-model</a:t>
            </a:r>
          </a:p>
          <a:p>
            <a:pPr lvl="1"/>
            <a:r>
              <a:rPr lang="en-US" sz="2000" dirty="0" smtClean="0"/>
              <a:t>Requires Eclipse Modeling Distribution and Papyrus UML editor</a:t>
            </a:r>
          </a:p>
          <a:p>
            <a:pPr lvl="1"/>
            <a:r>
              <a:rPr lang="en-US" sz="2000" dirty="0" smtClean="0">
                <a:hlinkClick r:id="rId4"/>
              </a:rPr>
              <a:t>https://docbox.etsi.org/STF/STF454_MTS_TDL/Public/TDL-MM.zip</a:t>
            </a:r>
            <a:r>
              <a:rPr lang="en-US" sz="2000" dirty="0" smtClean="0"/>
              <a:t> 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T4: Analysis for a TDL textual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GB" sz="2400" dirty="0" smtClean="0"/>
              <a:t>Understanding ETSI’s need on a textual syntax</a:t>
            </a:r>
          </a:p>
          <a:p>
            <a:pPr hangingPunct="0"/>
            <a:r>
              <a:rPr lang="en-GB" sz="2400" dirty="0" smtClean="0"/>
              <a:t>Solicitation </a:t>
            </a:r>
            <a:r>
              <a:rPr lang="en-GB" sz="2400" dirty="0" smtClean="0"/>
              <a:t>of end-user requirements on a potential TDL textual or tabular language from various technical </a:t>
            </a:r>
            <a:r>
              <a:rPr lang="en-GB" sz="2400" dirty="0" smtClean="0"/>
              <a:t>bodies</a:t>
            </a:r>
          </a:p>
          <a:p>
            <a:pPr lvl="1" hangingPunct="0"/>
            <a:r>
              <a:rPr lang="en-GB" sz="2000" dirty="0" smtClean="0"/>
              <a:t>Running projects</a:t>
            </a:r>
          </a:p>
          <a:p>
            <a:pPr lvl="1" hangingPunct="0"/>
            <a:r>
              <a:rPr lang="en-GB" sz="2000" dirty="0" smtClean="0"/>
              <a:t>Upcoming projects</a:t>
            </a:r>
            <a:endParaRPr lang="de-DE" sz="2000" dirty="0" smtClean="0"/>
          </a:p>
          <a:p>
            <a:pPr lvl="0" hangingPunct="0"/>
            <a:r>
              <a:rPr lang="en-GB" sz="2400" dirty="0" smtClean="0"/>
              <a:t>Collecting and categorising these end-user </a:t>
            </a:r>
            <a:r>
              <a:rPr lang="en-GB" sz="2400" dirty="0" smtClean="0"/>
              <a:t>requirements</a:t>
            </a:r>
          </a:p>
          <a:p>
            <a:pPr lvl="0" hangingPunct="0"/>
            <a:endParaRPr lang="de-DE" sz="2400" dirty="0" smtClean="0"/>
          </a:p>
          <a:p>
            <a:r>
              <a:rPr lang="en-GB" sz="2400" b="1" dirty="0" smtClean="0"/>
              <a:t>Result</a:t>
            </a:r>
            <a:r>
              <a:rPr lang="en-GB" sz="2400" dirty="0" smtClean="0"/>
              <a:t>: decision </a:t>
            </a:r>
            <a:r>
              <a:rPr lang="en-GB" sz="2400" dirty="0" smtClean="0"/>
              <a:t>paper for </a:t>
            </a:r>
            <a:r>
              <a:rPr lang="en-GB" sz="2400" dirty="0" smtClean="0"/>
              <a:t>MTS#62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STF – SG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overall direction of TDL design is OK</a:t>
            </a:r>
          </a:p>
          <a:p>
            <a:r>
              <a:rPr lang="en-US" dirty="0" smtClean="0"/>
              <a:t>Resolve deadlocks in STF internal discussions by providing guidance and advice</a:t>
            </a:r>
          </a:p>
          <a:p>
            <a:r>
              <a:rPr lang="en-US" dirty="0" smtClean="0"/>
              <a:t>Develop a roadmap for TDL</a:t>
            </a:r>
          </a:p>
          <a:p>
            <a:endParaRPr lang="en-US" dirty="0" smtClean="0"/>
          </a:p>
          <a:p>
            <a:r>
              <a:rPr lang="en-US" dirty="0" smtClean="0"/>
              <a:t>TDL feature list with mapping to TDL use cases</a:t>
            </a:r>
          </a:p>
          <a:p>
            <a:pPr lvl="1"/>
            <a:r>
              <a:rPr lang="en-US" dirty="0" smtClean="0"/>
              <a:t>STF will make proposals</a:t>
            </a:r>
          </a:p>
          <a:p>
            <a:pPr lvl="1"/>
            <a:r>
              <a:rPr lang="en-US" dirty="0" smtClean="0"/>
              <a:t>Feedback expected from SG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9A4E-7C17-4777-A0F6-C71228CA3E5A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Purpose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Promote TDL features based on their potential usage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1800" y="6485093"/>
            <a:ext cx="5210175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95250" y="5506289"/>
            <a:ext cx="381000" cy="365125"/>
          </a:xfrm>
        </p:spPr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0292" y="2656922"/>
          <a:ext cx="8642195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1"/>
                <a:gridCol w="4650058"/>
                <a:gridCol w="35349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r>
                        <a:rPr lang="en-US" baseline="0" dirty="0" smtClean="0"/>
                        <a:t>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documentation (incl. informal parts)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3GPP test specs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TDL for generation of tests that can be made executable (i.e. all parts are formal)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Automatic mapping of a TDL spec to partial TTCN-3 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representation of generated tests (i.e. output from</a:t>
                      </a:r>
                      <a:r>
                        <a:rPr lang="en-US" baseline="0" dirty="0" smtClean="0"/>
                        <a:t> MBT tools)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cases generated</a:t>
                      </a:r>
                      <a:r>
                        <a:rPr lang="en-US" baseline="0" dirty="0" smtClean="0"/>
                        <a:t> from system models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TDL for representation of</a:t>
                      </a:r>
                      <a:r>
                        <a:rPr lang="en-US" baseline="0" dirty="0" smtClean="0"/>
                        <a:t> test logs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execution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log of a TTCN-3</a:t>
                      </a:r>
                      <a:r>
                        <a:rPr lang="en-US" baseline="0" dirty="0" smtClean="0"/>
                        <a:t> tool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test generation (i.e.</a:t>
                      </a:r>
                      <a:r>
                        <a:rPr lang="en-US" baseline="0" dirty="0" smtClean="0"/>
                        <a:t> input to MBT tools)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models as activity diagrams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performance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On-the-fly testing from a TDL spec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</a:t>
                      </a:r>
                      <a:r>
                        <a:rPr lang="en-US" baseline="0" dirty="0" smtClean="0"/>
                        <a:t> interoperability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Use case models, from which tests are derived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TDL Feature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63054" cy="4525963"/>
          </a:xfrm>
        </p:spPr>
        <p:txBody>
          <a:bodyPr/>
          <a:lstStyle/>
          <a:p>
            <a:r>
              <a:rPr lang="en-US" dirty="0" smtClean="0"/>
              <a:t>For use in STF, communication with SG</a:t>
            </a:r>
          </a:p>
          <a:p>
            <a:r>
              <a:rPr lang="en-US" dirty="0" smtClean="0"/>
              <a:t>Proposed structure (template)</a:t>
            </a:r>
          </a:p>
          <a:p>
            <a:pPr lvl="1"/>
            <a:r>
              <a:rPr lang="en-US" sz="2400" dirty="0" smtClean="0"/>
              <a:t>TDL feature name</a:t>
            </a:r>
          </a:p>
          <a:p>
            <a:pPr lvl="1"/>
            <a:r>
              <a:rPr lang="en-US" sz="2400" dirty="0" smtClean="0"/>
              <a:t>Covered TDL use cases</a:t>
            </a:r>
          </a:p>
          <a:p>
            <a:pPr lvl="1"/>
            <a:r>
              <a:rPr lang="en-US" sz="2400" dirty="0" smtClean="0"/>
              <a:t>Motivation</a:t>
            </a:r>
          </a:p>
          <a:p>
            <a:pPr lvl="1"/>
            <a:r>
              <a:rPr lang="en-US" sz="2400" dirty="0" smtClean="0"/>
              <a:t>Description (abstract syntax, meta-model)</a:t>
            </a:r>
          </a:p>
          <a:p>
            <a:pPr lvl="1"/>
            <a:r>
              <a:rPr lang="en-US" sz="2400" dirty="0" smtClean="0"/>
              <a:t>Semantics</a:t>
            </a:r>
          </a:p>
          <a:p>
            <a:pPr lvl="1"/>
            <a:r>
              <a:rPr lang="en-US" sz="2400" dirty="0" smtClean="0"/>
              <a:t>Proposed textual concrete syntax</a:t>
            </a:r>
          </a:p>
          <a:p>
            <a:pPr lvl="1"/>
            <a:r>
              <a:rPr lang="en-US" sz="2400" dirty="0" smtClean="0"/>
              <a:t>Proposed graphical concrete syntax</a:t>
            </a:r>
          </a:p>
          <a:p>
            <a:pPr lvl="1"/>
            <a:r>
              <a:rPr lang="en-US" sz="2400" dirty="0" smtClean="0"/>
              <a:t>Examples of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Feature Description in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63054" cy="5032248"/>
          </a:xfrm>
        </p:spPr>
        <p:txBody>
          <a:bodyPr/>
          <a:lstStyle/>
          <a:p>
            <a:r>
              <a:rPr lang="en-US" sz="2800" dirty="0" smtClean="0"/>
              <a:t>Structure of TDL feature description</a:t>
            </a:r>
          </a:p>
          <a:p>
            <a:pPr lvl="1"/>
            <a:r>
              <a:rPr lang="en-US" sz="2000" dirty="0" smtClean="0"/>
              <a:t>TDL feature name (title of sub-clause)</a:t>
            </a:r>
          </a:p>
          <a:p>
            <a:pPr lvl="1"/>
            <a:r>
              <a:rPr lang="en-US" sz="2000" dirty="0" smtClean="0"/>
              <a:t>Overview (covered in early draft)</a:t>
            </a:r>
          </a:p>
          <a:p>
            <a:pPr lvl="2"/>
            <a:r>
              <a:rPr lang="en-US" sz="1800" dirty="0" smtClean="0"/>
              <a:t>Free description of the feature</a:t>
            </a:r>
          </a:p>
          <a:p>
            <a:pPr lvl="1"/>
            <a:r>
              <a:rPr lang="en-US" sz="2000" dirty="0" smtClean="0"/>
              <a:t>Abstract syntax</a:t>
            </a:r>
          </a:p>
          <a:p>
            <a:pPr lvl="2"/>
            <a:r>
              <a:rPr lang="en-US" sz="1800" dirty="0" smtClean="0"/>
              <a:t>Representation of the feature and its elements in the meta-model</a:t>
            </a:r>
          </a:p>
          <a:p>
            <a:pPr lvl="1"/>
            <a:r>
              <a:rPr lang="en-US" sz="2000" dirty="0" smtClean="0"/>
              <a:t>Semantics</a:t>
            </a:r>
          </a:p>
          <a:p>
            <a:pPr lvl="2"/>
            <a:r>
              <a:rPr lang="en-US" sz="1800" dirty="0" smtClean="0"/>
              <a:t>Preferably formal description of the semantics of the feature</a:t>
            </a:r>
          </a:p>
          <a:p>
            <a:pPr lvl="1"/>
            <a:r>
              <a:rPr lang="en-US" sz="2000" dirty="0" smtClean="0"/>
              <a:t>Constraints</a:t>
            </a:r>
          </a:p>
          <a:p>
            <a:pPr lvl="2"/>
            <a:r>
              <a:rPr lang="en-US" sz="1800" dirty="0" smtClean="0"/>
              <a:t>Constraints on the feature that can be statically analyzed</a:t>
            </a:r>
          </a:p>
          <a:p>
            <a:pPr lvl="1"/>
            <a:r>
              <a:rPr lang="en-US" sz="2000" dirty="0" smtClean="0"/>
              <a:t>Classifier description</a:t>
            </a:r>
          </a:p>
          <a:p>
            <a:pPr lvl="2"/>
            <a:r>
              <a:rPr lang="en-US" sz="1600" dirty="0" smtClean="0"/>
              <a:t>Description of all elements contained in the meta-classes</a:t>
            </a:r>
          </a:p>
          <a:p>
            <a:pPr>
              <a:buNone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Note 1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: Concrete syntax moved to annex!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on Sessions/Meetings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1</a:t>
            </a:r>
            <a:r>
              <a:rPr lang="en-US" baseline="30000" dirty="0" smtClean="0"/>
              <a:t>st</a:t>
            </a:r>
            <a:r>
              <a:rPr lang="en-US" dirty="0" smtClean="0"/>
              <a:t> Session (week 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Gain common understanding in the team</a:t>
            </a:r>
          </a:p>
          <a:p>
            <a:r>
              <a:rPr lang="en-US" sz="2400" dirty="0" smtClean="0"/>
              <a:t>Discussion of TDL use cases and users of TDL</a:t>
            </a:r>
          </a:p>
          <a:p>
            <a:r>
              <a:rPr lang="en-US" sz="2400" dirty="0" smtClean="0"/>
              <a:t>Clarifying the scope of TDL for</a:t>
            </a:r>
          </a:p>
          <a:p>
            <a:pPr lvl="1"/>
            <a:r>
              <a:rPr lang="en-US" sz="2000" dirty="0" smtClean="0"/>
              <a:t>Conformance (functional) testing</a:t>
            </a:r>
          </a:p>
          <a:p>
            <a:pPr lvl="1"/>
            <a:r>
              <a:rPr lang="en-US" sz="2000" dirty="0" smtClean="0"/>
              <a:t>Interoperability testing</a:t>
            </a:r>
          </a:p>
          <a:p>
            <a:r>
              <a:rPr lang="en-US" sz="2400" dirty="0" smtClean="0"/>
              <a:t>Discussed examples of test specs</a:t>
            </a:r>
          </a:p>
          <a:p>
            <a:pPr lvl="1"/>
            <a:r>
              <a:rPr lang="en-US" sz="2000" dirty="0" smtClean="0"/>
              <a:t>3GPP UE conf tests</a:t>
            </a:r>
          </a:p>
          <a:p>
            <a:pPr lvl="1"/>
            <a:r>
              <a:rPr lang="en-US" sz="2000" dirty="0" smtClean="0"/>
              <a:t>IMS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tests</a:t>
            </a:r>
          </a:p>
          <a:p>
            <a:r>
              <a:rPr lang="en-US" sz="2400" dirty="0" smtClean="0"/>
              <a:t>Any input to TDL must be given by convincing examples</a:t>
            </a:r>
          </a:p>
          <a:p>
            <a:r>
              <a:rPr lang="en-US" sz="2400" dirty="0" smtClean="0"/>
              <a:t>Walkthrough of TDL feature list (not completed)</a:t>
            </a:r>
          </a:p>
          <a:p>
            <a:pPr lvl="1"/>
            <a:r>
              <a:rPr lang="en-US" sz="2000" dirty="0" smtClean="0"/>
              <a:t>Done: Structure – Interactions – Behavior </a:t>
            </a:r>
          </a:p>
          <a:p>
            <a:pPr lvl="1"/>
            <a:r>
              <a:rPr lang="en-US" sz="2000" dirty="0" smtClean="0"/>
              <a:t>Open: Data – Time – Misc.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2</a:t>
            </a:r>
            <a:r>
              <a:rPr lang="en-US" baseline="30000" dirty="0" smtClean="0"/>
              <a:t>nd</a:t>
            </a:r>
            <a:r>
              <a:rPr lang="en-US" dirty="0" smtClean="0"/>
              <a:t> Session (week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Establishing the foundations of TDL</a:t>
            </a:r>
          </a:p>
          <a:p>
            <a:r>
              <a:rPr lang="en-US" sz="2400" dirty="0" smtClean="0"/>
              <a:t>Closer look at examples</a:t>
            </a:r>
          </a:p>
          <a:p>
            <a:pPr lvl="1"/>
            <a:r>
              <a:rPr lang="en-US" sz="2000" dirty="0" smtClean="0"/>
              <a:t>IMS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testing, Ericsson IMS, IPv6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testing</a:t>
            </a:r>
          </a:p>
          <a:p>
            <a:pPr lvl="1"/>
            <a:r>
              <a:rPr lang="en-US" sz="2000" dirty="0" smtClean="0"/>
              <a:t>3GPP conf testing, OMA conf testing</a:t>
            </a:r>
          </a:p>
          <a:p>
            <a:pPr lvl="1"/>
            <a:r>
              <a:rPr lang="en-US" sz="2000" dirty="0" smtClean="0"/>
              <a:t>Generated tests from MBT tools (other STF)</a:t>
            </a:r>
          </a:p>
          <a:p>
            <a:pPr lvl="1"/>
            <a:r>
              <a:rPr lang="en-US" sz="2000" dirty="0" smtClean="0"/>
              <a:t>HLTD requirements (pre-TDL work)</a:t>
            </a:r>
          </a:p>
          <a:p>
            <a:pPr lvl="1"/>
            <a:r>
              <a:rPr lang="en-US" sz="2000" dirty="0" smtClean="0"/>
              <a:t>Test spec languages CCDL</a:t>
            </a:r>
          </a:p>
          <a:p>
            <a:r>
              <a:rPr lang="en-US" sz="2400" dirty="0" smtClean="0"/>
              <a:t>Consolidation of gathered TDL features</a:t>
            </a:r>
          </a:p>
          <a:p>
            <a:r>
              <a:rPr lang="en-US" sz="2400" dirty="0" smtClean="0"/>
              <a:t>Further discussion on TDL features – with action items</a:t>
            </a:r>
          </a:p>
          <a:p>
            <a:r>
              <a:rPr lang="en-US" sz="2400" b="1" dirty="0" smtClean="0"/>
              <a:t>Result</a:t>
            </a:r>
            <a:r>
              <a:rPr lang="en-US" sz="2400" dirty="0" smtClean="0"/>
              <a:t> and next steps</a:t>
            </a:r>
          </a:p>
          <a:p>
            <a:pPr lvl="1"/>
            <a:r>
              <a:rPr lang="en-US" sz="2000" dirty="0" smtClean="0"/>
              <a:t>Initial feature list mostly completed (can be always extended)</a:t>
            </a:r>
          </a:p>
          <a:p>
            <a:pPr lvl="1"/>
            <a:r>
              <a:rPr lang="en-US" sz="2000" dirty="0" smtClean="0"/>
              <a:t>Further discussions needed, addressed in Action Items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3</a:t>
            </a:r>
            <a:r>
              <a:rPr lang="en-US" baseline="30000" dirty="0" smtClean="0"/>
              <a:t>rd</a:t>
            </a:r>
            <a:r>
              <a:rPr lang="en-US" dirty="0" smtClean="0"/>
              <a:t> Session (week 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GB" sz="2400" b="1" dirty="0" smtClean="0"/>
              <a:t>Goal</a:t>
            </a:r>
            <a:r>
              <a:rPr lang="en-GB" sz="2400" dirty="0" smtClean="0"/>
              <a:t>: Laying the foundation of the TDL standard</a:t>
            </a:r>
            <a:endParaRPr lang="de-DE" sz="2400" dirty="0" smtClean="0"/>
          </a:p>
          <a:p>
            <a:pPr lvl="0" hangingPunct="0"/>
            <a:r>
              <a:rPr lang="en-GB" sz="2400" dirty="0" smtClean="0"/>
              <a:t>First and complete walk-through and discussion of the meta-model covering</a:t>
            </a:r>
            <a:endParaRPr lang="de-DE" sz="2400" dirty="0" smtClean="0"/>
          </a:p>
          <a:p>
            <a:pPr lvl="1" hangingPunct="0"/>
            <a:r>
              <a:rPr lang="en-GB" sz="2000" dirty="0" smtClean="0"/>
              <a:t>Structure of a TDL model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Packaging concept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Test architecture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Behavioural expressions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Data values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Time concepts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Miscellaneous concepts</a:t>
            </a:r>
            <a:endParaRPr lang="de-DE" sz="2000" dirty="0" smtClean="0"/>
          </a:p>
          <a:p>
            <a:pPr lvl="0" hangingPunct="0"/>
            <a:r>
              <a:rPr lang="en-GB" sz="2400" dirty="0" smtClean="0"/>
              <a:t>Fixing the structure of the TDL document</a:t>
            </a:r>
            <a:endParaRPr lang="de-D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A: Early Draft on TDL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Submitted on 29-April-2013 (week 18)</a:t>
            </a:r>
          </a:p>
          <a:p>
            <a:r>
              <a:rPr lang="en-US" sz="2400" dirty="0" smtClean="0"/>
              <a:t>Approved at MTS#59</a:t>
            </a:r>
          </a:p>
          <a:p>
            <a:r>
              <a:rPr lang="en-US" sz="2400" dirty="0" smtClean="0"/>
              <a:t>Contents</a:t>
            </a:r>
          </a:p>
          <a:p>
            <a:pPr lvl="1"/>
            <a:r>
              <a:rPr lang="en-US" sz="2000" dirty="0" smtClean="0"/>
              <a:t>Structure and </a:t>
            </a:r>
            <a:r>
              <a:rPr lang="en-US" sz="2000" dirty="0" err="1" smtClean="0"/>
              <a:t>ToC</a:t>
            </a:r>
            <a:r>
              <a:rPr lang="en-US" sz="2000" dirty="0" smtClean="0"/>
              <a:t> of TDL document</a:t>
            </a:r>
          </a:p>
          <a:p>
            <a:pPr lvl="1"/>
            <a:r>
              <a:rPr lang="en-US" sz="2000" dirty="0" smtClean="0"/>
              <a:t>Rough description of the meta model (abstract syntax)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4</a:t>
            </a:r>
            <a:r>
              <a:rPr lang="en-US" baseline="30000" dirty="0" smtClean="0"/>
              <a:t>th</a:t>
            </a:r>
            <a:r>
              <a:rPr lang="en-US" dirty="0" smtClean="0"/>
              <a:t> Session (week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Close gaps in the TDL meta-model; add tool support</a:t>
            </a:r>
          </a:p>
          <a:p>
            <a:r>
              <a:rPr lang="en-US" sz="2400" dirty="0" smtClean="0"/>
              <a:t>Addressing issues raised during the joint STF/SG meeting</a:t>
            </a:r>
          </a:p>
          <a:p>
            <a:r>
              <a:rPr lang="en-US" sz="2400" dirty="0" smtClean="0"/>
              <a:t>Review of the meta-model from the early draft</a:t>
            </a:r>
          </a:p>
          <a:p>
            <a:pPr lvl="1"/>
            <a:r>
              <a:rPr lang="en-US" sz="2000" dirty="0" smtClean="0"/>
              <a:t>Detailing data types and data</a:t>
            </a:r>
          </a:p>
          <a:p>
            <a:pPr lvl="1"/>
            <a:r>
              <a:rPr lang="en-US" sz="2000" dirty="0" smtClean="0"/>
              <a:t>Detailing time concepts</a:t>
            </a:r>
          </a:p>
          <a:p>
            <a:r>
              <a:rPr lang="en-US" sz="2400" dirty="0" smtClean="0"/>
              <a:t>Setup of a proper tool environment to design the meta-model</a:t>
            </a:r>
          </a:p>
          <a:p>
            <a:pPr lvl="1"/>
            <a:r>
              <a:rPr lang="en-US" sz="2000" dirty="0" smtClean="0"/>
              <a:t>Eclipse Modeling Distribution, </a:t>
            </a:r>
            <a:r>
              <a:rPr lang="en-US" sz="2000" dirty="0" err="1" smtClean="0"/>
              <a:t>Kepler</a:t>
            </a:r>
            <a:r>
              <a:rPr lang="en-US" sz="2000" dirty="0" smtClean="0"/>
              <a:t> edition</a:t>
            </a:r>
          </a:p>
          <a:p>
            <a:pPr lvl="1"/>
            <a:r>
              <a:rPr lang="en-US" sz="2000" dirty="0" smtClean="0"/>
              <a:t>Papyrus UML editor plug-in</a:t>
            </a:r>
          </a:p>
          <a:p>
            <a:pPr lvl="1"/>
            <a:r>
              <a:rPr lang="en-US" sz="2000" dirty="0" smtClean="0"/>
              <a:t>Extensions by MFW to support embedded documentation</a:t>
            </a:r>
          </a:p>
          <a:p>
            <a:r>
              <a:rPr lang="en-US" sz="2400" b="1" dirty="0" smtClean="0"/>
              <a:t>Results</a:t>
            </a:r>
          </a:p>
          <a:p>
            <a:pPr lvl="1"/>
            <a:r>
              <a:rPr lang="en-US" sz="2000" dirty="0" smtClean="0"/>
              <a:t>Design tool for the meta-model</a:t>
            </a:r>
          </a:p>
          <a:p>
            <a:pPr lvl="1"/>
            <a:r>
              <a:rPr lang="en-US" sz="2000" dirty="0" smtClean="0"/>
              <a:t>Next iteration of the TDL meta-model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I Presentation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2011</Template>
  <TotalTime>0</TotalTime>
  <Words>2715</Words>
  <Application>Microsoft Office PowerPoint</Application>
  <PresentationFormat>On-screen Show (4:3)</PresentationFormat>
  <Paragraphs>1198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ETSI Presentation Template 2011</vt:lpstr>
      <vt:lpstr>STF 454 “Design of TDL” – Status Report</vt:lpstr>
      <vt:lpstr>Document History</vt:lpstr>
      <vt:lpstr>TDL Documentation</vt:lpstr>
      <vt:lpstr>Report on Sessions/Meetings</vt:lpstr>
      <vt:lpstr>Outcome from 1st Session (week 7)</vt:lpstr>
      <vt:lpstr>Outcome from 2nd Session (week 10)</vt:lpstr>
      <vt:lpstr>Outcome from 3rd Session (week 15)</vt:lpstr>
      <vt:lpstr>Milestone A: Early Draft on TDL</vt:lpstr>
      <vt:lpstr>Outcome from 4th Session (week 29)</vt:lpstr>
      <vt:lpstr>Outcome from 5th Session (week 36)</vt:lpstr>
      <vt:lpstr>Milestone B: Stable Draft on TDL</vt:lpstr>
      <vt:lpstr>Outcome from 6th Session (week 45)</vt:lpstr>
      <vt:lpstr>Outcome from 7th Session (week 49)</vt:lpstr>
      <vt:lpstr>Milestone C: Final Draft on TDL</vt:lpstr>
      <vt:lpstr>Next Steps</vt:lpstr>
      <vt:lpstr>Final Session Plan, 1st Period</vt:lpstr>
      <vt:lpstr>Session Plan, 2nd Period</vt:lpstr>
      <vt:lpstr>STF Reporting</vt:lpstr>
      <vt:lpstr>STF Technical Risks</vt:lpstr>
      <vt:lpstr>Very Tight STF Resources</vt:lpstr>
      <vt:lpstr>Discussion of TDL Phase 2</vt:lpstr>
      <vt:lpstr>TDL Roadmap</vt:lpstr>
      <vt:lpstr>Goal and Objectives of TDL2</vt:lpstr>
      <vt:lpstr>Deliverables from TDL2</vt:lpstr>
      <vt:lpstr>TDL2 organization of work</vt:lpstr>
      <vt:lpstr>TDL2 milestones</vt:lpstr>
      <vt:lpstr>TDL task efforts and budget</vt:lpstr>
      <vt:lpstr>T1: Features of extended TDL MM</vt:lpstr>
      <vt:lpstr>T2/3: Features of TDL concrete syntaxes</vt:lpstr>
      <vt:lpstr>T4: Analysis for a TDL textual syntax</vt:lpstr>
      <vt:lpstr>Back-UP</vt:lpstr>
      <vt:lpstr>Communication STF – SG </vt:lpstr>
      <vt:lpstr>TDL Use Cases</vt:lpstr>
      <vt:lpstr>Internal TDL Feature Discussion</vt:lpstr>
      <vt:lpstr>TDL Feature Description in Standard</vt:lpstr>
    </vt:vector>
  </TitlesOfParts>
  <Company>Siemens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the Test Description Language</dc:title>
  <dc:creator>Andreas Ulrich</dc:creator>
  <dc:description>© ETSI 2009. All rights reserved</dc:description>
  <cp:lastModifiedBy>Andreas Ulrich</cp:lastModifiedBy>
  <cp:revision>383</cp:revision>
  <dcterms:created xsi:type="dcterms:W3CDTF">2013-01-14T13:16:58Z</dcterms:created>
  <dcterms:modified xsi:type="dcterms:W3CDTF">2014-01-20T15:12:41Z</dcterms:modified>
  <cp:contentStatus>February 2009</cp:contentStatus>
</cp:coreProperties>
</file>