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6"/>
  </p:notesMasterIdLst>
  <p:handoutMasterIdLst>
    <p:handoutMasterId r:id="rId17"/>
  </p:handoutMasterIdLst>
  <p:sldIdLst>
    <p:sldId id="256" r:id="rId2"/>
    <p:sldId id="379" r:id="rId3"/>
    <p:sldId id="381" r:id="rId4"/>
    <p:sldId id="384" r:id="rId5"/>
    <p:sldId id="390" r:id="rId6"/>
    <p:sldId id="391" r:id="rId7"/>
    <p:sldId id="366" r:id="rId8"/>
    <p:sldId id="387" r:id="rId9"/>
    <p:sldId id="388" r:id="rId10"/>
    <p:sldId id="389" r:id="rId11"/>
    <p:sldId id="383" r:id="rId12"/>
    <p:sldId id="392" r:id="rId13"/>
    <p:sldId id="363" r:id="rId14"/>
    <p:sldId id="385" r:id="rId1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BD5B65-2BE8-904C-868B-258CD40ADC0B}">
          <p14:sldIdLst>
            <p14:sldId id="256"/>
            <p14:sldId id="379"/>
            <p14:sldId id="381"/>
            <p14:sldId id="384"/>
            <p14:sldId id="390"/>
            <p14:sldId id="391"/>
            <p14:sldId id="366"/>
            <p14:sldId id="387"/>
            <p14:sldId id="388"/>
            <p14:sldId id="389"/>
            <p14:sldId id="383"/>
            <p14:sldId id="392"/>
            <p14:sldId id="363"/>
            <p14:sldId id="385"/>
          </p14:sldIdLst>
        </p14:section>
        <p14:section name="Backup" id="{3A447936-D6A4-584D-BDDC-E19B1C7D03F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7" autoAdjust="0"/>
    <p:restoredTop sz="74040" autoAdjust="0"/>
  </p:normalViewPr>
  <p:slideViewPr>
    <p:cSldViewPr showGuides="1">
      <p:cViewPr varScale="1">
        <p:scale>
          <a:sx n="109" d="100"/>
          <a:sy n="109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15E96-5512-1043-8E7B-A2672C503A8E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E0865-7821-D04F-A171-7FD6C0226220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TR 101 583</a:t>
          </a:r>
        </a:p>
        <a:p>
          <a:r>
            <a:rPr lang="en-US" sz="1400" b="1" dirty="0" smtClean="0"/>
            <a:t>Terminology</a:t>
          </a:r>
          <a:endParaRPr lang="en-US" sz="1400" b="1" dirty="0"/>
        </a:p>
      </dgm:t>
    </dgm:pt>
    <dgm:pt modelId="{64634EBD-C7F3-3740-814A-4D8B5762C4F2}" type="parTrans" cxnId="{FE3381E6-A335-9949-A535-2A2CC87DDFFF}">
      <dgm:prSet/>
      <dgm:spPr/>
      <dgm:t>
        <a:bodyPr/>
        <a:lstStyle/>
        <a:p>
          <a:endParaRPr lang="en-US"/>
        </a:p>
      </dgm:t>
    </dgm:pt>
    <dgm:pt modelId="{3BE487E0-595A-5948-B79D-4079AC09315F}" type="sibTrans" cxnId="{FE3381E6-A335-9949-A535-2A2CC87DDFFF}">
      <dgm:prSet/>
      <dgm:spPr/>
      <dgm:t>
        <a:bodyPr/>
        <a:lstStyle/>
        <a:p>
          <a:endParaRPr lang="en-US"/>
        </a:p>
      </dgm:t>
    </dgm:pt>
    <dgm:pt modelId="{EDA62650-C729-AC4B-9016-6DAE575AC3E2}">
      <dgm:prSet phldrT="[Text]"/>
      <dgm:spPr/>
      <dgm:t>
        <a:bodyPr/>
        <a:lstStyle/>
        <a:p>
          <a:r>
            <a:rPr lang="en-GB" b="1" dirty="0" smtClean="0"/>
            <a:t>EG 202 792</a:t>
          </a:r>
        </a:p>
        <a:p>
          <a:r>
            <a:rPr lang="en-GB" b="1" dirty="0" smtClean="0"/>
            <a:t>Security Assurance Lifecycle</a:t>
          </a:r>
          <a:endParaRPr lang="en-US" b="1" dirty="0"/>
        </a:p>
      </dgm:t>
    </dgm:pt>
    <dgm:pt modelId="{C0FD5E50-962F-4149-A070-9C7BEB8C790C}" type="parTrans" cxnId="{937065D3-3F89-A242-9A7F-7EDF08A4BD14}">
      <dgm:prSet/>
      <dgm:spPr/>
      <dgm:t>
        <a:bodyPr/>
        <a:lstStyle/>
        <a:p>
          <a:endParaRPr lang="en-US"/>
        </a:p>
      </dgm:t>
    </dgm:pt>
    <dgm:pt modelId="{CADEC2DD-17A7-3E45-9D55-43A1D40768F2}" type="sibTrans" cxnId="{937065D3-3F89-A242-9A7F-7EDF08A4BD14}">
      <dgm:prSet/>
      <dgm:spPr/>
      <dgm:t>
        <a:bodyPr/>
        <a:lstStyle/>
        <a:p>
          <a:endParaRPr lang="en-US"/>
        </a:p>
      </dgm:t>
    </dgm:pt>
    <dgm:pt modelId="{CA2280D2-18A9-FC4D-BE7C-D3710B93748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TR 101 582</a:t>
          </a:r>
        </a:p>
        <a:p>
          <a:r>
            <a:rPr lang="en-US" b="1" dirty="0" smtClean="0"/>
            <a:t>Case Studies</a:t>
          </a:r>
          <a:endParaRPr lang="en-US" b="1" dirty="0"/>
        </a:p>
      </dgm:t>
    </dgm:pt>
    <dgm:pt modelId="{042068A7-B9AD-EB49-A8A3-390F05697C16}" type="parTrans" cxnId="{9CA61EEE-2395-6948-8C26-B8EB7FD8E279}">
      <dgm:prSet/>
      <dgm:spPr/>
      <dgm:t>
        <a:bodyPr/>
        <a:lstStyle/>
        <a:p>
          <a:endParaRPr lang="en-US"/>
        </a:p>
      </dgm:t>
    </dgm:pt>
    <dgm:pt modelId="{7842201F-5E50-C748-9724-0C5F5558B982}" type="sibTrans" cxnId="{9CA61EEE-2395-6948-8C26-B8EB7FD8E279}">
      <dgm:prSet/>
      <dgm:spPr/>
      <dgm:t>
        <a:bodyPr/>
        <a:lstStyle/>
        <a:p>
          <a:endParaRPr lang="en-US"/>
        </a:p>
      </dgm:t>
    </dgm:pt>
    <dgm:pt modelId="{60706EF5-243C-E740-A560-87C12CC89732}">
      <dgm:prSet phldrT="[Text]"/>
      <dgm:spPr/>
      <dgm:t>
        <a:bodyPr/>
        <a:lstStyle/>
        <a:p>
          <a:r>
            <a:rPr lang="en-GB" b="1" dirty="0" smtClean="0"/>
            <a:t>EG 202793</a:t>
          </a:r>
        </a:p>
        <a:p>
          <a:r>
            <a:rPr lang="en-US" b="1" dirty="0" smtClean="0"/>
            <a:t>Risk-based Security Testing</a:t>
          </a:r>
          <a:endParaRPr lang="en-US" b="1" dirty="0"/>
        </a:p>
      </dgm:t>
    </dgm:pt>
    <dgm:pt modelId="{FC20C7CC-40B7-1443-8AF3-F26834583507}" type="parTrans" cxnId="{6ABE3689-9737-C747-BC30-F4B4BE66DAAC}">
      <dgm:prSet/>
      <dgm:spPr/>
      <dgm:t>
        <a:bodyPr/>
        <a:lstStyle/>
        <a:p>
          <a:endParaRPr lang="en-US"/>
        </a:p>
      </dgm:t>
    </dgm:pt>
    <dgm:pt modelId="{E2AAB9D8-835A-F94D-B93C-F22723E0D1A7}" type="sibTrans" cxnId="{6ABE3689-9737-C747-BC30-F4B4BE66DAAC}">
      <dgm:prSet/>
      <dgm:spPr/>
      <dgm:t>
        <a:bodyPr/>
        <a:lstStyle/>
        <a:p>
          <a:endParaRPr lang="en-US"/>
        </a:p>
      </dgm:t>
    </dgm:pt>
    <dgm:pt modelId="{F1A89109-6F83-AB41-AFBB-9E7FE71D8488}" type="pres">
      <dgm:prSet presAssocID="{FD915E96-5512-1043-8E7B-A2672C503A8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E55AB-D796-FE42-8959-DC77E0F1349E}" type="pres">
      <dgm:prSet presAssocID="{FD915E96-5512-1043-8E7B-A2672C503A8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E7052-36FE-9D45-A652-7DCE01A8091F}" type="pres">
      <dgm:prSet presAssocID="{FD915E96-5512-1043-8E7B-A2672C503A8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FA69-4DE2-BF41-A86C-968FDE8D14A6}" type="pres">
      <dgm:prSet presAssocID="{FD915E96-5512-1043-8E7B-A2672C503A8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941B-7BE4-724D-94C9-F7C87674B780}" type="pres">
      <dgm:prSet presAssocID="{FD915E96-5512-1043-8E7B-A2672C503A8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E41717-0075-2D42-99F2-D738150558E1}" type="presOf" srcId="{EDA62650-C729-AC4B-9016-6DAE575AC3E2}" destId="{8EFE7052-36FE-9D45-A652-7DCE01A8091F}" srcOrd="0" destOrd="0" presId="urn:microsoft.com/office/officeart/2005/8/layout/pyramid4"/>
    <dgm:cxn modelId="{F6DFE9DA-B374-EC48-8901-F8E758EC55E0}" type="presOf" srcId="{9A6E0865-7821-D04F-A171-7FD6C0226220}" destId="{467E55AB-D796-FE42-8959-DC77E0F1349E}" srcOrd="0" destOrd="0" presId="urn:microsoft.com/office/officeart/2005/8/layout/pyramid4"/>
    <dgm:cxn modelId="{6ABE3689-9737-C747-BC30-F4B4BE66DAAC}" srcId="{FD915E96-5512-1043-8E7B-A2672C503A8E}" destId="{60706EF5-243C-E740-A560-87C12CC89732}" srcOrd="3" destOrd="0" parTransId="{FC20C7CC-40B7-1443-8AF3-F26834583507}" sibTransId="{E2AAB9D8-835A-F94D-B93C-F22723E0D1A7}"/>
    <dgm:cxn modelId="{5689996A-7F03-E840-A1AE-F2F0186702CE}" type="presOf" srcId="{60706EF5-243C-E740-A560-87C12CC89732}" destId="{CB65941B-7BE4-724D-94C9-F7C87674B780}" srcOrd="0" destOrd="0" presId="urn:microsoft.com/office/officeart/2005/8/layout/pyramid4"/>
    <dgm:cxn modelId="{9CA61EEE-2395-6948-8C26-B8EB7FD8E279}" srcId="{FD915E96-5512-1043-8E7B-A2672C503A8E}" destId="{CA2280D2-18A9-FC4D-BE7C-D3710B937487}" srcOrd="2" destOrd="0" parTransId="{042068A7-B9AD-EB49-A8A3-390F05697C16}" sibTransId="{7842201F-5E50-C748-9724-0C5F5558B982}"/>
    <dgm:cxn modelId="{42A8AEF4-BA0F-9940-875B-DFB6FC3FC89F}" type="presOf" srcId="{FD915E96-5512-1043-8E7B-A2672C503A8E}" destId="{F1A89109-6F83-AB41-AFBB-9E7FE71D8488}" srcOrd="0" destOrd="0" presId="urn:microsoft.com/office/officeart/2005/8/layout/pyramid4"/>
    <dgm:cxn modelId="{CA5E0D31-C4B1-CC48-BAB9-F5D9974260B5}" type="presOf" srcId="{CA2280D2-18A9-FC4D-BE7C-D3710B937487}" destId="{BE5BFA69-4DE2-BF41-A86C-968FDE8D14A6}" srcOrd="0" destOrd="0" presId="urn:microsoft.com/office/officeart/2005/8/layout/pyramid4"/>
    <dgm:cxn modelId="{937065D3-3F89-A242-9A7F-7EDF08A4BD14}" srcId="{FD915E96-5512-1043-8E7B-A2672C503A8E}" destId="{EDA62650-C729-AC4B-9016-6DAE575AC3E2}" srcOrd="1" destOrd="0" parTransId="{C0FD5E50-962F-4149-A070-9C7BEB8C790C}" sibTransId="{CADEC2DD-17A7-3E45-9D55-43A1D40768F2}"/>
    <dgm:cxn modelId="{FE3381E6-A335-9949-A535-2A2CC87DDFFF}" srcId="{FD915E96-5512-1043-8E7B-A2672C503A8E}" destId="{9A6E0865-7821-D04F-A171-7FD6C0226220}" srcOrd="0" destOrd="0" parTransId="{64634EBD-C7F3-3740-814A-4D8B5762C4F2}" sibTransId="{3BE487E0-595A-5948-B79D-4079AC09315F}"/>
    <dgm:cxn modelId="{2B51FDBF-5DC9-A341-BD0B-EBA898696503}" type="presParOf" srcId="{F1A89109-6F83-AB41-AFBB-9E7FE71D8488}" destId="{467E55AB-D796-FE42-8959-DC77E0F1349E}" srcOrd="0" destOrd="0" presId="urn:microsoft.com/office/officeart/2005/8/layout/pyramid4"/>
    <dgm:cxn modelId="{B56FB344-9982-4545-9096-213C562D5370}" type="presParOf" srcId="{F1A89109-6F83-AB41-AFBB-9E7FE71D8488}" destId="{8EFE7052-36FE-9D45-A652-7DCE01A8091F}" srcOrd="1" destOrd="0" presId="urn:microsoft.com/office/officeart/2005/8/layout/pyramid4"/>
    <dgm:cxn modelId="{E31C58AE-7088-ED44-98F5-A004FE0CAFC9}" type="presParOf" srcId="{F1A89109-6F83-AB41-AFBB-9E7FE71D8488}" destId="{BE5BFA69-4DE2-BF41-A86C-968FDE8D14A6}" srcOrd="2" destOrd="0" presId="urn:microsoft.com/office/officeart/2005/8/layout/pyramid4"/>
    <dgm:cxn modelId="{A80662BD-6F8D-C943-98C0-3D165F80034B}" type="presParOf" srcId="{F1A89109-6F83-AB41-AFBB-9E7FE71D8488}" destId="{CB65941B-7BE4-724D-94C9-F7C87674B78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E55AB-D796-FE42-8959-DC77E0F1349E}">
      <dsp:nvSpPr>
        <dsp:cNvPr id="0" name=""/>
        <dsp:cNvSpPr/>
      </dsp:nvSpPr>
      <dsp:spPr>
        <a:xfrm>
          <a:off x="3041253" y="0"/>
          <a:ext cx="2196306" cy="2196306"/>
        </a:xfrm>
        <a:prstGeom prst="triangl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 101 583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Terminology</a:t>
          </a:r>
          <a:endParaRPr lang="en-US" sz="1400" b="1" kern="1200" dirty="0"/>
        </a:p>
      </dsp:txBody>
      <dsp:txXfrm>
        <a:off x="3590330" y="1098153"/>
        <a:ext cx="1098153" cy="1098153"/>
      </dsp:txXfrm>
    </dsp:sp>
    <dsp:sp modelId="{8EFE7052-36FE-9D45-A652-7DCE01A8091F}">
      <dsp:nvSpPr>
        <dsp:cNvPr id="0" name=""/>
        <dsp:cNvSpPr/>
      </dsp:nvSpPr>
      <dsp:spPr>
        <a:xfrm>
          <a:off x="1943100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202 792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Security Assurance Lifecycle</a:t>
          </a:r>
          <a:endParaRPr lang="en-US" sz="1600" b="1" kern="1200" dirty="0"/>
        </a:p>
      </dsp:txBody>
      <dsp:txXfrm>
        <a:off x="2492177" y="3294459"/>
        <a:ext cx="1098153" cy="1098153"/>
      </dsp:txXfrm>
    </dsp:sp>
    <dsp:sp modelId="{BE5BFA69-4DE2-BF41-A86C-968FDE8D14A6}">
      <dsp:nvSpPr>
        <dsp:cNvPr id="0" name=""/>
        <dsp:cNvSpPr/>
      </dsp:nvSpPr>
      <dsp:spPr>
        <a:xfrm rot="10800000">
          <a:off x="3041253" y="2196306"/>
          <a:ext cx="2196306" cy="2196306"/>
        </a:xfrm>
        <a:prstGeom prst="triangl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TR 101 582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Case Studies</a:t>
          </a:r>
          <a:endParaRPr lang="en-US" sz="1600" b="1" kern="1200" dirty="0"/>
        </a:p>
      </dsp:txBody>
      <dsp:txXfrm rot="10800000">
        <a:off x="3590329" y="2196306"/>
        <a:ext cx="1098153" cy="1098153"/>
      </dsp:txXfrm>
    </dsp:sp>
    <dsp:sp modelId="{CB65941B-7BE4-724D-94C9-F7C87674B780}">
      <dsp:nvSpPr>
        <dsp:cNvPr id="0" name=""/>
        <dsp:cNvSpPr/>
      </dsp:nvSpPr>
      <dsp:spPr>
        <a:xfrm>
          <a:off x="4139406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202793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Risk-based Security Testing</a:t>
          </a:r>
          <a:endParaRPr lang="en-US" sz="1600" b="1" kern="1200" dirty="0"/>
        </a:p>
      </dsp:txBody>
      <dsp:txXfrm>
        <a:off x="4688483" y="3294459"/>
        <a:ext cx="1098153" cy="109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29.01.14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29.01.14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69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u="sng" dirty="0" smtClean="0"/>
              <a:t>Step 1: Establish Objective and Context</a:t>
            </a:r>
            <a:r>
              <a:rPr lang="de-DE" sz="1200" i="1" dirty="0" smtClean="0"/>
              <a:t>: </a:t>
            </a:r>
            <a:r>
              <a:rPr lang="en-US" sz="1200" i="1" dirty="0" smtClean="0"/>
              <a:t>defining the external and internal parameters to be taken into account when managing risk, and setting the scope and risk criteria for the remaining process.</a:t>
            </a:r>
            <a:endParaRPr lang="de-DE" sz="1200" i="1" dirty="0" smtClean="0"/>
          </a:p>
          <a:p>
            <a:r>
              <a:rPr lang="en-US" sz="1400" b="1" u="sng" dirty="0" smtClean="0"/>
              <a:t>Step 2: Testing Process</a:t>
            </a:r>
            <a:r>
              <a:rPr lang="de-DE" sz="1400" b="1" u="sng" dirty="0" smtClean="0"/>
              <a:t>: </a:t>
            </a:r>
            <a:r>
              <a:rPr lang="en-US" sz="1400" b="1" dirty="0" smtClean="0"/>
              <a:t>using testing for identifying/discovering threat test scenarios or areas or vulnerabilities where the risk assessment should be focused. </a:t>
            </a:r>
          </a:p>
          <a:p>
            <a:r>
              <a:rPr lang="en-US" sz="1200" i="1" u="sng" dirty="0" smtClean="0"/>
              <a:t>Step 3: Risk Identification</a:t>
            </a:r>
            <a:r>
              <a:rPr lang="de-DE" sz="1200" i="1" dirty="0" smtClean="0"/>
              <a:t>: </a:t>
            </a:r>
            <a:r>
              <a:rPr lang="en-US" sz="1200" i="1" dirty="0" smtClean="0"/>
              <a:t>finding, recognizing and describing risks (identifying sources of risk, areas of impacts, events, their causes and their potential consequences). </a:t>
            </a:r>
          </a:p>
          <a:p>
            <a:r>
              <a:rPr lang="en-US" sz="1200" i="1" u="sng" dirty="0" smtClean="0"/>
              <a:t>Step 4: Risk Estimation</a:t>
            </a:r>
            <a:r>
              <a:rPr lang="de-DE" sz="1200" i="1" dirty="0" smtClean="0"/>
              <a:t>: </a:t>
            </a:r>
            <a:r>
              <a:rPr lang="en-US" sz="1200" i="1" dirty="0" smtClean="0"/>
              <a:t>comprehending the nature of risk and determining the level of risk. </a:t>
            </a:r>
            <a:endParaRPr lang="de-DE" sz="1200" i="1" dirty="0" smtClean="0"/>
          </a:p>
          <a:p>
            <a:r>
              <a:rPr lang="en-US" sz="1200" i="1" u="sng" dirty="0" smtClean="0"/>
              <a:t>Step 5: Risk Evaluation</a:t>
            </a:r>
            <a:r>
              <a:rPr lang="de-DE" sz="1200" i="1" dirty="0" smtClean="0"/>
              <a:t>: </a:t>
            </a:r>
            <a:r>
              <a:rPr lang="en-US" sz="1200" i="1" dirty="0" smtClean="0"/>
              <a:t>comparing the results of risk estimation with risk criteria to determine whether the risk and/or its magnitude is acceptable or tolerable </a:t>
            </a:r>
          </a:p>
          <a:p>
            <a:r>
              <a:rPr lang="en-US" sz="1400" b="1" u="sng" dirty="0" smtClean="0"/>
              <a:t>Step 6: Testing Process</a:t>
            </a:r>
            <a:r>
              <a:rPr lang="de-DE" sz="1400" b="1" dirty="0" smtClean="0"/>
              <a:t>: </a:t>
            </a:r>
            <a:r>
              <a:rPr lang="en-US" sz="1400" b="1" dirty="0" smtClean="0"/>
              <a:t>using testing to validate the correctness of the risk model. </a:t>
            </a:r>
            <a:endParaRPr lang="de-DE" sz="1400" b="1" dirty="0" smtClean="0"/>
          </a:p>
          <a:p>
            <a:r>
              <a:rPr lang="en-US" sz="1200" i="1" u="sng" dirty="0" smtClean="0"/>
              <a:t>Step 7: Risk Validation and Treatment</a:t>
            </a:r>
            <a:r>
              <a:rPr lang="de-DE" sz="1200" i="1" dirty="0" smtClean="0"/>
              <a:t>: </a:t>
            </a:r>
            <a:r>
              <a:rPr lang="en-US" sz="1200" i="1" dirty="0" smtClean="0"/>
              <a:t>validating or updating the risk model based on the risk assessment results.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00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SC27 IT ST </a:t>
            </a:r>
            <a:r>
              <a:rPr lang="en-US" sz="2000" dirty="0" err="1" smtClean="0"/>
              <a:t>PoW</a:t>
            </a:r>
            <a:r>
              <a:rPr lang="en-US" sz="2000" dirty="0" smtClean="0"/>
              <a:t>: </a:t>
            </a:r>
          </a:p>
          <a:p>
            <a:pPr lvl="2"/>
            <a:r>
              <a:rPr lang="en-US" sz="1600" dirty="0" smtClean="0"/>
              <a:t>Economics of Information Security and Privacy</a:t>
            </a:r>
          </a:p>
          <a:p>
            <a:pPr lvl="2"/>
            <a:r>
              <a:rPr lang="en-US" sz="1600" dirty="0" smtClean="0"/>
              <a:t>Security Evaluation, Testing, Processes, Methods and Specification</a:t>
            </a:r>
          </a:p>
          <a:p>
            <a:pPr lvl="2"/>
            <a:r>
              <a:rPr lang="en-US" sz="1600" dirty="0" smtClean="0"/>
              <a:t>Certification and Auditing Requirements and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44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6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/>
          <p:cNvSpPr>
            <a:spLocks noGrp="1"/>
          </p:cNvSpPr>
          <p:nvPr>
            <p:ph idx="14"/>
          </p:nvPr>
        </p:nvSpPr>
        <p:spPr>
          <a:xfrm>
            <a:off x="431800" y="1716088"/>
            <a:ext cx="8280400" cy="4410075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itchFamily="2" charset="2"/>
              <a:buChar char="§"/>
              <a:defRPr/>
            </a:lvl1pPr>
            <a:lvl2pPr marL="457200" indent="-182880">
              <a:buFont typeface="Wingdings" pitchFamily="2" charset="2"/>
              <a:buChar char="§"/>
              <a:defRPr/>
            </a:lvl2pPr>
            <a:lvl3pPr marL="731520" indent="-182880">
              <a:buFont typeface="Arial" pitchFamily="34" charset="0"/>
              <a:buChar char="•"/>
              <a:defRPr sz="1400"/>
            </a:lvl3pPr>
            <a:lvl4pPr marL="1005840" indent="-182880">
              <a:buFont typeface="Arial" pitchFamily="34" charset="0"/>
              <a:buChar char="•"/>
              <a:defRPr sz="1400"/>
            </a:lvl4pPr>
            <a:lvl5pPr marL="1051560" indent="0">
              <a:buFont typeface="Wingdings" pitchFamily="2" charset="2"/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  <a:prstGeom prst="rect">
            <a:avLst/>
          </a:prstGeom>
        </p:spPr>
        <p:txBody>
          <a:bodyPr/>
          <a:lstStyle>
            <a:lvl1pPr>
              <a:defRPr b="1" spc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835150" y="6397625"/>
            <a:ext cx="4608513" cy="32861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4005" r:id="rId20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3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9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app.etsi.org/WorkProgram/Report_WorkItem.asp?WKI_ID=3880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en-US" sz="2800" dirty="0"/>
              <a:t>ETSI TC MTS, Security SIG in MTS (Methods for Testing and Specification)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Jürgen Großmann, Fraunhofer FOKUS</a:t>
            </a:r>
          </a:p>
          <a:p>
            <a:r>
              <a:rPr lang="de-DE" dirty="0" err="1" smtClean="0"/>
              <a:t>juergen.grossmann@fokus.fraunhofer.de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202 792: Security Assurance Lifecycle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 smtClean="0"/>
              <a:t>-- Progress</a:t>
            </a: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Work Plan produced</a:t>
            </a: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Initial draft structure agreed</a:t>
            </a: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Design section of </a:t>
            </a:r>
            <a:r>
              <a:rPr lang="en-US" sz="1800" dirty="0" err="1" smtClean="0">
                <a:ea typeface="+mn-ea"/>
              </a:rPr>
              <a:t>LifeCycle</a:t>
            </a:r>
            <a:r>
              <a:rPr lang="en-US" sz="1800" dirty="0" smtClean="0">
                <a:ea typeface="+mn-ea"/>
              </a:rPr>
              <a:t> drafted</a:t>
            </a:r>
          </a:p>
          <a:p>
            <a:pPr lvl="1">
              <a:defRPr/>
            </a:pP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Open Issues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Feedback from Security SIG on initial draft required</a:t>
            </a:r>
            <a:endParaRPr lang="en-US" sz="1800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Integration of information from other tasks on Testing required for that section </a:t>
            </a: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Assurance section of </a:t>
            </a:r>
            <a:r>
              <a:rPr lang="en-US" sz="1800" dirty="0" err="1" smtClean="0">
                <a:ea typeface="+mn-ea"/>
              </a:rPr>
              <a:t>LifeCycle</a:t>
            </a:r>
            <a:r>
              <a:rPr lang="en-US" sz="1800" dirty="0" smtClean="0">
                <a:ea typeface="+mn-ea"/>
              </a:rPr>
              <a:t> will be drafted once Testing information has been integrated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10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99360"/>
      </p:ext>
    </p:extLst>
  </p:cSld>
  <p:clrMapOvr>
    <a:masterClrMapping/>
  </p:clrMapOvr>
  <p:transition xmlns:p14="http://schemas.microsoft.com/office/powerpoint/2010/main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</a:t>
            </a:r>
            <a:r>
              <a:rPr lang="en-US" sz="2800" dirty="0" smtClean="0"/>
              <a:t>101583: </a:t>
            </a:r>
            <a:r>
              <a:rPr lang="en-GB" sz="2800" dirty="0" smtClean="0"/>
              <a:t>Security </a:t>
            </a:r>
            <a:r>
              <a:rPr lang="en-GB" sz="2800" dirty="0"/>
              <a:t>testing </a:t>
            </a:r>
            <a:r>
              <a:rPr lang="en-GB" sz="2800" dirty="0" smtClean="0"/>
              <a:t>terminology</a:t>
            </a:r>
            <a:br>
              <a:rPr lang="en-GB" sz="2800" dirty="0" smtClean="0"/>
            </a:b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556792"/>
            <a:ext cx="8280000" cy="4392488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sz="3000" b="1" dirty="0"/>
              <a:t>Document Reference</a:t>
            </a:r>
          </a:p>
          <a:p>
            <a:pPr lvl="1">
              <a:defRPr/>
            </a:pPr>
            <a:r>
              <a:rPr lang="en-GB" sz="1800" dirty="0" smtClean="0"/>
              <a:t>TR 101 583</a:t>
            </a:r>
            <a:endParaRPr lang="en-GB" sz="1800" dirty="0"/>
          </a:p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sz="3000" b="1" dirty="0"/>
              <a:t>Document Title</a:t>
            </a:r>
          </a:p>
          <a:p>
            <a:pPr lvl="1">
              <a:defRPr/>
            </a:pPr>
            <a:r>
              <a:rPr lang="en-GB" sz="1800" dirty="0"/>
              <a:t>Methods for Testing and Specification (MTS);</a:t>
            </a:r>
          </a:p>
          <a:p>
            <a:pPr lvl="1">
              <a:defRPr/>
            </a:pPr>
            <a:r>
              <a:rPr lang="en-GB" sz="1800" dirty="0"/>
              <a:t>Security testing </a:t>
            </a:r>
            <a:r>
              <a:rPr lang="en-GB" sz="1800" dirty="0" smtClean="0"/>
              <a:t>terminology</a:t>
            </a:r>
          </a:p>
          <a:p>
            <a:pPr>
              <a:defRPr/>
            </a:pPr>
            <a:r>
              <a:rPr lang="en-US" sz="3000" b="1" dirty="0" smtClean="0"/>
              <a:t>Document Purpose</a:t>
            </a:r>
          </a:p>
          <a:p>
            <a:pPr marL="400050" lvl="2" indent="0">
              <a:buClrTx/>
              <a:buSzPct val="90000"/>
              <a:buNone/>
              <a:defRPr/>
            </a:pPr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collect the </a:t>
            </a:r>
            <a:r>
              <a:rPr lang="en-GB" b="1" dirty="0">
                <a:solidFill>
                  <a:srgbClr val="000000"/>
                </a:solidFill>
              </a:rPr>
              <a:t>basic terminology and ontology </a:t>
            </a:r>
            <a:r>
              <a:rPr lang="en-GB" dirty="0">
                <a:solidFill>
                  <a:srgbClr val="000000"/>
                </a:solidFill>
              </a:rPr>
              <a:t>(relationship between stake holder and application) </a:t>
            </a:r>
            <a:r>
              <a:rPr lang="en-GB" b="1" dirty="0">
                <a:solidFill>
                  <a:srgbClr val="000000"/>
                </a:solidFill>
              </a:rPr>
              <a:t>to be used for security testing </a:t>
            </a:r>
            <a:r>
              <a:rPr lang="en-GB" dirty="0">
                <a:solidFill>
                  <a:srgbClr val="000000"/>
                </a:solidFill>
              </a:rPr>
              <a:t>in order to have a common understanding in MTS and related committees.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sz="3000" b="1" dirty="0" smtClean="0"/>
              <a:t>Document </a:t>
            </a:r>
            <a:r>
              <a:rPr lang="en-US" sz="3000" b="1" dirty="0"/>
              <a:t>Status</a:t>
            </a:r>
          </a:p>
          <a:p>
            <a:pPr lvl="1">
              <a:defRPr/>
            </a:pPr>
            <a:r>
              <a:rPr lang="en-GB" sz="1800" dirty="0"/>
              <a:t>Draft </a:t>
            </a:r>
            <a:r>
              <a:rPr lang="en-GB" sz="1800" dirty="0" smtClean="0"/>
              <a:t>v0.0.8 </a:t>
            </a:r>
            <a:r>
              <a:rPr lang="en-GB" sz="1800" dirty="0"/>
              <a:t>(</a:t>
            </a:r>
            <a:r>
              <a:rPr lang="en-GB" sz="1800" dirty="0" smtClean="0"/>
              <a:t>2013-08)</a:t>
            </a:r>
            <a:endParaRPr lang="en-US" sz="1800" b="1" dirty="0"/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8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</a:t>
            </a:r>
            <a:r>
              <a:rPr lang="en-US" sz="2800" dirty="0" smtClean="0"/>
              <a:t>101583: </a:t>
            </a:r>
            <a:r>
              <a:rPr lang="en-GB" sz="2800" dirty="0" smtClean="0"/>
              <a:t>Security </a:t>
            </a:r>
            <a:r>
              <a:rPr lang="en-GB" sz="2800" dirty="0"/>
              <a:t>testing </a:t>
            </a:r>
            <a:r>
              <a:rPr lang="en-GB" sz="2800" dirty="0" smtClean="0"/>
              <a:t>terminology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/>
              <a:t>-- </a:t>
            </a:r>
            <a:r>
              <a:rPr lang="en-GB" sz="2400" dirty="0"/>
              <a:t>Progress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628800"/>
            <a:ext cx="8280000" cy="43924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eceived comments and additional sections: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integrate </a:t>
            </a:r>
            <a:r>
              <a:rPr lang="en-US" dirty="0"/>
              <a:t>comments: </a:t>
            </a:r>
            <a:r>
              <a:rPr lang="en-US" dirty="0">
                <a:solidFill>
                  <a:srgbClr val="FF0000"/>
                </a:solidFill>
              </a:rPr>
              <a:t>not done</a:t>
            </a:r>
          </a:p>
          <a:p>
            <a:r>
              <a:rPr lang="en-US" dirty="0" smtClean="0"/>
              <a:t>move </a:t>
            </a:r>
            <a:r>
              <a:rPr lang="en-US" dirty="0"/>
              <a:t>from TS -&gt; TR: </a:t>
            </a:r>
            <a:r>
              <a:rPr lang="en-US" dirty="0">
                <a:solidFill>
                  <a:srgbClr val="FF0000"/>
                </a:solidFill>
              </a:rPr>
              <a:t>not done</a:t>
            </a:r>
          </a:p>
          <a:p>
            <a:r>
              <a:rPr lang="en-US" dirty="0" smtClean="0"/>
              <a:t>review </a:t>
            </a:r>
            <a:r>
              <a:rPr lang="en-US" dirty="0"/>
              <a:t>by external experts: </a:t>
            </a:r>
            <a:r>
              <a:rPr lang="en-US" dirty="0">
                <a:solidFill>
                  <a:srgbClr val="FF0000"/>
                </a:solidFill>
              </a:rPr>
              <a:t>not done</a:t>
            </a: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ove </a:t>
            </a:r>
            <a:r>
              <a:rPr lang="en-US" dirty="0"/>
              <a:t>forward based on next MTS </a:t>
            </a:r>
            <a:r>
              <a:rPr lang="en-US" dirty="0" smtClean="0"/>
              <a:t>SIG meeting:</a:t>
            </a:r>
            <a:endParaRPr lang="en-US" dirty="0"/>
          </a:p>
          <a:p>
            <a:pPr lvl="1"/>
            <a:r>
              <a:rPr lang="en-US" dirty="0" smtClean="0"/>
              <a:t>next </a:t>
            </a:r>
            <a:r>
              <a:rPr lang="en-US" dirty="0"/>
              <a:t>draft: </a:t>
            </a:r>
            <a:r>
              <a:rPr lang="en-US" dirty="0" smtClean="0"/>
              <a:t>before </a:t>
            </a:r>
            <a:r>
              <a:rPr lang="en-US" dirty="0"/>
              <a:t>next </a:t>
            </a:r>
            <a:r>
              <a:rPr lang="en-US" dirty="0" smtClean="0"/>
              <a:t>SIG meeting (March 2014)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approval: optimally the following MTS meeting, or faster if </a:t>
            </a:r>
            <a:r>
              <a:rPr lang="en-US" dirty="0" smtClean="0"/>
              <a:t>next draft </a:t>
            </a:r>
            <a:r>
              <a:rPr lang="en-US" dirty="0"/>
              <a:t>looks good and not much comments (August?)</a:t>
            </a:r>
          </a:p>
          <a:p>
            <a:pPr lvl="1">
              <a:defRPr/>
            </a:pPr>
            <a:endParaRPr lang="en-US" sz="1800" b="1" dirty="0"/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7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ETSI </a:t>
            </a:r>
            <a:r>
              <a:rPr lang="en-US" sz="3600" dirty="0" smtClean="0"/>
              <a:t>MTS - ISO</a:t>
            </a:r>
            <a:r>
              <a:rPr lang="en-US" sz="3600" dirty="0"/>
              <a:t>/IEC JTC1 </a:t>
            </a:r>
            <a:r>
              <a:rPr lang="en-US" sz="3600" dirty="0" smtClean="0"/>
              <a:t>SC27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ETSI </a:t>
            </a:r>
            <a:r>
              <a:rPr lang="en-US" sz="2400" dirty="0"/>
              <a:t>ISI/MTS liaisons to ISO/IEC JTC1 SC27 WG4/WG3 </a:t>
            </a:r>
            <a:r>
              <a:rPr lang="en-US" sz="2400" dirty="0" smtClean="0"/>
              <a:t>have </a:t>
            </a:r>
            <a:r>
              <a:rPr lang="en-US" sz="2400" dirty="0"/>
              <a:t>been confirmed by the </a:t>
            </a:r>
            <a:r>
              <a:rPr lang="en-US" sz="2400" dirty="0" smtClean="0"/>
              <a:t>SC27, Oct. </a:t>
            </a:r>
            <a:r>
              <a:rPr lang="en-US" sz="2400" dirty="0"/>
              <a:t>28, 2013, </a:t>
            </a:r>
            <a:r>
              <a:rPr lang="en-US" sz="2400" dirty="0" err="1"/>
              <a:t>Songdo</a:t>
            </a:r>
            <a:r>
              <a:rPr lang="en-US" sz="2400" dirty="0"/>
              <a:t> Korea:</a:t>
            </a:r>
          </a:p>
          <a:p>
            <a:pPr lvl="1"/>
            <a:r>
              <a:rPr lang="en-US" sz="2000" dirty="0"/>
              <a:t>Liaison Officer nominated by JTC1 SC27: Jan </a:t>
            </a:r>
            <a:r>
              <a:rPr lang="en-US" sz="2000" dirty="0" err="1"/>
              <a:t>deMeer</a:t>
            </a:r>
            <a:r>
              <a:rPr lang="en-US" sz="2000" dirty="0"/>
              <a:t> (DIN </a:t>
            </a:r>
            <a:r>
              <a:rPr lang="en-US" sz="2000" dirty="0" smtClean="0"/>
              <a:t>NIA27)</a:t>
            </a:r>
            <a:endParaRPr lang="en-US" sz="2000" dirty="0"/>
          </a:p>
          <a:p>
            <a:pPr lvl="1"/>
            <a:r>
              <a:rPr lang="en-US" sz="2000" dirty="0" smtClean="0"/>
              <a:t>SC27 </a:t>
            </a:r>
            <a:r>
              <a:rPr lang="en-US" sz="2000" dirty="0"/>
              <a:t>WG3: IT ST Security Evaluation Criteria, </a:t>
            </a:r>
            <a:r>
              <a:rPr lang="en-US" sz="2000" dirty="0" err="1"/>
              <a:t>Convenor</a:t>
            </a:r>
            <a:r>
              <a:rPr lang="en-US" sz="2000" dirty="0"/>
              <a:t> M. </a:t>
            </a:r>
            <a:r>
              <a:rPr lang="en-US" sz="2000" dirty="0" err="1"/>
              <a:t>Banon</a:t>
            </a:r>
            <a:endParaRPr lang="en-US" sz="2000" dirty="0"/>
          </a:p>
          <a:p>
            <a:pPr lvl="1"/>
            <a:r>
              <a:rPr lang="en-US" sz="2000" dirty="0"/>
              <a:t>SC27 WG4: IT ST Security Controls and Services, </a:t>
            </a:r>
            <a:r>
              <a:rPr lang="en-US" sz="2000" dirty="0" err="1"/>
              <a:t>Convenor</a:t>
            </a:r>
            <a:r>
              <a:rPr lang="en-US" sz="2000" dirty="0"/>
              <a:t> J. </a:t>
            </a:r>
            <a:r>
              <a:rPr lang="en-US" sz="2000" dirty="0" err="1" smtClean="0"/>
              <a:t>Amsenga</a:t>
            </a:r>
            <a:endParaRPr lang="en-US" sz="2000" dirty="0" smtClean="0"/>
          </a:p>
          <a:p>
            <a:r>
              <a:rPr lang="en-US" sz="2400" dirty="0" smtClean="0"/>
              <a:t>Participation at the ETSI/ISO meeting during the ETSI security workshop</a:t>
            </a:r>
          </a:p>
          <a:p>
            <a:pPr marL="342900" lvl="1" indent="-342900">
              <a:buClrTx/>
              <a:buSzPct val="90000"/>
              <a:buBlip>
                <a:blip r:embed="rId3"/>
              </a:buBlip>
            </a:pPr>
            <a:r>
              <a:rPr lang="en-US" sz="2400" dirty="0" smtClean="0"/>
              <a:t>First contact to </a:t>
            </a:r>
            <a:r>
              <a:rPr lang="en-US" sz="2400" dirty="0"/>
              <a:t>M. </a:t>
            </a:r>
            <a:r>
              <a:rPr lang="en-US" sz="2400" dirty="0" err="1" smtClean="0"/>
              <a:t>Banon</a:t>
            </a:r>
            <a:r>
              <a:rPr lang="en-US" sz="2400" dirty="0" smtClean="0"/>
              <a:t> to exchange documents</a:t>
            </a:r>
          </a:p>
          <a:p>
            <a:pPr marL="342900" lvl="1" indent="-342900">
              <a:buClrTx/>
              <a:buSzPct val="90000"/>
              <a:buBlip>
                <a:blip r:embed="rId3"/>
              </a:buBlip>
            </a:pPr>
            <a:r>
              <a:rPr lang="en-US" sz="2400" dirty="0" smtClean="0"/>
              <a:t>Establish broader scope for liaison (not only by MTS SIG)</a:t>
            </a:r>
          </a:p>
          <a:p>
            <a:pPr lvl="1"/>
            <a:r>
              <a:rPr lang="en-US" sz="2000" dirty="0"/>
              <a:t>Economics of Information Security and Privacy</a:t>
            </a:r>
          </a:p>
          <a:p>
            <a:pPr lvl="1"/>
            <a:r>
              <a:rPr lang="en-US" sz="2000" dirty="0"/>
              <a:t>Security Evaluation, Testing, Processes, Methods and Specification</a:t>
            </a:r>
          </a:p>
          <a:p>
            <a:pPr lvl="1"/>
            <a:r>
              <a:rPr lang="en-US" sz="2000" dirty="0"/>
              <a:t>Certification and Auditing Requirements and Methods</a:t>
            </a:r>
          </a:p>
          <a:p>
            <a:pPr marL="342900" lvl="1" indent="-342900">
              <a:buClrTx/>
              <a:buSzPct val="90000"/>
              <a:buBlip>
                <a:blip r:embed="rId3"/>
              </a:buBlip>
            </a:pP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61188"/>
      </p:ext>
    </p:extLst>
  </p:cSld>
  <p:clrMapOvr>
    <a:masterClrMapping/>
  </p:clrMapOvr>
  <p:transition xmlns:p14="http://schemas.microsoft.com/office/powerpoint/2010/main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85915"/>
              </p:ext>
            </p:extLst>
          </p:nvPr>
        </p:nvGraphicFramePr>
        <p:xfrm>
          <a:off x="683568" y="1574016"/>
          <a:ext cx="8229600" cy="2935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224"/>
                <a:gridCol w="6213376"/>
              </a:tblGrid>
              <a:tr h="851004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MTS(13)60_14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accent3"/>
                          </a:solidFill>
                        </a:rPr>
                        <a:t>COMPLETED</a:t>
                      </a:r>
                      <a:r>
                        <a:rPr lang="en-US" sz="1800" kern="1200" dirty="0" smtClean="0"/>
                        <a:t>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Jürgen  Grossman provide to Ari </a:t>
                      </a:r>
                      <a:r>
                        <a:rPr lang="en-US" sz="1800" kern="1200" dirty="0" err="1" smtClean="0"/>
                        <a:t>Takanen</a:t>
                      </a:r>
                      <a:r>
                        <a:rPr lang="en-US" sz="1800" kern="1200" dirty="0" smtClean="0"/>
                        <a:t> the terminology used in the Cases Studies draft,	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851004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MTS(13)60_15</a:t>
                      </a:r>
                    </a:p>
                    <a:p>
                      <a:r>
                        <a:rPr lang="en-US" sz="1800" kern="1200" dirty="0" smtClean="0">
                          <a:solidFill>
                            <a:srgbClr val="9BBB59"/>
                          </a:solidFill>
                        </a:rPr>
                        <a:t>COMPLETED</a:t>
                      </a:r>
                      <a:endParaRPr lang="en-US" dirty="0">
                        <a:solidFill>
                          <a:srgbClr val="9BBB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Jürgen  Grossman organize a SIG Technical Review meeting on 5</a:t>
                      </a:r>
                      <a:r>
                        <a:rPr lang="en-US" sz="1800" kern="1200" baseline="30000" dirty="0" smtClean="0"/>
                        <a:t>th</a:t>
                      </a:r>
                      <a:r>
                        <a:rPr lang="en-US" sz="1800" kern="1200" baseline="0" dirty="0" smtClean="0"/>
                        <a:t> November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106305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MTS(13)60_16</a:t>
                      </a:r>
                    </a:p>
                    <a:p>
                      <a:r>
                        <a:rPr lang="en-US" sz="1800" kern="1200" dirty="0" smtClean="0">
                          <a:solidFill>
                            <a:srgbClr val="9BBB59"/>
                          </a:solidFill>
                        </a:rPr>
                        <a:t>COMPLETED</a:t>
                      </a:r>
                      <a:endParaRPr lang="en-US" dirty="0">
                        <a:solidFill>
                          <a:srgbClr val="9BBB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JGR/IBR establish on NWI a work plan and initial contribution until next Security SIG meeting	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83568" y="4472533"/>
            <a:ext cx="78488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Document timeline:</a:t>
            </a:r>
          </a:p>
          <a:p>
            <a:pPr lvl="1"/>
            <a:r>
              <a:rPr lang="en-GB" sz="2000" dirty="0"/>
              <a:t>TR 101 582 (</a:t>
            </a:r>
            <a:r>
              <a:rPr lang="en-US" sz="2000" dirty="0"/>
              <a:t>Case Studies) </a:t>
            </a:r>
            <a:r>
              <a:rPr lang="en-US" sz="2000" b="1" dirty="0"/>
              <a:t>approved in 2014</a:t>
            </a:r>
          </a:p>
          <a:p>
            <a:pPr lvl="1"/>
            <a:r>
              <a:rPr lang="en-US" sz="2000" dirty="0"/>
              <a:t>Terminology to be approved in 2014</a:t>
            </a:r>
          </a:p>
          <a:p>
            <a:pPr lvl="1"/>
            <a:r>
              <a:rPr lang="en-GB" sz="2000" dirty="0"/>
              <a:t>EG 202 792 (Security Assurance Lifecycle) and EG 202793 (R</a:t>
            </a:r>
            <a:r>
              <a:rPr lang="en-US" sz="2000" dirty="0" err="1"/>
              <a:t>isk</a:t>
            </a:r>
            <a:r>
              <a:rPr lang="en-US" sz="2000" dirty="0"/>
              <a:t>-based Security Testing) to be approved in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9661607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MTS Security SIG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cap="none" dirty="0" smtClean="0"/>
              <a:t>Work </a:t>
            </a:r>
            <a:r>
              <a:rPr lang="de-DE" sz="2400" cap="none" dirty="0"/>
              <a:t>Items</a:t>
            </a:r>
            <a:endParaRPr lang="en-US" sz="2400" cap="non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248264"/>
              </p:ext>
            </p:extLst>
          </p:nvPr>
        </p:nvGraphicFramePr>
        <p:xfrm>
          <a:off x="468313" y="1916113"/>
          <a:ext cx="8278812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395536" y="1340768"/>
            <a:ext cx="3024336" cy="2160240"/>
          </a:xfrm>
          <a:prstGeom prst="borderCallout1">
            <a:avLst>
              <a:gd name="adj1" fmla="val 99645"/>
              <a:gd name="adj2" fmla="val 99559"/>
              <a:gd name="adj3" fmla="val 100977"/>
              <a:gd name="adj4" fmla="val 9990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u="sng" dirty="0" smtClean="0"/>
              <a:t>Case Studies:</a:t>
            </a:r>
            <a:r>
              <a:rPr lang="en-GB" sz="1400" b="1" dirty="0" smtClean="0"/>
              <a:t> </a:t>
            </a:r>
            <a:r>
              <a:rPr lang="en-GB" sz="1400" i="1" dirty="0" smtClean="0"/>
              <a:t>To </a:t>
            </a:r>
            <a:r>
              <a:rPr lang="en-GB" sz="1400" b="1" i="1" dirty="0"/>
              <a:t>assemble case study experiences</a:t>
            </a:r>
            <a:r>
              <a:rPr lang="en-GB" sz="1400" b="1" i="1" u="sng" dirty="0"/>
              <a:t> </a:t>
            </a:r>
            <a:r>
              <a:rPr lang="en-GB" sz="1400" i="1" dirty="0"/>
              <a:t>related to security testing in order to have a common understanding in MTS and related committees. Industrial experiences may cover but are not restricted to the following domains: Smart Cards, Industrial Automation, Radio Protocols, Transport/Automotive, Telecommunication</a:t>
            </a:r>
            <a:endParaRPr lang="de-DE" sz="1400" i="1" dirty="0"/>
          </a:p>
        </p:txBody>
      </p:sp>
      <p:sp>
        <p:nvSpPr>
          <p:cNvPr id="6" name="Line Callout 1 5"/>
          <p:cNvSpPr/>
          <p:nvPr/>
        </p:nvSpPr>
        <p:spPr>
          <a:xfrm>
            <a:off x="395536" y="3789040"/>
            <a:ext cx="2376264" cy="2160240"/>
          </a:xfrm>
          <a:prstGeom prst="borderCallout1">
            <a:avLst>
              <a:gd name="adj1" fmla="val 48758"/>
              <a:gd name="adj2" fmla="val 100018"/>
              <a:gd name="adj3" fmla="val 49249"/>
              <a:gd name="adj4" fmla="val 10044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u="sng" dirty="0" smtClean="0"/>
              <a:t>Security Assurance Life Cycle: </a:t>
            </a:r>
            <a:r>
              <a:rPr lang="en-US" sz="1400" b="1" i="1" dirty="0" smtClean="0"/>
              <a:t>Guidance </a:t>
            </a:r>
            <a:r>
              <a:rPr lang="en-US" sz="1400" b="1" i="1" dirty="0"/>
              <a:t>to </a:t>
            </a:r>
            <a:r>
              <a:rPr lang="en-US" sz="1400" i="1" dirty="0"/>
              <a:t>the application </a:t>
            </a:r>
            <a:r>
              <a:rPr lang="en-US" sz="1400" b="1" i="1" dirty="0"/>
              <a:t>system designers </a:t>
            </a:r>
            <a:r>
              <a:rPr lang="en-GB" sz="1400" i="1" dirty="0"/>
              <a:t>in such a way to maximise both security assurance and the verification and validation of the capabilities offered by the </a:t>
            </a:r>
            <a:r>
              <a:rPr lang="en-GB" sz="1400" i="1" dirty="0" err="1"/>
              <a:t>systems's</a:t>
            </a:r>
            <a:r>
              <a:rPr lang="en-GB" sz="1400" i="1" dirty="0"/>
              <a:t> security measures.</a:t>
            </a:r>
            <a:endParaRPr lang="en-US" sz="1400" b="1" dirty="0"/>
          </a:p>
        </p:txBody>
      </p:sp>
      <p:sp>
        <p:nvSpPr>
          <p:cNvPr id="8" name="Line Callout 1 7"/>
          <p:cNvSpPr/>
          <p:nvPr/>
        </p:nvSpPr>
        <p:spPr>
          <a:xfrm>
            <a:off x="5580112" y="1340768"/>
            <a:ext cx="3096344" cy="2160240"/>
          </a:xfrm>
          <a:prstGeom prst="borderCallout1">
            <a:avLst>
              <a:gd name="adj1" fmla="val 99939"/>
              <a:gd name="adj2" fmla="val 37"/>
              <a:gd name="adj3" fmla="val 100095"/>
              <a:gd name="adj4" fmla="val 59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u="sng" dirty="0" smtClean="0">
                <a:solidFill>
                  <a:srgbClr val="000000"/>
                </a:solidFill>
              </a:rPr>
              <a:t>Terminology:</a:t>
            </a:r>
            <a:r>
              <a:rPr lang="en-GB" sz="1400" i="1" dirty="0" smtClean="0">
                <a:solidFill>
                  <a:srgbClr val="000000"/>
                </a:solidFill>
              </a:rPr>
              <a:t> To </a:t>
            </a:r>
            <a:r>
              <a:rPr lang="en-GB" sz="1400" i="1" dirty="0">
                <a:solidFill>
                  <a:srgbClr val="000000"/>
                </a:solidFill>
              </a:rPr>
              <a:t>collect the </a:t>
            </a:r>
            <a:r>
              <a:rPr lang="en-GB" sz="1400" b="1" i="1" dirty="0">
                <a:solidFill>
                  <a:srgbClr val="000000"/>
                </a:solidFill>
              </a:rPr>
              <a:t>basic terminology and ontology </a:t>
            </a:r>
            <a:r>
              <a:rPr lang="en-GB" sz="1400" i="1" dirty="0">
                <a:solidFill>
                  <a:srgbClr val="000000"/>
                </a:solidFill>
              </a:rPr>
              <a:t>(relationship between stake holder and application) </a:t>
            </a:r>
            <a:r>
              <a:rPr lang="en-GB" sz="1400" b="1" i="1" dirty="0">
                <a:solidFill>
                  <a:srgbClr val="000000"/>
                </a:solidFill>
              </a:rPr>
              <a:t>to be used for security testing</a:t>
            </a:r>
            <a:r>
              <a:rPr lang="en-GB" sz="1400" b="1" i="1" u="sng" dirty="0">
                <a:solidFill>
                  <a:srgbClr val="000000"/>
                </a:solidFill>
              </a:rPr>
              <a:t> </a:t>
            </a:r>
            <a:r>
              <a:rPr lang="en-GB" sz="1400" i="1" dirty="0">
                <a:solidFill>
                  <a:srgbClr val="000000"/>
                </a:solidFill>
              </a:rPr>
              <a:t>in order to have a common understanding in MTS and related committees.</a:t>
            </a:r>
            <a:endParaRPr lang="de-DE" sz="900" i="1" dirty="0"/>
          </a:p>
          <a:p>
            <a:pPr lvl="1"/>
            <a:endParaRPr lang="en-US" sz="800" b="1" i="1" u="sng" dirty="0"/>
          </a:p>
        </p:txBody>
      </p:sp>
      <p:sp>
        <p:nvSpPr>
          <p:cNvPr id="9" name="Line Callout 1 8"/>
          <p:cNvSpPr/>
          <p:nvPr/>
        </p:nvSpPr>
        <p:spPr>
          <a:xfrm>
            <a:off x="6300192" y="3789040"/>
            <a:ext cx="2376264" cy="2160240"/>
          </a:xfrm>
          <a:prstGeom prst="borderCallout1">
            <a:avLst>
              <a:gd name="adj1" fmla="val 777"/>
              <a:gd name="adj2" fmla="val 835"/>
              <a:gd name="adj3" fmla="val 2048"/>
              <a:gd name="adj4" fmla="val 6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u="sng" dirty="0" smtClean="0">
                <a:solidFill>
                  <a:srgbClr val="000000"/>
                </a:solidFill>
              </a:rPr>
              <a:t>Risk-based Security Testing: </a:t>
            </a:r>
            <a:r>
              <a:rPr lang="en-GB" sz="1400" i="1" dirty="0" smtClean="0">
                <a:solidFill>
                  <a:srgbClr val="000000"/>
                </a:solidFill>
              </a:rPr>
              <a:t>To </a:t>
            </a:r>
            <a:r>
              <a:rPr lang="en-GB" sz="1400" i="1" dirty="0">
                <a:solidFill>
                  <a:srgbClr val="000000"/>
                </a:solidFill>
              </a:rPr>
              <a:t>collect the </a:t>
            </a:r>
            <a:r>
              <a:rPr lang="en-GB" sz="1400" b="1" i="1" dirty="0">
                <a:solidFill>
                  <a:srgbClr val="000000"/>
                </a:solidFill>
              </a:rPr>
              <a:t>basic terminology and ontology </a:t>
            </a:r>
            <a:r>
              <a:rPr lang="en-GB" sz="1400" i="1" dirty="0">
                <a:solidFill>
                  <a:srgbClr val="000000"/>
                </a:solidFill>
              </a:rPr>
              <a:t>(relationship between stake holder and application) </a:t>
            </a:r>
            <a:r>
              <a:rPr lang="en-GB" sz="1400" b="1" i="1" dirty="0">
                <a:solidFill>
                  <a:srgbClr val="000000"/>
                </a:solidFill>
              </a:rPr>
              <a:t>to be used for security testing </a:t>
            </a:r>
            <a:r>
              <a:rPr lang="en-GB" sz="1400" i="1" dirty="0">
                <a:solidFill>
                  <a:srgbClr val="000000"/>
                </a:solidFill>
              </a:rPr>
              <a:t>in order to have a common understanding in MTS and related committees.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56684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101 583:  </a:t>
            </a:r>
            <a:r>
              <a:rPr lang="en-US" sz="2800" cap="all" dirty="0"/>
              <a:t>Security Testing Case Studies 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en-US" sz="2400" dirty="0" smtClean="0"/>
              <a:t>Security testing </a:t>
            </a:r>
            <a:r>
              <a:rPr lang="en-GB" sz="2400" dirty="0"/>
              <a:t>e</a:t>
            </a:r>
            <a:r>
              <a:rPr lang="en-GB" sz="2400" dirty="0" smtClean="0"/>
              <a:t>xperiences from different domains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00200"/>
            <a:ext cx="4752528" cy="2908920"/>
          </a:xfrm>
        </p:spPr>
        <p:txBody>
          <a:bodyPr/>
          <a:lstStyle/>
          <a:p>
            <a:r>
              <a:rPr lang="en-US" sz="2400" dirty="0" smtClean="0"/>
              <a:t>Automotive (head unit)</a:t>
            </a:r>
          </a:p>
          <a:p>
            <a:r>
              <a:rPr lang="en-US" sz="2400" dirty="0" smtClean="0"/>
              <a:t>Radio protocols (ad-hoc networks)</a:t>
            </a:r>
          </a:p>
          <a:p>
            <a:r>
              <a:rPr lang="en-US" sz="2400" dirty="0"/>
              <a:t>E-</a:t>
            </a:r>
            <a:r>
              <a:rPr lang="en-US" sz="2400" dirty="0" smtClean="0"/>
              <a:t>health (patient monitoring)</a:t>
            </a:r>
          </a:p>
          <a:p>
            <a:r>
              <a:rPr lang="en-US" sz="2400" dirty="0" smtClean="0"/>
              <a:t>Banking (banknote processing, share-based payment)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14th January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6" name="Picture 5" descr="diamonds_logo_2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37112"/>
            <a:ext cx="1028686" cy="79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512" t="6625" r="33512" b="10973"/>
          <a:stretch/>
        </p:blipFill>
        <p:spPr>
          <a:xfrm>
            <a:off x="611560" y="5517232"/>
            <a:ext cx="1854926" cy="50405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83768" y="4509120"/>
            <a:ext cx="5976664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ITEA DIAMONDS: </a:t>
            </a:r>
            <a:r>
              <a:rPr lang="en-US" sz="1800" b="1" dirty="0" smtClean="0"/>
              <a:t>Development </a:t>
            </a:r>
            <a:r>
              <a:rPr lang="en-US" sz="1800" b="1" dirty="0"/>
              <a:t>and Industrial Application of Multi-Domain-Security Testing Technologies</a:t>
            </a:r>
          </a:p>
          <a:p>
            <a:pPr marL="0" indent="0">
              <a:buNone/>
            </a:pPr>
            <a:r>
              <a:rPr lang="en-US" sz="2800" b="1" dirty="0" smtClean="0"/>
              <a:t>SPaCIoS:</a:t>
            </a:r>
            <a:r>
              <a:rPr lang="en-US" sz="2800" dirty="0" smtClean="0"/>
              <a:t> </a:t>
            </a:r>
            <a:r>
              <a:rPr lang="en-US" sz="1800" b="1" dirty="0"/>
              <a:t>Secure Provision and Consumption in the Internet of Services</a:t>
            </a:r>
          </a:p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1560" y="1628800"/>
            <a:ext cx="4464496" cy="29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Different domains</a:t>
            </a:r>
          </a:p>
          <a:p>
            <a:r>
              <a:rPr lang="en-US" sz="2400" dirty="0" smtClean="0"/>
              <a:t>Different vulnerabilities</a:t>
            </a:r>
          </a:p>
          <a:p>
            <a:r>
              <a:rPr lang="en-US" sz="2400" dirty="0" smtClean="0"/>
              <a:t>Different approaches</a:t>
            </a:r>
          </a:p>
          <a:p>
            <a:r>
              <a:rPr lang="en-US" sz="2400" dirty="0" smtClean="0"/>
              <a:t>Common evaluation</a:t>
            </a:r>
          </a:p>
        </p:txBody>
      </p:sp>
    </p:spTree>
    <p:extLst>
      <p:ext uri="{BB962C8B-B14F-4D97-AF65-F5344CB8AC3E}">
        <p14:creationId xmlns:p14="http://schemas.microsoft.com/office/powerpoint/2010/main" val="2227717380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101 583:  </a:t>
            </a:r>
            <a:r>
              <a:rPr lang="en-US" sz="2800" cap="all" dirty="0"/>
              <a:t>Security Testing Case Studies 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de-DE" sz="2400" dirty="0" smtClean="0"/>
              <a:t>-- Progress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Final draft for approval for </a:t>
            </a:r>
            <a:r>
              <a:rPr lang="en-US" sz="2400" u="sng" dirty="0">
                <a:hlinkClick r:id="rId2"/>
              </a:rPr>
              <a:t>DTR/MTS-101582 SecTestCase (TR 101 582) v0.0.5 "</a:t>
            </a:r>
            <a:r>
              <a:rPr lang="en-US" sz="2400" i="1" u="sng" dirty="0">
                <a:hlinkClick r:id="rId2"/>
              </a:rPr>
              <a:t>Security Case </a:t>
            </a:r>
            <a:r>
              <a:rPr lang="en-US" sz="2400" i="1" u="sng" dirty="0" smtClean="0">
                <a:hlinkClick r:id="rId2"/>
              </a:rPr>
              <a:t>Studies</a:t>
            </a:r>
            <a:r>
              <a:rPr lang="en-US" sz="2400" u="sng" dirty="0" smtClean="0">
                <a:hlinkClick r:id="rId2"/>
              </a:rPr>
              <a:t>”</a:t>
            </a:r>
            <a:endParaRPr lang="en-US" sz="2400" u="sng" dirty="0"/>
          </a:p>
          <a:p>
            <a:r>
              <a:rPr lang="en-US" sz="2400" b="1" dirty="0"/>
              <a:t>RATIFIED</a:t>
            </a:r>
            <a:r>
              <a:rPr lang="en-US" sz="2400" dirty="0"/>
              <a:t> - on 2014-01-09 13:49 CET by Emmanuelle </a:t>
            </a:r>
            <a:r>
              <a:rPr lang="en-US" sz="2400" dirty="0" err="1"/>
              <a:t>Chaulot-Talmon</a:t>
            </a:r>
            <a:r>
              <a:rPr lang="en-US" sz="2400" dirty="0"/>
              <a:t> with output status </a:t>
            </a:r>
            <a:r>
              <a:rPr lang="en-US" sz="2400" b="1" dirty="0"/>
              <a:t>ACCEPTED</a:t>
            </a:r>
            <a:endParaRPr lang="en-US" sz="2400" dirty="0"/>
          </a:p>
          <a:p>
            <a:r>
              <a:rPr lang="en-US" sz="2400" dirty="0"/>
              <a:t>Ratification comment: </a:t>
            </a:r>
            <a:r>
              <a:rPr lang="en-US" sz="2400" i="1" dirty="0"/>
              <a:t>"TB Approved by RC without comments"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41846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202793: Risk-based Security Testing </a:t>
            </a:r>
            <a:r>
              <a:rPr lang="en-GB" sz="3200" dirty="0"/>
              <a:t/>
            </a:r>
            <a:br>
              <a:rPr lang="en-GB" sz="3200" dirty="0"/>
            </a:b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202 </a:t>
            </a:r>
            <a:r>
              <a:rPr lang="en-GB" sz="1800" dirty="0" smtClean="0">
                <a:ea typeface="+mn-ea"/>
              </a:rPr>
              <a:t>793</a:t>
            </a:r>
            <a:endParaRPr lang="en-GB" sz="1800" dirty="0" smtClean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Risk-based security testing methodologies</a:t>
            </a:r>
            <a:endParaRPr lang="en-GB" sz="1800" dirty="0" smtClean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/>
            <a:r>
              <a:rPr lang="en-GB" sz="2400" i="1" dirty="0"/>
              <a:t>Describes a </a:t>
            </a:r>
            <a:r>
              <a:rPr lang="en-GB" sz="2400" b="1" i="1" u="sng" dirty="0"/>
              <a:t>set of methodologies </a:t>
            </a:r>
            <a:r>
              <a:rPr lang="en-GB" sz="2400" i="1" dirty="0"/>
              <a:t>that combine </a:t>
            </a:r>
            <a:r>
              <a:rPr lang="en-GB" sz="2400" b="1" i="1" u="sng" dirty="0"/>
              <a:t>risk assessment and testing</a:t>
            </a:r>
            <a:r>
              <a:rPr lang="en-GB" sz="2400" i="1" dirty="0"/>
              <a:t>. The methodologies are based on  standards like ISO 31000 and IEEE 829/29119.</a:t>
            </a:r>
            <a:r>
              <a:rPr lang="en-US" sz="2400" b="1" dirty="0"/>
              <a:t> 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Status</a:t>
            </a:r>
          </a:p>
          <a:p>
            <a:pPr lvl="1">
              <a:defRPr/>
            </a:pPr>
            <a:r>
              <a:rPr lang="en-GB" sz="1800" smtClean="0">
                <a:ea typeface="+mn-ea"/>
              </a:rPr>
              <a:t>Draft </a:t>
            </a:r>
            <a:r>
              <a:rPr lang="en-GB" sz="1800" smtClean="0">
                <a:ea typeface="+mn-ea"/>
              </a:rPr>
              <a:t>v0.0.2 </a:t>
            </a:r>
            <a:r>
              <a:rPr lang="en-GB" sz="1800" dirty="0" smtClean="0">
                <a:ea typeface="+mn-ea"/>
              </a:rPr>
              <a:t>(2014-01)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5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43443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EG 202793: Risk-based Security Testing 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Work </a:t>
            </a:r>
            <a:r>
              <a:rPr lang="en-US" sz="1800" dirty="0" smtClean="0">
                <a:ea typeface="+mn-ea"/>
              </a:rPr>
              <a:t>plan </a:t>
            </a:r>
            <a:r>
              <a:rPr lang="en-US" sz="1800" dirty="0" smtClean="0">
                <a:ea typeface="+mn-ea"/>
              </a:rPr>
              <a:t>produced</a:t>
            </a: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Initial draft structure </a:t>
            </a:r>
            <a:r>
              <a:rPr lang="en-US" sz="1800" dirty="0" smtClean="0">
                <a:ea typeface="+mn-ea"/>
              </a:rPr>
              <a:t>provided</a:t>
            </a:r>
            <a:endParaRPr lang="en-US" sz="1800" dirty="0" smtClean="0">
              <a:ea typeface="+mn-ea"/>
            </a:endParaRPr>
          </a:p>
          <a:p>
            <a:pPr lvl="1">
              <a:defRPr/>
            </a:pPr>
            <a:r>
              <a:rPr lang="en-US" sz="1800" dirty="0" smtClean="0"/>
              <a:t>S</a:t>
            </a:r>
            <a:r>
              <a:rPr lang="en-US" sz="1800" dirty="0" smtClean="0">
                <a:ea typeface="+mn-ea"/>
              </a:rPr>
              <a:t>ections on terms and concepts, risk-based security testing and test-based risk assessment drafted</a:t>
            </a:r>
            <a:endParaRPr lang="en-US" sz="1800" dirty="0" smtClean="0">
              <a:ea typeface="+mn-ea"/>
            </a:endParaRPr>
          </a:p>
          <a:p>
            <a:pPr lvl="1">
              <a:defRPr/>
            </a:pP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Open Issues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Feedback from Security SIG on initial draft required</a:t>
            </a:r>
            <a:endParaRPr lang="en-US" sz="1800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6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36346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202793: Risk-based Security Testing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US" sz="2400" dirty="0" smtClean="0"/>
              <a:t>Test-based risk assessment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2776"/>
            <a:ext cx="3987800" cy="49657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sz="1800" i="1" u="sng" dirty="0"/>
              <a:t>Step 1: Establish Objective and </a:t>
            </a:r>
            <a:r>
              <a:rPr lang="en-US" sz="1800" i="1" u="sng" dirty="0" smtClean="0"/>
              <a:t>Context</a:t>
            </a:r>
          </a:p>
          <a:p>
            <a:r>
              <a:rPr lang="en-US" sz="1800" b="1" u="sng" dirty="0" smtClean="0"/>
              <a:t>Step 2: Testing Process</a:t>
            </a:r>
            <a:r>
              <a:rPr lang="de-DE" sz="1800" b="1" u="sng" dirty="0" smtClean="0"/>
              <a:t>: </a:t>
            </a:r>
            <a:r>
              <a:rPr lang="en-US" sz="1800" b="1" dirty="0" smtClean="0"/>
              <a:t>using testing for identifying/discovering threat test scenarios or areas or vulnerabilities where the risk assessment should be focused. </a:t>
            </a:r>
          </a:p>
          <a:p>
            <a:r>
              <a:rPr lang="en-US" sz="1800" i="1" u="sng" dirty="0" smtClean="0"/>
              <a:t>Step </a:t>
            </a:r>
            <a:r>
              <a:rPr lang="en-US" sz="1800" i="1" u="sng" dirty="0"/>
              <a:t>3: Risk </a:t>
            </a:r>
            <a:r>
              <a:rPr lang="en-US" sz="1800" i="1" u="sng" dirty="0" smtClean="0"/>
              <a:t>Identification</a:t>
            </a:r>
            <a:endParaRPr lang="de-DE" sz="1800" i="1" dirty="0" smtClean="0"/>
          </a:p>
          <a:p>
            <a:r>
              <a:rPr lang="en-US" sz="1800" i="1" u="sng" dirty="0" smtClean="0"/>
              <a:t>Step </a:t>
            </a:r>
            <a:r>
              <a:rPr lang="en-US" sz="1800" i="1" u="sng" dirty="0"/>
              <a:t>4: Risk </a:t>
            </a:r>
            <a:r>
              <a:rPr lang="en-US" sz="1800" i="1" u="sng" dirty="0" smtClean="0"/>
              <a:t>Estimation</a:t>
            </a:r>
          </a:p>
          <a:p>
            <a:r>
              <a:rPr lang="en-US" sz="1800" i="1" u="sng" dirty="0" smtClean="0"/>
              <a:t>Step </a:t>
            </a:r>
            <a:r>
              <a:rPr lang="en-US" sz="1800" i="1" u="sng" dirty="0"/>
              <a:t>5: Risk </a:t>
            </a:r>
            <a:r>
              <a:rPr lang="en-US" sz="1800" i="1" u="sng" dirty="0" smtClean="0"/>
              <a:t>Evaluation</a:t>
            </a:r>
            <a:endParaRPr lang="en-US" sz="1800" i="1" dirty="0" smtClean="0"/>
          </a:p>
          <a:p>
            <a:r>
              <a:rPr lang="en-US" sz="1800" b="1" u="sng" dirty="0" smtClean="0"/>
              <a:t>Step </a:t>
            </a:r>
            <a:r>
              <a:rPr lang="en-US" sz="1800" b="1" u="sng" dirty="0"/>
              <a:t>6: Testing </a:t>
            </a:r>
            <a:r>
              <a:rPr lang="en-US" sz="1800" b="1" u="sng" dirty="0" smtClean="0"/>
              <a:t>Process</a:t>
            </a:r>
            <a:r>
              <a:rPr lang="de-DE" sz="1800" b="1" dirty="0" smtClean="0"/>
              <a:t>: </a:t>
            </a:r>
            <a:r>
              <a:rPr lang="en-US" sz="1800" b="1" dirty="0" smtClean="0"/>
              <a:t>using </a:t>
            </a:r>
            <a:r>
              <a:rPr lang="en-US" sz="1800" b="1" dirty="0"/>
              <a:t>testing to validate the correctness of the risk model</a:t>
            </a:r>
            <a:r>
              <a:rPr lang="en-US" sz="1800" b="1" dirty="0" smtClean="0"/>
              <a:t>.</a:t>
            </a:r>
            <a:r>
              <a:rPr lang="en-US" sz="1800" b="1" dirty="0"/>
              <a:t> </a:t>
            </a:r>
            <a:endParaRPr lang="de-DE" sz="1800" b="1" dirty="0"/>
          </a:p>
          <a:p>
            <a:r>
              <a:rPr lang="en-US" sz="1800" i="1" u="sng" dirty="0"/>
              <a:t>Step 7: Risk Validation and </a:t>
            </a:r>
            <a:r>
              <a:rPr lang="en-US" sz="1800" i="1" u="sng" dirty="0" smtClean="0"/>
              <a:t>Treatment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724198302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Risk-based Security </a:t>
            </a:r>
            <a:r>
              <a:rPr lang="en-US" sz="3200" dirty="0"/>
              <a:t>Testing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-- Work pla</a:t>
            </a:r>
            <a:r>
              <a:rPr lang="en-US" sz="2400" dirty="0"/>
              <a:t>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4525963"/>
          </a:xfrm>
        </p:spPr>
        <p:txBody>
          <a:bodyPr/>
          <a:lstStyle/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2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95330"/>
              </p:ext>
            </p:extLst>
          </p:nvPr>
        </p:nvGraphicFramePr>
        <p:xfrm>
          <a:off x="969963" y="1516063"/>
          <a:ext cx="81407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5410200" imgH="3568700" progId="Word.Document.12">
                  <p:embed/>
                </p:oleObj>
              </mc:Choice>
              <mc:Fallback>
                <p:oleObj name="Document" r:id="rId3" imgW="5410200" imgH="356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9963" y="1516063"/>
                        <a:ext cx="8140700" cy="537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005373"/>
      </p:ext>
    </p:extLst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202 792: Security Assurance Lifecycle</a:t>
            </a:r>
            <a:r>
              <a:rPr lang="en-GB" sz="3200" dirty="0"/>
              <a:t/>
            </a:r>
            <a:br>
              <a:rPr lang="en-GB" sz="3200" dirty="0"/>
            </a:br>
            <a:endParaRPr 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202 792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Security Assurance </a:t>
            </a:r>
            <a:r>
              <a:rPr lang="en-GB" sz="1800" dirty="0" smtClean="0">
                <a:ea typeface="+mn-ea"/>
              </a:rPr>
              <a:t>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Guide </a:t>
            </a:r>
            <a:r>
              <a:rPr lang="en-GB" sz="1800" dirty="0">
                <a:ea typeface="+mn-ea"/>
              </a:rPr>
              <a:t>to the application of security capabilities in systems in such a way to maximise both security assurance and the verification and validation of the capabilities offered by the </a:t>
            </a:r>
            <a:r>
              <a:rPr lang="en-GB" sz="1800" dirty="0" err="1">
                <a:ea typeface="+mn-ea"/>
              </a:rPr>
              <a:t>systems's</a:t>
            </a:r>
            <a:r>
              <a:rPr lang="en-GB" sz="1800" dirty="0">
                <a:ea typeface="+mn-ea"/>
              </a:rPr>
              <a:t> security measures</a:t>
            </a:r>
            <a:r>
              <a:rPr lang="en-GB" sz="1800" dirty="0" smtClean="0">
                <a:ea typeface="+mn-ea"/>
              </a:rPr>
              <a:t>. Security </a:t>
            </a:r>
            <a:r>
              <a:rPr lang="en-GB" sz="1800" dirty="0" smtClean="0">
                <a:ea typeface="+mn-ea"/>
              </a:rPr>
              <a:t>Assurance 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Draft v0.0.3 (2014-01)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9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65628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1587</TotalTime>
  <Words>1343</Words>
  <Application>Microsoft Macintosh PowerPoint</Application>
  <PresentationFormat>On-screen Show (4:3)</PresentationFormat>
  <Paragraphs>163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Document</vt:lpstr>
      <vt:lpstr>ETSI TC MTS, Security SIG in MTS (Methods for Testing and Specification)</vt:lpstr>
      <vt:lpstr>MTS Security SIG  Work Items</vt:lpstr>
      <vt:lpstr>TR 101 583:  Security Testing Case Studies  Security testing experiences from different domains</vt:lpstr>
      <vt:lpstr>TR 101 583:  Security Testing Case Studies  -- Progress</vt:lpstr>
      <vt:lpstr>EG 202793: Risk-based Security Testing  </vt:lpstr>
      <vt:lpstr>EG 202793: Risk-based Security Testing  </vt:lpstr>
      <vt:lpstr>EG 202793: Risk-based Security Testing  Test-based risk assessment</vt:lpstr>
      <vt:lpstr>Risk-based Security Testing  -- Work plan</vt:lpstr>
      <vt:lpstr>EG 202 792: Security Assurance Lifecycle </vt:lpstr>
      <vt:lpstr>EG 202 792: Security Assurance Lifecycle -- Progress</vt:lpstr>
      <vt:lpstr>TR 101583: Security testing terminology </vt:lpstr>
      <vt:lpstr>TR 101583: Security testing terminology -- Progress</vt:lpstr>
      <vt:lpstr>ETSI MTS - ISO/IEC JTC1 SC27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502</cp:revision>
  <cp:lastPrinted>2013-12-11T12:16:01Z</cp:lastPrinted>
  <dcterms:created xsi:type="dcterms:W3CDTF">2010-12-21T08:59:38Z</dcterms:created>
  <dcterms:modified xsi:type="dcterms:W3CDTF">2014-01-29T18:53:56Z</dcterms:modified>
</cp:coreProperties>
</file>