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7" r:id="rId2"/>
    <p:sldId id="303" r:id="rId3"/>
    <p:sldId id="304" r:id="rId4"/>
    <p:sldId id="30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4" autoAdjust="0"/>
    <p:restoredTop sz="89667" autoAdjust="0"/>
  </p:normalViewPr>
  <p:slideViewPr>
    <p:cSldViewPr snapToGrid="0">
      <p:cViewPr>
        <p:scale>
          <a:sx n="125" d="100"/>
          <a:sy n="125" d="100"/>
        </p:scale>
        <p:origin x="-702" y="6"/>
      </p:cViewPr>
      <p:guideLst>
        <p:guide orient="horz" pos="2010"/>
        <p:guide pos="28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58278-836F-4203-95B1-1103A7EE2736}" type="datetimeFigureOut">
              <a:rPr lang="fi-FI" smtClean="0"/>
              <a:pPr/>
              <a:t>30.1.2014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465FE-36E1-43F7-A293-25965B84D90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21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93E742-4750-482F-8295-8A1554EB91AE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854" y="2383635"/>
            <a:ext cx="6200775" cy="1102519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2981" y="3543300"/>
            <a:ext cx="5106521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3" y="723900"/>
            <a:ext cx="556260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9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33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926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2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61722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-19050"/>
            <a:ext cx="2286984" cy="4953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7187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01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0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0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97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32" y="-19050"/>
            <a:ext cx="9144000" cy="5162550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2" y="-19048"/>
            <a:ext cx="9144000" cy="5143501"/>
          </a:xfrm>
          <a:prstGeom prst="rect">
            <a:avLst/>
          </a:prstGeom>
          <a:gradFill flip="none" rotWithShape="1">
            <a:gsLst>
              <a:gs pos="0">
                <a:srgbClr val="DDDDDD"/>
              </a:gs>
              <a:gs pos="12000">
                <a:srgbClr val="EAEAEA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Box 50"/>
          <p:cNvSpPr txBox="1">
            <a:spLocks noChangeArrowheads="1"/>
          </p:cNvSpPr>
          <p:nvPr userDrawn="1"/>
        </p:nvSpPr>
        <p:spPr bwMode="auto">
          <a:xfrm>
            <a:off x="-32" y="4935102"/>
            <a:ext cx="9144032" cy="214296"/>
          </a:xfrm>
          <a:prstGeom prst="rect">
            <a:avLst/>
          </a:prstGeom>
          <a:solidFill>
            <a:srgbClr val="DCDCD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GB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624440" y="4909353"/>
            <a:ext cx="18886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>
                <a:solidFill>
                  <a:schemeClr val="accent1"/>
                </a:solidFill>
              </a:rPr>
              <a:t>Automated Test Design</a:t>
            </a:r>
            <a:r>
              <a:rPr lang="en-GB" sz="1000" b="1" dirty="0" smtClean="0">
                <a:solidFill>
                  <a:schemeClr val="accent1"/>
                </a:solidFill>
              </a:rPr>
              <a:t>™</a:t>
            </a:r>
            <a:endParaRPr lang="en-US" sz="1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675969" y="4922870"/>
            <a:ext cx="14975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288536" algn="ctr"/>
                <a:tab pos="9034272" algn="r"/>
              </a:tabLst>
              <a:defRPr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© 2011 Conformiq, Inc.</a:t>
            </a:r>
            <a:endParaRPr lang="en-US" sz="1000" b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2" y="4968304"/>
            <a:ext cx="1143000" cy="15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6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005384" y="1037972"/>
            <a:ext cx="2910016" cy="3304735"/>
            <a:chOff x="6400800" y="1143000"/>
            <a:chExt cx="2514600" cy="3199703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1143000"/>
              <a:ext cx="2514600" cy="319970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7" name="Rounded Rectangle 6"/>
            <p:cNvSpPr/>
            <p:nvPr/>
          </p:nvSpPr>
          <p:spPr>
            <a:xfrm>
              <a:off x="7729152" y="2173565"/>
              <a:ext cx="838200" cy="168837"/>
            </a:xfrm>
            <a:prstGeom prst="roundRect">
              <a:avLst>
                <a:gd name="adj" fmla="val 38666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600" dirty="0" smtClean="0">
                  <a:solidFill>
                    <a:schemeClr val="tx1"/>
                  </a:solidFill>
                </a:rPr>
                <a:t>CONFORMIQ</a:t>
              </a:r>
              <a:br>
                <a:rPr lang="fi-FI" sz="600" dirty="0" smtClean="0">
                  <a:solidFill>
                    <a:schemeClr val="tx1"/>
                  </a:solidFill>
                </a:rPr>
              </a:br>
              <a:r>
                <a:rPr lang="fi-FI" sz="600" dirty="0" smtClean="0">
                  <a:solidFill>
                    <a:schemeClr val="tx1"/>
                  </a:solidFill>
                </a:rPr>
                <a:t>DESIGNER</a:t>
              </a:r>
              <a:endParaRPr lang="fi-FI" sz="7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3004" y="2391946"/>
            <a:ext cx="5782684" cy="2512561"/>
          </a:xfrm>
        </p:spPr>
        <p:txBody>
          <a:bodyPr>
            <a:normAutofit/>
          </a:bodyPr>
          <a:lstStyle/>
          <a:p>
            <a:r>
              <a:rPr lang="fi-FI" sz="3600" dirty="0" smtClean="0"/>
              <a:t>MBT </a:t>
            </a:r>
            <a:r>
              <a:rPr lang="fi-FI" sz="3600" dirty="0" smtClean="0"/>
              <a:t>@ ISTQB</a:t>
            </a: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2400" dirty="0" smtClean="0"/>
              <a:t>Stephan Schulz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2000" dirty="0" smtClean="0"/>
              <a:t>MTS#61, Sophia</a:t>
            </a:r>
            <a:endParaRPr lang="fi-FI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fi-FI" dirty="0" err="1" smtClean="0"/>
              <a:t>Who</a:t>
            </a:r>
            <a:r>
              <a:rPr lang="fi-FI" dirty="0" smtClean="0"/>
              <a:t> is ISTQB? </a:t>
            </a:r>
          </a:p>
          <a:p>
            <a:r>
              <a:rPr lang="fi-FI" dirty="0" smtClean="0"/>
              <a:t>How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About</a:t>
            </a:r>
            <a:r>
              <a:rPr lang="fi-FI" dirty="0" smtClean="0"/>
              <a:t> new </a:t>
            </a:r>
            <a:r>
              <a:rPr lang="fi-FI" dirty="0" err="1" smtClean="0"/>
              <a:t>advanced</a:t>
            </a:r>
            <a:r>
              <a:rPr lang="fi-FI" dirty="0" smtClean="0"/>
              <a:t> </a:t>
            </a:r>
            <a:r>
              <a:rPr lang="fi-FI" dirty="0" err="1" smtClean="0"/>
              <a:t>module</a:t>
            </a:r>
            <a:r>
              <a:rPr lang="fi-FI" dirty="0" smtClean="0"/>
              <a:t> on MBT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About </a:t>
            </a:r>
            <a:r>
              <a:rPr lang="en-US" dirty="0" smtClean="0"/>
              <a:t>ISTQB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0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/>
              <a:t>How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60130" y="1198553"/>
            <a:ext cx="2047515" cy="9587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ISTQB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(3 meetings a year)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budget, approval, </a:t>
            </a:r>
            <a:r>
              <a:rPr lang="en-US" sz="1400" dirty="0" err="1" smtClean="0">
                <a:solidFill>
                  <a:schemeClr val="tx1"/>
                </a:solidFill>
              </a:rPr>
              <a:t>etc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14606" y="1243398"/>
            <a:ext cx="2849880" cy="8690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Working Groups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(MBT, Foundation, Glossary, </a:t>
            </a:r>
            <a:r>
              <a:rPr lang="en-US" sz="1400" dirty="0" err="1" smtClean="0">
                <a:solidFill>
                  <a:schemeClr val="tx1"/>
                </a:solidFill>
              </a:rPr>
              <a:t>etc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produces (syllabus) documents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64497" y="3086048"/>
            <a:ext cx="3438782" cy="8033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National Testing Boards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responsible </a:t>
            </a:r>
            <a:r>
              <a:rPr lang="en-US" sz="1400" smtClean="0">
                <a:solidFill>
                  <a:schemeClr val="tx1"/>
                </a:solidFill>
              </a:rPr>
              <a:t>for managing certifications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providing people, conducting own work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51299" y="2500029"/>
            <a:ext cx="976494" cy="4938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Leader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39273" y="2993887"/>
            <a:ext cx="1143000" cy="4938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Editors </a:t>
            </a:r>
            <a:r>
              <a:rPr lang="en-US" sz="1200" dirty="0" smtClean="0">
                <a:solidFill>
                  <a:schemeClr val="tx1"/>
                </a:solidFill>
              </a:rPr>
              <a:t>(limited)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39273" y="3771542"/>
            <a:ext cx="1485900" cy="4938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Reviewers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(limited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8" idx="3"/>
            <a:endCxn id="9" idx="1"/>
          </p:cNvCxnSpPr>
          <p:nvPr/>
        </p:nvCxnSpPr>
        <p:spPr>
          <a:xfrm>
            <a:off x="5927793" y="2746958"/>
            <a:ext cx="411480" cy="493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3"/>
            <a:endCxn id="10" idx="1"/>
          </p:cNvCxnSpPr>
          <p:nvPr/>
        </p:nvCxnSpPr>
        <p:spPr>
          <a:xfrm>
            <a:off x="5927793" y="2746958"/>
            <a:ext cx="411480" cy="1271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  <a:endCxn id="8" idx="0"/>
          </p:cNvCxnSpPr>
          <p:nvPr/>
        </p:nvCxnSpPr>
        <p:spPr>
          <a:xfrm>
            <a:off x="5439546" y="2112490"/>
            <a:ext cx="0" cy="387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1"/>
          </p:cNvCxnSpPr>
          <p:nvPr/>
        </p:nvCxnSpPr>
        <p:spPr>
          <a:xfrm>
            <a:off x="5439546" y="2993887"/>
            <a:ext cx="899727" cy="1024584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8" idx="2"/>
          </p:cNvCxnSpPr>
          <p:nvPr/>
        </p:nvCxnSpPr>
        <p:spPr>
          <a:xfrm flipV="1">
            <a:off x="4403279" y="2993887"/>
            <a:ext cx="1036267" cy="493858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0"/>
            <a:endCxn id="5" idx="2"/>
          </p:cNvCxnSpPr>
          <p:nvPr/>
        </p:nvCxnSpPr>
        <p:spPr>
          <a:xfrm flipV="1">
            <a:off x="2683888" y="2157335"/>
            <a:ext cx="0" cy="928713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" idx="3"/>
            <a:endCxn id="6" idx="1"/>
          </p:cNvCxnSpPr>
          <p:nvPr/>
        </p:nvCxnSpPr>
        <p:spPr>
          <a:xfrm>
            <a:off x="3707645" y="1677944"/>
            <a:ext cx="3069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8" idx="2"/>
            <a:endCxn id="9" idx="1"/>
          </p:cNvCxnSpPr>
          <p:nvPr/>
        </p:nvCxnSpPr>
        <p:spPr>
          <a:xfrm>
            <a:off x="5439546" y="2993887"/>
            <a:ext cx="899727" cy="246929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34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7780492" cy="3394472"/>
          </a:xfrm>
        </p:spPr>
        <p:txBody>
          <a:bodyPr>
            <a:noAutofit/>
          </a:bodyPr>
          <a:lstStyle/>
          <a:p>
            <a:r>
              <a:rPr lang="fi-FI" dirty="0" smtClean="0"/>
              <a:t>GTB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on a MBT </a:t>
            </a:r>
            <a:r>
              <a:rPr lang="fi-FI" dirty="0" err="1" smtClean="0"/>
              <a:t>module</a:t>
            </a:r>
            <a:r>
              <a:rPr lang="fi-FI" dirty="0" smtClean="0"/>
              <a:t> for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endParaRPr lang="fi-FI" dirty="0" smtClean="0"/>
          </a:p>
          <a:p>
            <a:r>
              <a:rPr lang="fi-FI" dirty="0" smtClean="0"/>
              <a:t>ISTQB </a:t>
            </a:r>
            <a:r>
              <a:rPr lang="fi-FI" dirty="0" err="1" smtClean="0"/>
              <a:t>has</a:t>
            </a:r>
            <a:r>
              <a:rPr lang="fi-FI" dirty="0" smtClean="0"/>
              <a:t> in 2013 </a:t>
            </a:r>
            <a:r>
              <a:rPr lang="fi-FI" dirty="0" err="1" smtClean="0"/>
              <a:t>create</a:t>
            </a:r>
            <a:r>
              <a:rPr lang="fi-FI" dirty="0" smtClean="0"/>
              <a:t> a new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for </a:t>
            </a:r>
            <a:r>
              <a:rPr lang="fi-FI" dirty="0" err="1" smtClean="0"/>
              <a:t>creating</a:t>
            </a:r>
            <a:r>
              <a:rPr lang="fi-FI" dirty="0" smtClean="0"/>
              <a:t> an </a:t>
            </a:r>
            <a:r>
              <a:rPr lang="fi-FI" dirty="0" err="1" smtClean="0"/>
              <a:t>advanced</a:t>
            </a:r>
            <a:r>
              <a:rPr lang="fi-FI" dirty="0" smtClean="0"/>
              <a:t> </a:t>
            </a:r>
            <a:r>
              <a:rPr lang="fi-FI" dirty="0" err="1" smtClean="0"/>
              <a:t>module</a:t>
            </a:r>
            <a:r>
              <a:rPr lang="fi-FI" dirty="0" smtClean="0"/>
              <a:t> on MBT</a:t>
            </a:r>
          </a:p>
          <a:p>
            <a:pPr lvl="1"/>
            <a:r>
              <a:rPr lang="fi-FI" dirty="0" smtClean="0"/>
              <a:t>GTB </a:t>
            </a:r>
            <a:r>
              <a:rPr lang="fi-FI" dirty="0" err="1" smtClean="0"/>
              <a:t>syllabus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as input</a:t>
            </a:r>
          </a:p>
          <a:p>
            <a:pPr lvl="1"/>
            <a:r>
              <a:rPr lang="fi-FI" dirty="0" err="1" smtClean="0"/>
              <a:t>Current</a:t>
            </a:r>
            <a:r>
              <a:rPr lang="fi-FI" dirty="0" smtClean="0"/>
              <a:t> status of the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remains</a:t>
            </a:r>
            <a:r>
              <a:rPr lang="fi-FI" dirty="0" smtClean="0"/>
              <a:t> </a:t>
            </a:r>
            <a:r>
              <a:rPr lang="fi-FI" dirty="0" err="1" smtClean="0"/>
              <a:t>unclear</a:t>
            </a:r>
            <a:endParaRPr lang="fi-FI" dirty="0" smtClean="0"/>
          </a:p>
          <a:p>
            <a:r>
              <a:rPr lang="fi-FI" dirty="0" err="1" smtClean="0"/>
              <a:t>Contact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national </a:t>
            </a:r>
            <a:r>
              <a:rPr lang="fi-FI" dirty="0" err="1" smtClean="0"/>
              <a:t>testing</a:t>
            </a:r>
            <a:r>
              <a:rPr lang="fi-FI" dirty="0" smtClean="0"/>
              <a:t> </a:t>
            </a:r>
            <a:r>
              <a:rPr lang="fi-FI" dirty="0" err="1" smtClean="0"/>
              <a:t>boards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become</a:t>
            </a:r>
            <a:r>
              <a:rPr lang="fi-FI" dirty="0" smtClean="0"/>
              <a:t> </a:t>
            </a:r>
            <a:r>
              <a:rPr lang="fi-FI" dirty="0" err="1" smtClean="0"/>
              <a:t>involved</a:t>
            </a:r>
            <a:r>
              <a:rPr lang="fi-FI" dirty="0" smtClean="0"/>
              <a:t> on a </a:t>
            </a:r>
            <a:r>
              <a:rPr lang="fi-FI" dirty="0" err="1" smtClean="0"/>
              <a:t>personal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dirty="0" smtClean="0"/>
              <a:t>Status MBT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Q Theme">
      <a:dk1>
        <a:sysClr val="windowText" lastClr="000000"/>
      </a:dk1>
      <a:lt1>
        <a:sysClr val="window" lastClr="FFFFFF"/>
      </a:lt1>
      <a:dk2>
        <a:srgbClr val="1E1E1E"/>
      </a:dk2>
      <a:lt2>
        <a:srgbClr val="C8C8C8"/>
      </a:lt2>
      <a:accent1>
        <a:srgbClr val="009900"/>
      </a:accent1>
      <a:accent2>
        <a:srgbClr val="006699"/>
      </a:accent2>
      <a:accent3>
        <a:srgbClr val="FFAA00"/>
      </a:accent3>
      <a:accent4>
        <a:srgbClr val="999999"/>
      </a:accent4>
      <a:accent5>
        <a:srgbClr val="4D4D4D"/>
      </a:accent5>
      <a:accent6>
        <a:srgbClr val="990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</Words>
  <Application>Microsoft Office PowerPoint</Application>
  <PresentationFormat>On-screen Show (16:9)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MBT @ ISTQB  Stephan Schulz MTS#61, Sophia</vt:lpstr>
      <vt:lpstr>About ISTQB</vt:lpstr>
      <vt:lpstr>How do they work?</vt:lpstr>
      <vt:lpstr>Status MBT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of Test Design with Model-Based Testing</dc:title>
  <dc:creator/>
  <cp:keywords>MBT, ATD, Testing</cp:keywords>
  <cp:lastModifiedBy/>
  <cp:revision>1</cp:revision>
  <dcterms:created xsi:type="dcterms:W3CDTF">2010-07-15T17:05:57Z</dcterms:created>
  <dcterms:modified xsi:type="dcterms:W3CDTF">2014-01-30T09:13:31Z</dcterms:modified>
  <cp:category>Tutorial</cp:category>
</cp:coreProperties>
</file>