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7"/>
  </p:notesMasterIdLst>
  <p:handoutMasterIdLst>
    <p:handoutMasterId r:id="rId8"/>
  </p:handoutMasterIdLst>
  <p:sldIdLst>
    <p:sldId id="256" r:id="rId2"/>
    <p:sldId id="382" r:id="rId3"/>
    <p:sldId id="383" r:id="rId4"/>
    <p:sldId id="385" r:id="rId5"/>
    <p:sldId id="384" r:id="rId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82"/>
            <p14:sldId id="383"/>
            <p14:sldId id="385"/>
            <p14:sldId id="384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7" autoAdjust="0"/>
    <p:restoredTop sz="74040" autoAdjust="0"/>
  </p:normalViewPr>
  <p:slideViewPr>
    <p:cSldViewPr showGuides="1">
      <p:cViewPr varScale="1">
        <p:scale>
          <a:sx n="77" d="100"/>
          <a:sy n="77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07.05.2014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5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rge.etsi.org/mantis/view.php?id=6706" TargetMode="External"/><Relationship Id="rId7" Type="http://schemas.openxmlformats.org/officeDocument/2006/relationships/hyperlink" Target="http://forge.etsi.org/mantis/view.php?id=6690" TargetMode="External"/><Relationship Id="rId2" Type="http://schemas.openxmlformats.org/officeDocument/2006/relationships/hyperlink" Target="http://forge.etsi.org/mantis/view.php?id=67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ge.etsi.org/mantis/view.php?id=6697" TargetMode="External"/><Relationship Id="rId5" Type="http://schemas.openxmlformats.org/officeDocument/2006/relationships/hyperlink" Target="http://forge.etsi.org/mantis/view.php?id=6699" TargetMode="External"/><Relationship Id="rId4" Type="http://schemas.openxmlformats.org/officeDocument/2006/relationships/hyperlink" Target="http://forge.etsi.org/mantis/view.php?id=670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984"/>
            <a:ext cx="4124325" cy="2448272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ETSI </a:t>
            </a:r>
            <a:r>
              <a:rPr lang="en-US" sz="2800" dirty="0"/>
              <a:t>TC </a:t>
            </a:r>
            <a:r>
              <a:rPr lang="en-US" sz="2800" dirty="0" smtClean="0"/>
              <a:t>MTS </a:t>
            </a:r>
            <a:br>
              <a:rPr lang="en-US" sz="2800" dirty="0" smtClean="0"/>
            </a:br>
            <a:r>
              <a:rPr lang="en-US" sz="2800" dirty="0" smtClean="0"/>
              <a:t>TDL SC meeting Reports</a:t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smtClean="0"/>
              <a:t>Project Data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r>
              <a:rPr lang="de-DE" sz="2800" dirty="0" smtClean="0"/>
              <a:t>2014.04.07 </a:t>
            </a:r>
            <a:r>
              <a:rPr lang="de-DE" sz="2800" dirty="0"/>
              <a:t>–</a:t>
            </a:r>
            <a:r>
              <a:rPr lang="de-DE" sz="2800" dirty="0" smtClean="0"/>
              <a:t>2015.03.31 (82+20 </a:t>
            </a:r>
            <a:r>
              <a:rPr lang="de-DE" sz="2800" dirty="0" err="1" smtClean="0"/>
              <a:t>mDays</a:t>
            </a:r>
            <a:r>
              <a:rPr lang="de-DE" sz="2800" dirty="0" smtClean="0"/>
              <a:t>)</a:t>
            </a:r>
            <a:endParaRPr lang="en-US" sz="2800" dirty="0"/>
          </a:p>
          <a:p>
            <a:r>
              <a:rPr lang="de-DE" sz="2800" dirty="0"/>
              <a:t>Members:</a:t>
            </a:r>
          </a:p>
          <a:p>
            <a:pPr lvl="1">
              <a:spcBef>
                <a:spcPct val="5000"/>
              </a:spcBef>
            </a:pPr>
            <a:r>
              <a:rPr lang="de-DE" sz="2400" u="sng" dirty="0"/>
              <a:t>Gyorgy </a:t>
            </a:r>
            <a:r>
              <a:rPr lang="de-DE" sz="2400" u="sng" dirty="0" err="1"/>
              <a:t>Rethy</a:t>
            </a:r>
            <a:r>
              <a:rPr lang="de-DE" sz="2400" dirty="0"/>
              <a:t>, Ericsson</a:t>
            </a:r>
          </a:p>
          <a:p>
            <a:pPr lvl="1">
              <a:spcBef>
                <a:spcPct val="5000"/>
              </a:spcBef>
            </a:pPr>
            <a:r>
              <a:rPr lang="de-DE" sz="2400" dirty="0"/>
              <a:t>Jens Grabowski, University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Goettingen</a:t>
            </a:r>
            <a:endParaRPr lang="de-DE" sz="2400" dirty="0"/>
          </a:p>
          <a:p>
            <a:pPr lvl="1">
              <a:spcBef>
                <a:spcPct val="5000"/>
              </a:spcBef>
            </a:pPr>
            <a:r>
              <a:rPr lang="de-DE" sz="2400" dirty="0" smtClean="0"/>
              <a:t>Axel Rennoch, </a:t>
            </a:r>
            <a:r>
              <a:rPr lang="de-DE" sz="2400" dirty="0"/>
              <a:t>Fraunhofer FOKUS</a:t>
            </a:r>
          </a:p>
          <a:p>
            <a:pPr lvl="1">
              <a:spcBef>
                <a:spcPct val="5000"/>
              </a:spcBef>
            </a:pPr>
            <a:r>
              <a:rPr lang="de-DE" sz="2400" dirty="0" err="1" smtClean="0"/>
              <a:t>Tomaš</a:t>
            </a:r>
            <a:r>
              <a:rPr lang="de-DE" sz="2400" dirty="0" smtClean="0"/>
              <a:t> </a:t>
            </a:r>
            <a:r>
              <a:rPr lang="de-DE" sz="2400" dirty="0"/>
              <a:t>U</a:t>
            </a:r>
            <a:r>
              <a:rPr lang="de-DE" sz="2400" dirty="0" smtClean="0"/>
              <a:t>rban, Elvior OU</a:t>
            </a:r>
            <a:endParaRPr lang="de-DE" sz="2400" dirty="0"/>
          </a:p>
          <a:p>
            <a:r>
              <a:rPr lang="de-DE" sz="2800" dirty="0" smtClean="0"/>
              <a:t>Working </a:t>
            </a:r>
            <a:r>
              <a:rPr lang="de-DE" sz="2800" dirty="0" err="1" smtClean="0"/>
              <a:t>sessions</a:t>
            </a:r>
            <a:endParaRPr lang="de-DE" sz="2800" dirty="0"/>
          </a:p>
          <a:p>
            <a:pPr lvl="1">
              <a:spcBef>
                <a:spcPct val="5000"/>
              </a:spcBef>
            </a:pPr>
            <a:r>
              <a:rPr lang="de-DE" sz="2400" dirty="0" smtClean="0"/>
              <a:t>7–11 April 2014 (</a:t>
            </a:r>
            <a:r>
              <a:rPr lang="de-DE" sz="2400" dirty="0" err="1" smtClean="0"/>
              <a:t>done</a:t>
            </a:r>
            <a:r>
              <a:rPr lang="de-DE" sz="2400" dirty="0" smtClean="0"/>
              <a:t>)</a:t>
            </a:r>
            <a:endParaRPr lang="de-DE" sz="2400" dirty="0"/>
          </a:p>
          <a:p>
            <a:pPr lvl="1">
              <a:spcBef>
                <a:spcPct val="5000"/>
              </a:spcBef>
            </a:pPr>
            <a:r>
              <a:rPr lang="de-DE" sz="2400" dirty="0" smtClean="0"/>
              <a:t>16</a:t>
            </a:r>
            <a:r>
              <a:rPr lang="de-DE" sz="2400" dirty="0"/>
              <a:t>–</a:t>
            </a:r>
            <a:r>
              <a:rPr lang="de-DE" sz="2400" dirty="0" smtClean="0"/>
              <a:t>20 June 2014 (</a:t>
            </a:r>
            <a:r>
              <a:rPr lang="de-DE" sz="2400" dirty="0" err="1" smtClean="0"/>
              <a:t>planned</a:t>
            </a:r>
            <a:r>
              <a:rPr lang="de-DE" sz="2400" dirty="0" smtClean="0"/>
              <a:t>)</a:t>
            </a:r>
            <a:endParaRPr lang="de-DE" sz="2400" dirty="0"/>
          </a:p>
          <a:p>
            <a:pPr lvl="1">
              <a:spcBef>
                <a:spcPct val="5000"/>
              </a:spcBef>
            </a:pPr>
            <a:r>
              <a:rPr lang="de-DE" sz="2400" dirty="0"/>
              <a:t>6–12 </a:t>
            </a:r>
            <a:r>
              <a:rPr lang="de-DE" sz="2400" dirty="0" err="1" smtClean="0"/>
              <a:t>October</a:t>
            </a:r>
            <a:r>
              <a:rPr lang="de-DE" sz="2400" dirty="0" smtClean="0"/>
              <a:t> 2014 (</a:t>
            </a:r>
            <a:r>
              <a:rPr lang="de-DE" sz="2400" dirty="0" err="1" smtClean="0"/>
              <a:t>planned</a:t>
            </a:r>
            <a:r>
              <a:rPr lang="de-DE" sz="2400" dirty="0"/>
              <a:t>)</a:t>
            </a:r>
          </a:p>
          <a:p>
            <a:pPr lvl="1">
              <a:spcBef>
                <a:spcPct val="5000"/>
              </a:spcBef>
            </a:pPr>
            <a:r>
              <a:rPr lang="de-DE" sz="2400" dirty="0" smtClean="0"/>
              <a:t>3–7 November 2014 </a:t>
            </a:r>
            <a:r>
              <a:rPr lang="de-DE" sz="2400" dirty="0"/>
              <a:t>(</a:t>
            </a:r>
            <a:r>
              <a:rPr lang="de-DE" sz="2400" dirty="0" err="1"/>
              <a:t>planned</a:t>
            </a:r>
            <a:r>
              <a:rPr lang="de-DE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44429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 smtClean="0"/>
              <a:t>Scope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r>
              <a:rPr lang="en-US" sz="2800" dirty="0" smtClean="0"/>
              <a:t>By ToR</a:t>
            </a:r>
          </a:p>
          <a:p>
            <a:pPr lvl="1"/>
            <a:r>
              <a:rPr lang="en-US" sz="2400" dirty="0" smtClean="0"/>
              <a:t>ES 201 873 Parts: 1, 4, 5, 6, 7, 8, 9, 10</a:t>
            </a:r>
          </a:p>
          <a:p>
            <a:pPr marL="457200" lvl="1" indent="0">
              <a:buNone/>
            </a:pPr>
            <a:r>
              <a:rPr lang="hu-HU" sz="2400" dirty="0" smtClean="0"/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Editorship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part 1 </a:t>
            </a:r>
            <a:r>
              <a:rPr lang="hu-HU" sz="2400" dirty="0" smtClean="0">
                <a:solidFill>
                  <a:srgbClr val="000000"/>
                </a:solidFill>
              </a:rPr>
              <a:t>has</a:t>
            </a:r>
            <a:r>
              <a:rPr lang="en-US" sz="2400" dirty="0" smtClean="0">
                <a:solidFill>
                  <a:srgbClr val="000000"/>
                </a:solidFill>
              </a:rPr>
              <a:t> be</a:t>
            </a:r>
            <a:r>
              <a:rPr lang="hu-HU" sz="2400" dirty="0" smtClean="0">
                <a:solidFill>
                  <a:srgbClr val="000000"/>
                </a:solidFill>
              </a:rPr>
              <a:t>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shifted to </a:t>
            </a:r>
            <a:r>
              <a:rPr lang="en-US" sz="2400" dirty="0" err="1" smtClean="0">
                <a:solidFill>
                  <a:srgbClr val="000000"/>
                </a:solidFill>
              </a:rPr>
              <a:t>Gy</a:t>
            </a:r>
            <a:r>
              <a:rPr lang="hu-HU" sz="2400" dirty="0" err="1" smtClean="0">
                <a:solidFill>
                  <a:srgbClr val="000000"/>
                </a:solidFill>
              </a:rPr>
              <a:t>örgy</a:t>
            </a:r>
            <a:r>
              <a:rPr lang="hu-HU" sz="2400" dirty="0" smtClean="0">
                <a:solidFill>
                  <a:srgbClr val="000000"/>
                </a:solidFill>
              </a:rPr>
              <a:t> Réthy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hu-HU" sz="2400" dirty="0" smtClean="0"/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Editorship of parts 5 and 6 to be shifted to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Toma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š 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Urban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TTCN-3 Language Extensions</a:t>
            </a:r>
            <a:r>
              <a:rPr lang="en-US" sz="2400" dirty="0" smtClean="0"/>
              <a:t>:</a:t>
            </a:r>
            <a:endParaRPr lang="hu-HU" sz="2400" dirty="0" smtClean="0"/>
          </a:p>
          <a:p>
            <a:pPr lvl="2"/>
            <a:r>
              <a:rPr lang="en-US" sz="1800" dirty="0"/>
              <a:t>ETSI ES 202 781: Configuration and Deployment Support</a:t>
            </a:r>
          </a:p>
          <a:p>
            <a:pPr lvl="2"/>
            <a:r>
              <a:rPr lang="en-US" sz="1800" dirty="0"/>
              <a:t>ETSI ES 202 782: Performance and Real Time Testing</a:t>
            </a:r>
          </a:p>
          <a:p>
            <a:pPr lvl="2"/>
            <a:r>
              <a:rPr lang="en-US" sz="1800" dirty="0"/>
              <a:t>ETSI ES 202 784: Advance Parameterization</a:t>
            </a:r>
          </a:p>
          <a:p>
            <a:pPr lvl="2"/>
            <a:r>
              <a:rPr lang="en-US" sz="1800" dirty="0"/>
              <a:t>ETSI ES 202 785: Behaviour Types</a:t>
            </a:r>
          </a:p>
          <a:p>
            <a:pPr lvl="2"/>
            <a:r>
              <a:rPr lang="en-US" sz="1800" dirty="0"/>
              <a:t>ETSI ES 202 786: Support of interfaces with continuous signals, v1.2.1</a:t>
            </a:r>
          </a:p>
          <a:p>
            <a:pPr lvl="2"/>
            <a:r>
              <a:rPr lang="en-US" sz="1800" dirty="0"/>
              <a:t>ETSI ES 202 789: Extended TRI</a:t>
            </a:r>
          </a:p>
          <a:p>
            <a:pPr marL="457200" lvl="1" indent="0">
              <a:buNone/>
            </a:pPr>
            <a:r>
              <a:rPr lang="hu-HU" sz="2400" dirty="0" smtClean="0"/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Editorship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xTRI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be shifted to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Toma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š 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Urban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3209927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cap="all" dirty="0" err="1" smtClean="0"/>
              <a:t>Supporting</a:t>
            </a:r>
            <a:r>
              <a:rPr lang="hu-HU" sz="2800" cap="all" dirty="0" smtClean="0"/>
              <a:t> 3GPP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r>
              <a:rPr lang="en-US" sz="2800" dirty="0" smtClean="0"/>
              <a:t>Agreed with STF160 to issue an interim version </a:t>
            </a:r>
            <a:r>
              <a:rPr lang="en-US" sz="2800" dirty="0" smtClean="0"/>
              <a:t>of</a:t>
            </a:r>
            <a:br>
              <a:rPr lang="en-US" sz="2800" dirty="0" smtClean="0"/>
            </a:br>
            <a:r>
              <a:rPr lang="en-US" sz="2800" dirty="0" smtClean="0"/>
              <a:t>Part-1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late</a:t>
            </a:r>
            <a:r>
              <a:rPr lang="hu-HU" sz="2800" dirty="0" smtClean="0"/>
              <a:t> June, </a:t>
            </a:r>
            <a:r>
              <a:rPr lang="en-US" sz="2800" dirty="0" smtClean="0"/>
              <a:t>after our second </a:t>
            </a:r>
            <a:r>
              <a:rPr lang="en-US" sz="2800" dirty="0" smtClean="0"/>
              <a:t>working session</a:t>
            </a:r>
            <a:endParaRPr lang="hu-HU" sz="2800" dirty="0" smtClean="0"/>
          </a:p>
          <a:p>
            <a:r>
              <a:rPr lang="hu-HU" sz="2800" dirty="0" err="1" smtClean="0"/>
              <a:t>CRs</a:t>
            </a:r>
            <a:r>
              <a:rPr lang="en-US" sz="2800" dirty="0" smtClean="0"/>
              <a:t>,</a:t>
            </a:r>
            <a:r>
              <a:rPr lang="hu-HU" sz="2800" dirty="0" smtClean="0"/>
              <a:t> </a:t>
            </a:r>
            <a:r>
              <a:rPr lang="hu-HU" sz="2800" dirty="0" err="1" smtClean="0"/>
              <a:t>planned</a:t>
            </a:r>
            <a:r>
              <a:rPr lang="hu-HU" sz="2800" dirty="0" smtClean="0"/>
              <a:t> be </a:t>
            </a:r>
            <a:r>
              <a:rPr lang="hu-HU" sz="2800" dirty="0" err="1" smtClean="0"/>
              <a:t>included</a:t>
            </a:r>
            <a:r>
              <a:rPr lang="hu-HU" sz="2800" dirty="0" smtClean="0"/>
              <a:t>:</a:t>
            </a:r>
          </a:p>
          <a:p>
            <a:pPr lvl="1"/>
            <a:r>
              <a:rPr lang="en-US" sz="2000" u="sng" dirty="0">
                <a:hlinkClick r:id="rId2"/>
              </a:rPr>
              <a:t>0006714</a:t>
            </a:r>
            <a:r>
              <a:rPr lang="en-US" sz="2000" dirty="0" smtClean="0"/>
              <a:t>:</a:t>
            </a:r>
            <a:r>
              <a:rPr lang="hu-HU" sz="2000" dirty="0" smtClean="0"/>
              <a:t> </a:t>
            </a:r>
            <a:r>
              <a:rPr lang="en-US" sz="2000" dirty="0" smtClean="0"/>
              <a:t>Expansion </a:t>
            </a:r>
            <a:r>
              <a:rPr lang="en-US" sz="2000" dirty="0"/>
              <a:t>of LHS in case of uninitialized constructive variables</a:t>
            </a:r>
          </a:p>
          <a:p>
            <a:pPr lvl="1"/>
            <a:r>
              <a:rPr lang="en-US" sz="2000" u="sng" dirty="0">
                <a:hlinkClick r:id="rId3"/>
              </a:rPr>
              <a:t>0006706</a:t>
            </a:r>
            <a:r>
              <a:rPr lang="en-US" sz="2000" dirty="0" smtClean="0"/>
              <a:t>:</a:t>
            </a:r>
            <a:r>
              <a:rPr lang="hu-HU" sz="2000" dirty="0" smtClean="0"/>
              <a:t> </a:t>
            </a:r>
            <a:r>
              <a:rPr lang="en-US" sz="2000" dirty="0" smtClean="0"/>
              <a:t>Encoding </a:t>
            </a:r>
            <a:r>
              <a:rPr lang="en-US" sz="2000" dirty="0"/>
              <a:t>in oct2unichar, unichar2oct, </a:t>
            </a:r>
            <a:r>
              <a:rPr lang="en-US" sz="2000" dirty="0" err="1"/>
              <a:t>encvalue_unichar</a:t>
            </a:r>
            <a:r>
              <a:rPr lang="en-US" sz="2000" dirty="0"/>
              <a:t>, </a:t>
            </a:r>
            <a:r>
              <a:rPr lang="en-US" sz="2000" dirty="0" err="1"/>
              <a:t>decvalue_unichar</a:t>
            </a:r>
            <a:endParaRPr lang="en-US" sz="2000" dirty="0"/>
          </a:p>
          <a:p>
            <a:pPr lvl="1"/>
            <a:r>
              <a:rPr lang="en-US" sz="2000" u="sng" dirty="0">
                <a:hlinkClick r:id="rId4"/>
              </a:rPr>
              <a:t>0006700</a:t>
            </a:r>
            <a:r>
              <a:rPr lang="en-US" sz="2000" dirty="0" smtClean="0"/>
              <a:t>:</a:t>
            </a:r>
            <a:r>
              <a:rPr lang="hu-HU" sz="2000" dirty="0" smtClean="0"/>
              <a:t> </a:t>
            </a:r>
            <a:r>
              <a:rPr lang="en-US" sz="2000" dirty="0" smtClean="0"/>
              <a:t>Clarification </a:t>
            </a:r>
            <a:r>
              <a:rPr lang="en-US" sz="2000" dirty="0"/>
              <a:t>for clause 15.6.3</a:t>
            </a:r>
          </a:p>
          <a:p>
            <a:pPr lvl="1"/>
            <a:r>
              <a:rPr lang="en-US" sz="2000" u="sng" dirty="0">
                <a:hlinkClick r:id="rId5"/>
              </a:rPr>
              <a:t>0006699</a:t>
            </a:r>
            <a:r>
              <a:rPr lang="en-US" sz="2000" dirty="0" smtClean="0"/>
              <a:t>:</a:t>
            </a:r>
            <a:r>
              <a:rPr lang="hu-HU" sz="2000" dirty="0" smtClean="0"/>
              <a:t> </a:t>
            </a:r>
            <a:r>
              <a:rPr lang="en-US" sz="2000" dirty="0" smtClean="0"/>
              <a:t>Missing/invalid </a:t>
            </a:r>
            <a:r>
              <a:rPr lang="en-US" sz="2000" dirty="0"/>
              <a:t>expansion rules for templates with template restrictions in 15.6.2</a:t>
            </a:r>
          </a:p>
          <a:p>
            <a:pPr lvl="1"/>
            <a:r>
              <a:rPr lang="en-US" sz="2000" u="sng" dirty="0">
                <a:hlinkClick r:id="rId6"/>
              </a:rPr>
              <a:t>0006697</a:t>
            </a:r>
            <a:r>
              <a:rPr lang="en-US" sz="2000" dirty="0" smtClean="0"/>
              <a:t>:</a:t>
            </a:r>
            <a:r>
              <a:rPr lang="hu-HU" sz="2000" dirty="0" smtClean="0"/>
              <a:t> </a:t>
            </a:r>
            <a:r>
              <a:rPr lang="en-US" sz="2000" dirty="0" smtClean="0"/>
              <a:t>Missing </a:t>
            </a:r>
            <a:r>
              <a:rPr lang="en-US" sz="2000" dirty="0"/>
              <a:t>functionality to check absence of an object</a:t>
            </a:r>
          </a:p>
          <a:p>
            <a:pPr lvl="1"/>
            <a:r>
              <a:rPr lang="en-US" sz="2000" u="sng" dirty="0">
                <a:hlinkClick r:id="rId7"/>
              </a:rPr>
              <a:t>0006690</a:t>
            </a:r>
            <a:r>
              <a:rPr lang="en-US" sz="2000" dirty="0" smtClean="0"/>
              <a:t>:</a:t>
            </a:r>
            <a:r>
              <a:rPr lang="hu-HU" sz="2000" dirty="0" smtClean="0"/>
              <a:t> </a:t>
            </a:r>
            <a:r>
              <a:rPr lang="en-US" sz="2000" dirty="0" smtClean="0"/>
              <a:t>Case </a:t>
            </a:r>
            <a:r>
              <a:rPr lang="en-US" sz="2000" dirty="0"/>
              <a:t>insensitive pattern </a:t>
            </a:r>
            <a:r>
              <a:rPr lang="en-US" sz="2000" dirty="0" smtClean="0"/>
              <a:t>matching</a:t>
            </a:r>
            <a:endParaRPr lang="hu-HU" dirty="0" smtClean="0"/>
          </a:p>
          <a:p>
            <a:pPr marL="457200" lvl="1" indent="0">
              <a:buNone/>
            </a:pPr>
            <a:r>
              <a:rPr lang="en-US" sz="2000" dirty="0" smtClean="0"/>
              <a:t>(</a:t>
            </a:r>
            <a:r>
              <a:rPr lang="hu-HU" sz="2000" dirty="0" smtClean="0"/>
              <a:t>4 </a:t>
            </a:r>
            <a:r>
              <a:rPr lang="hu-HU" sz="2000" dirty="0" err="1" smtClean="0"/>
              <a:t>are</a:t>
            </a:r>
            <a:r>
              <a:rPr lang="en-US" sz="2000" dirty="0" smtClean="0"/>
              <a:t> being reviewed, 2 are being discussed)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652605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 smtClean="0"/>
              <a:t>Results of the 1</a:t>
            </a:r>
            <a:r>
              <a:rPr lang="en-US" sz="2800" cap="all" baseline="30000" dirty="0" smtClean="0"/>
              <a:t>st</a:t>
            </a:r>
            <a:r>
              <a:rPr lang="en-US" sz="2800" cap="all" dirty="0" smtClean="0"/>
              <a:t> working session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cap="all" dirty="0" smtClean="0"/>
              <a:t>7-14 April 2014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r>
              <a:rPr lang="en-US" sz="2800" dirty="0" smtClean="0"/>
              <a:t>4 CRs has been </a:t>
            </a:r>
            <a:r>
              <a:rPr lang="hu-HU" sz="2800" dirty="0" err="1" smtClean="0"/>
              <a:t>resolved</a:t>
            </a:r>
            <a:endParaRPr lang="hu-HU" sz="2800" dirty="0" smtClean="0"/>
          </a:p>
          <a:p>
            <a:r>
              <a:rPr lang="en-US" sz="2800" dirty="0" smtClean="0"/>
              <a:t>22 </a:t>
            </a:r>
            <a:r>
              <a:rPr lang="hu-HU" sz="2800" dirty="0" smtClean="0"/>
              <a:t>C</a:t>
            </a:r>
            <a:r>
              <a:rPr lang="en-US" sz="2800" dirty="0" smtClean="0"/>
              <a:t>R</a:t>
            </a:r>
            <a:r>
              <a:rPr lang="hu-HU" sz="2800" dirty="0" smtClean="0"/>
              <a:t>s </a:t>
            </a:r>
            <a:r>
              <a:rPr lang="en-US" sz="2800" dirty="0" smtClean="0"/>
              <a:t>being reviewed (technical solution agreed)</a:t>
            </a:r>
          </a:p>
          <a:p>
            <a:r>
              <a:rPr lang="en-US" sz="2800" dirty="0" smtClean="0"/>
              <a:t>35 CRs has been discussed (no proposed text yet)</a:t>
            </a:r>
          </a:p>
          <a:p>
            <a:endParaRPr lang="en-US" sz="2800" smtClean="0"/>
          </a:p>
          <a:p>
            <a:endParaRPr lang="en-US" sz="2800" dirty="0"/>
          </a:p>
          <a:p>
            <a:r>
              <a:rPr lang="en-US" sz="2800" dirty="0" smtClean="0"/>
              <a:t>32 new CRs has been received after the first working session</a:t>
            </a:r>
          </a:p>
          <a:p>
            <a:pPr marL="0" indent="0">
              <a:buNone/>
            </a:pPr>
            <a:r>
              <a:rPr lang="en-US" sz="2800" dirty="0" smtClean="0"/>
              <a:t>(as of today 94 CRs altogether)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414516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1681</TotalTime>
  <Words>159</Words>
  <Application>Microsoft Office PowerPoint</Application>
  <PresentationFormat>On-screen Show (4:3)</PresentationFormat>
  <Paragraphs>54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ETSI TC MTS  TDL SC meeting Reports </vt:lpstr>
      <vt:lpstr>Project Data</vt:lpstr>
      <vt:lpstr>Scope</vt:lpstr>
      <vt:lpstr>Supporting 3GPP</vt:lpstr>
      <vt:lpstr>Results of the 1st working session 7-14 April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György Réthy</cp:lastModifiedBy>
  <cp:revision>534</cp:revision>
  <cp:lastPrinted>2013-12-11T12:16:01Z</cp:lastPrinted>
  <dcterms:created xsi:type="dcterms:W3CDTF">2010-12-21T08:59:38Z</dcterms:created>
  <dcterms:modified xsi:type="dcterms:W3CDTF">2014-05-07T15:55:00Z</dcterms:modified>
</cp:coreProperties>
</file>