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9" r:id="rId3"/>
    <p:sldId id="381" r:id="rId4"/>
    <p:sldId id="393" r:id="rId5"/>
    <p:sldId id="390" r:id="rId6"/>
    <p:sldId id="391" r:id="rId7"/>
    <p:sldId id="387" r:id="rId8"/>
    <p:sldId id="388" r:id="rId9"/>
    <p:sldId id="389" r:id="rId10"/>
    <p:sldId id="383" r:id="rId11"/>
    <p:sldId id="392" r:id="rId12"/>
    <p:sldId id="363" r:id="rId13"/>
    <p:sldId id="385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BD5B65-2BE8-904C-868B-258CD40ADC0B}">
          <p14:sldIdLst>
            <p14:sldId id="256"/>
            <p14:sldId id="379"/>
            <p14:sldId id="381"/>
            <p14:sldId id="393"/>
            <p14:sldId id="390"/>
            <p14:sldId id="391"/>
            <p14:sldId id="387"/>
            <p14:sldId id="388"/>
            <p14:sldId id="389"/>
            <p14:sldId id="383"/>
            <p14:sldId id="392"/>
            <p14:sldId id="363"/>
            <p14:sldId id="385"/>
          </p14:sldIdLst>
        </p14:section>
        <p14:section name="Backup" id="{3A447936-D6A4-584D-BDDC-E19B1C7D03F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7" autoAdjust="0"/>
    <p:restoredTop sz="97262" autoAdjust="0"/>
  </p:normalViewPr>
  <p:slideViewPr>
    <p:cSldViewPr showGuides="1">
      <p:cViewPr>
        <p:scale>
          <a:sx n="150" d="100"/>
          <a:sy n="150" d="100"/>
        </p:scale>
        <p:origin x="-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E41717-0075-2D42-99F2-D738150558E1}" type="presOf" srcId="{EDA62650-C729-AC4B-9016-6DAE575AC3E2}" destId="{8EFE7052-36FE-9D45-A652-7DCE01A8091F}" srcOrd="0" destOrd="0" presId="urn:microsoft.com/office/officeart/2005/8/layout/pyramid4"/>
    <dgm:cxn modelId="{F6DFE9DA-B374-EC48-8901-F8E758EC55E0}" type="presOf" srcId="{9A6E0865-7821-D04F-A171-7FD6C0226220}" destId="{467E55AB-D796-FE42-8959-DC77E0F1349E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5689996A-7F03-E840-A1AE-F2F0186702CE}" type="presOf" srcId="{60706EF5-243C-E740-A560-87C12CC89732}" destId="{CB65941B-7BE4-724D-94C9-F7C87674B780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42A8AEF4-BA0F-9940-875B-DFB6FC3FC89F}" type="presOf" srcId="{FD915E96-5512-1043-8E7B-A2672C503A8E}" destId="{F1A89109-6F83-AB41-AFBB-9E7FE71D8488}" srcOrd="0" destOrd="0" presId="urn:microsoft.com/office/officeart/2005/8/layout/pyramid4"/>
    <dgm:cxn modelId="{CA5E0D31-C4B1-CC48-BAB9-F5D9974260B5}" type="presOf" srcId="{CA2280D2-18A9-FC4D-BE7C-D3710B937487}" destId="{BE5BFA69-4DE2-BF41-A86C-968FDE8D14A6}" srcOrd="0" destOrd="0" presId="urn:microsoft.com/office/officeart/2005/8/layout/pyramid4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2B51FDBF-5DC9-A341-BD0B-EBA898696503}" type="presParOf" srcId="{F1A89109-6F83-AB41-AFBB-9E7FE71D8488}" destId="{467E55AB-D796-FE42-8959-DC77E0F1349E}" srcOrd="0" destOrd="0" presId="urn:microsoft.com/office/officeart/2005/8/layout/pyramid4"/>
    <dgm:cxn modelId="{B56FB344-9982-4545-9096-213C562D5370}" type="presParOf" srcId="{F1A89109-6F83-AB41-AFBB-9E7FE71D8488}" destId="{8EFE7052-36FE-9D45-A652-7DCE01A8091F}" srcOrd="1" destOrd="0" presId="urn:microsoft.com/office/officeart/2005/8/layout/pyramid4"/>
    <dgm:cxn modelId="{E31C58AE-7088-ED44-98F5-A004FE0CAFC9}" type="presParOf" srcId="{F1A89109-6F83-AB41-AFBB-9E7FE71D8488}" destId="{BE5BFA69-4DE2-BF41-A86C-968FDE8D14A6}" srcOrd="2" destOrd="0" presId="urn:microsoft.com/office/officeart/2005/8/layout/pyramid4"/>
    <dgm:cxn modelId="{A80662BD-6F8D-C943-98C0-3D165F80034B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14.05.14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14.05.14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6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/>
              <a:t>SC27 IT ST </a:t>
            </a:r>
            <a:r>
              <a:rPr lang="en-US" sz="2000" dirty="0" err="1" smtClean="0"/>
              <a:t>PoW</a:t>
            </a:r>
            <a:r>
              <a:rPr lang="en-US" sz="2000" dirty="0" smtClean="0"/>
              <a:t>: </a:t>
            </a:r>
          </a:p>
          <a:p>
            <a:pPr lvl="2"/>
            <a:r>
              <a:rPr lang="en-US" sz="1600" dirty="0" smtClean="0"/>
              <a:t>Economics of Information Security and Privacy</a:t>
            </a:r>
          </a:p>
          <a:p>
            <a:pPr lvl="2"/>
            <a:r>
              <a:rPr lang="en-US" sz="1600" dirty="0" smtClean="0"/>
              <a:t>Security Evaluation, Testing, Processes, Methods and Specification</a:t>
            </a:r>
          </a:p>
          <a:p>
            <a:pPr lvl="2"/>
            <a:r>
              <a:rPr lang="en-US" sz="1600" dirty="0" smtClean="0"/>
              <a:t>Certification and Auditing Requirements and Methods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4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6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idx="14"/>
          </p:nvPr>
        </p:nvSpPr>
        <p:spPr>
          <a:xfrm>
            <a:off x="431800" y="1716088"/>
            <a:ext cx="8280400" cy="4410075"/>
          </a:xfrm>
          <a:prstGeom prst="rect">
            <a:avLst/>
          </a:prstGeom>
        </p:spPr>
        <p:txBody>
          <a:bodyPr/>
          <a:lstStyle>
            <a:lvl1pPr marL="182880" indent="-182880">
              <a:buFont typeface="Wingdings" pitchFamily="2" charset="2"/>
              <a:buChar char="§"/>
              <a:defRPr/>
            </a:lvl1pPr>
            <a:lvl2pPr marL="457200" indent="-182880">
              <a:buFont typeface="Wingdings" pitchFamily="2" charset="2"/>
              <a:buChar char="§"/>
              <a:defRPr/>
            </a:lvl2pPr>
            <a:lvl3pPr marL="731520" indent="-182880">
              <a:buFont typeface="Arial" pitchFamily="34" charset="0"/>
              <a:buChar char="•"/>
              <a:defRPr sz="1400"/>
            </a:lvl3pPr>
            <a:lvl4pPr marL="1005840" indent="-182880">
              <a:buFont typeface="Arial" pitchFamily="34" charset="0"/>
              <a:buChar char="•"/>
              <a:defRPr sz="1400"/>
            </a:lvl4pPr>
            <a:lvl5pPr marL="1051560" indent="0">
              <a:buFont typeface="Wingdings" pitchFamily="2" charset="2"/>
              <a:buNone/>
              <a:defRPr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22114"/>
          </a:xfrm>
          <a:prstGeom prst="rect">
            <a:avLst/>
          </a:prstGeom>
        </p:spPr>
        <p:txBody>
          <a:bodyPr/>
          <a:lstStyle>
            <a:lvl1pPr>
              <a:defRPr b="1" spc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835150" y="6397625"/>
            <a:ext cx="4608513" cy="32861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3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app.etsi.org/WorkProgram/Report_WorkItem.asp?WKI_ID=3880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US" sz="2800" dirty="0"/>
              <a:t>ETSI TC MTS, Security SIG in MTS (Methods for Testing and Specification)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Jürgen Großmann, Fraunhofer FOKUS</a:t>
            </a:r>
          </a:p>
          <a:p>
            <a:r>
              <a:rPr lang="de-DE" dirty="0" err="1" smtClean="0"/>
              <a:t>juergen.grossmann@fokus.fraunhofer.de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br>
              <a:rPr lang="en-GB" sz="2800" dirty="0" smtClean="0"/>
            </a:b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556792"/>
            <a:ext cx="8280000" cy="439248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Reference</a:t>
            </a:r>
          </a:p>
          <a:p>
            <a:pPr lvl="1">
              <a:defRPr/>
            </a:pPr>
            <a:r>
              <a:rPr lang="en-GB" sz="1800" dirty="0" smtClean="0"/>
              <a:t>TR 101 583</a:t>
            </a:r>
            <a:endParaRPr lang="en-GB" sz="1800" dirty="0"/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/>
              <a:t>Document Title</a:t>
            </a:r>
          </a:p>
          <a:p>
            <a:pPr lvl="1">
              <a:defRPr/>
            </a:pPr>
            <a:r>
              <a:rPr lang="en-GB" sz="1800" dirty="0"/>
              <a:t>Methods for Testing and Specification (MTS);</a:t>
            </a:r>
          </a:p>
          <a:p>
            <a:pPr lvl="1">
              <a:defRPr/>
            </a:pPr>
            <a:r>
              <a:rPr lang="en-GB" sz="1800" dirty="0"/>
              <a:t>Security testing </a:t>
            </a:r>
            <a:r>
              <a:rPr lang="en-GB" sz="1800" dirty="0" smtClean="0"/>
              <a:t>terminology</a:t>
            </a:r>
          </a:p>
          <a:p>
            <a:pPr>
              <a:defRPr/>
            </a:pPr>
            <a:r>
              <a:rPr lang="en-US" sz="3000" b="1" dirty="0" smtClean="0"/>
              <a:t>Document Purpose</a:t>
            </a:r>
          </a:p>
          <a:p>
            <a:pPr marL="400050" lvl="2" indent="0">
              <a:buClrTx/>
              <a:buSzPct val="90000"/>
              <a:buNone/>
              <a:defRPr/>
            </a:pPr>
            <a:r>
              <a:rPr lang="en-GB" dirty="0" smtClean="0">
                <a:solidFill>
                  <a:srgbClr val="000000"/>
                </a:solidFill>
              </a:rPr>
              <a:t>To </a:t>
            </a:r>
            <a:r>
              <a:rPr lang="en-GB" dirty="0">
                <a:solidFill>
                  <a:srgbClr val="000000"/>
                </a:solidFill>
              </a:rPr>
              <a:t>collect the </a:t>
            </a:r>
            <a:r>
              <a:rPr lang="en-GB" b="1" dirty="0">
                <a:solidFill>
                  <a:srgbClr val="000000"/>
                </a:solidFill>
              </a:rPr>
              <a:t>basic terminology and ontology </a:t>
            </a:r>
            <a:r>
              <a:rPr lang="en-GB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b="1" dirty="0">
                <a:solidFill>
                  <a:srgbClr val="000000"/>
                </a:solidFill>
              </a:rPr>
              <a:t>to be used for security testing </a:t>
            </a:r>
            <a:r>
              <a:rPr lang="en-GB" dirty="0">
                <a:solidFill>
                  <a:srgbClr val="000000"/>
                </a:solidFill>
              </a:rPr>
              <a:t>in order to have a common understanding in MTS and related committees.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sz="3000" b="1" dirty="0" smtClean="0"/>
              <a:t>Document </a:t>
            </a:r>
            <a:r>
              <a:rPr lang="en-US" sz="3000" b="1" dirty="0"/>
              <a:t>Status</a:t>
            </a:r>
          </a:p>
          <a:p>
            <a:pPr lvl="1">
              <a:defRPr/>
            </a:pPr>
            <a:r>
              <a:rPr lang="en-GB" sz="1800" dirty="0"/>
              <a:t>Draft </a:t>
            </a:r>
            <a:r>
              <a:rPr lang="en-GB" sz="1800" dirty="0" smtClean="0"/>
              <a:t>v0.0.5 </a:t>
            </a:r>
            <a:r>
              <a:rPr lang="en-GB" sz="1800" dirty="0"/>
              <a:t>(</a:t>
            </a:r>
            <a:r>
              <a:rPr lang="en-GB" sz="1800" dirty="0" smtClean="0"/>
              <a:t>2014-05)</a:t>
            </a: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101 583</a:t>
            </a:r>
            <a:r>
              <a:rPr lang="en-US" sz="2800" dirty="0" smtClean="0"/>
              <a:t>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</a:p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iscussing conflicting terms: 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review </a:t>
            </a:r>
            <a:r>
              <a:rPr lang="en-US" dirty="0">
                <a:solidFill>
                  <a:srgbClr val="FF0000"/>
                </a:solidFill>
              </a:rPr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after next SIG conference call (June </a:t>
            </a:r>
            <a:r>
              <a:rPr lang="en-US" dirty="0" smtClean="0"/>
              <a:t>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</a:t>
            </a:r>
            <a:r>
              <a:rPr lang="en-US" dirty="0" smtClean="0"/>
              <a:t>following </a:t>
            </a:r>
            <a:r>
              <a:rPr lang="en-US" dirty="0"/>
              <a:t>MTS </a:t>
            </a:r>
            <a:r>
              <a:rPr lang="en-US" dirty="0" smtClean="0"/>
              <a:t>meeting (October 2014)</a:t>
            </a:r>
            <a:endParaRPr lang="en-US" dirty="0"/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ETSI </a:t>
            </a:r>
            <a:r>
              <a:rPr lang="en-US" sz="3600" dirty="0" smtClean="0"/>
              <a:t>MTS - ISO</a:t>
            </a:r>
            <a:r>
              <a:rPr lang="en-US" sz="3600" dirty="0"/>
              <a:t>/IEC JTC1 </a:t>
            </a:r>
            <a:r>
              <a:rPr lang="en-US" sz="3600" dirty="0" smtClean="0"/>
              <a:t>SC27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ETSI </a:t>
            </a:r>
            <a:r>
              <a:rPr lang="en-US" sz="2400" dirty="0"/>
              <a:t>ISI/MTS liaisons to ISO/IEC JTC1 SC27 WG4/WG3 </a:t>
            </a:r>
            <a:r>
              <a:rPr lang="en-US" sz="2400" dirty="0" smtClean="0"/>
              <a:t>have </a:t>
            </a:r>
            <a:r>
              <a:rPr lang="en-US" sz="2400" dirty="0"/>
              <a:t>been confirmed by the </a:t>
            </a:r>
            <a:r>
              <a:rPr lang="en-US" sz="2400" dirty="0" smtClean="0"/>
              <a:t>SC27, Oct. </a:t>
            </a:r>
            <a:r>
              <a:rPr lang="en-US" sz="2400" dirty="0"/>
              <a:t>28, 2013, </a:t>
            </a:r>
            <a:r>
              <a:rPr lang="en-US" sz="2400" dirty="0" err="1"/>
              <a:t>Songdo</a:t>
            </a:r>
            <a:r>
              <a:rPr lang="en-US" sz="2400" dirty="0"/>
              <a:t> Korea:</a:t>
            </a:r>
          </a:p>
          <a:p>
            <a:pPr lvl="1"/>
            <a:r>
              <a:rPr lang="en-US" sz="2000" dirty="0"/>
              <a:t>Liaison Officer nominated by JTC1 SC27: Jan </a:t>
            </a:r>
            <a:r>
              <a:rPr lang="en-US" sz="2000" dirty="0" err="1"/>
              <a:t>deMeer</a:t>
            </a:r>
            <a:r>
              <a:rPr lang="en-US" sz="2000" dirty="0"/>
              <a:t> (DIN </a:t>
            </a:r>
            <a:r>
              <a:rPr lang="en-US" sz="2000" dirty="0" smtClean="0"/>
              <a:t>NIA27)</a:t>
            </a:r>
            <a:endParaRPr lang="en-US" sz="2000" dirty="0"/>
          </a:p>
          <a:p>
            <a:pPr lvl="1"/>
            <a:r>
              <a:rPr lang="en-US" sz="2000" dirty="0" smtClean="0"/>
              <a:t>SC27 </a:t>
            </a:r>
            <a:r>
              <a:rPr lang="en-US" sz="2000" dirty="0"/>
              <a:t>WG3: IT ST Security Evaluation Criteria, </a:t>
            </a:r>
            <a:r>
              <a:rPr lang="en-US" sz="2000" dirty="0" err="1"/>
              <a:t>Convenor</a:t>
            </a:r>
            <a:r>
              <a:rPr lang="en-US" sz="2000" dirty="0"/>
              <a:t> M. </a:t>
            </a:r>
            <a:r>
              <a:rPr lang="en-US" sz="2000" dirty="0" err="1"/>
              <a:t>Banon</a:t>
            </a:r>
            <a:endParaRPr lang="en-US" sz="2000" dirty="0"/>
          </a:p>
          <a:p>
            <a:pPr lvl="1"/>
            <a:r>
              <a:rPr lang="en-US" sz="2000" dirty="0"/>
              <a:t>SC27 WG4: IT ST Security Controls and Services, </a:t>
            </a:r>
            <a:r>
              <a:rPr lang="en-US" sz="2000" dirty="0" err="1"/>
              <a:t>Convenor</a:t>
            </a:r>
            <a:r>
              <a:rPr lang="en-US" sz="2000" dirty="0"/>
              <a:t> J. </a:t>
            </a:r>
            <a:r>
              <a:rPr lang="en-US" sz="2000" dirty="0" err="1" smtClean="0"/>
              <a:t>Amsenga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342900" lvl="1" indent="-342900">
              <a:buClrTx/>
              <a:buSzPct val="90000"/>
              <a:buBlip>
                <a:blip r:embed="rId3"/>
              </a:buBlip>
            </a:pPr>
            <a:r>
              <a:rPr lang="en-US" sz="2400" dirty="0" smtClean="0"/>
              <a:t>Ian will write a high level answer to the liaison statement that confirms </a:t>
            </a:r>
            <a:r>
              <a:rPr lang="en-US" sz="2400" smtClean="0"/>
              <a:t>the liaison </a:t>
            </a:r>
            <a:r>
              <a:rPr lang="en-US" sz="2400" dirty="0" smtClean="0"/>
              <a:t>from MTS side.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6118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>
                <a:solidFill>
                  <a:srgbClr val="404040"/>
                </a:solidFill>
              </a:rPr>
              <a:t>will be approved </a:t>
            </a:r>
            <a:r>
              <a:rPr lang="en-US" dirty="0">
                <a:solidFill>
                  <a:srgbClr val="404040"/>
                </a:solidFill>
              </a:rPr>
              <a:t>in </a:t>
            </a:r>
            <a:r>
              <a:rPr lang="en-US" dirty="0">
                <a:solidFill>
                  <a:srgbClr val="404040"/>
                </a:solidFill>
              </a:rPr>
              <a:t>May 2014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>
                <a:solidFill>
                  <a:srgbClr val="404040"/>
                </a:solidFill>
              </a:rPr>
              <a:t>October 2014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203 250 </a:t>
            </a:r>
            <a:r>
              <a:rPr lang="en-GB" dirty="0">
                <a:solidFill>
                  <a:srgbClr val="404040"/>
                </a:solidFill>
              </a:rPr>
              <a:t>(Security Assurance Lifecycle) and </a:t>
            </a:r>
            <a:r>
              <a:rPr lang="en-GB" dirty="0">
                <a:solidFill>
                  <a:srgbClr val="404040"/>
                </a:solidFill>
              </a:rPr>
              <a:t>DEG 203 251 </a:t>
            </a:r>
            <a:r>
              <a:rPr lang="en-GB" dirty="0">
                <a:solidFill>
                  <a:srgbClr val="404040"/>
                </a:solidFill>
              </a:rPr>
              <a:t>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r>
              <a:rPr lang="en-US" sz="1800" dirty="0" smtClean="0"/>
              <a:t>Clarify the relation to TC Cyber, Ian will join TC Cyber, identify synergies</a:t>
            </a:r>
          </a:p>
          <a:p>
            <a:pPr>
              <a:buFontTx/>
              <a:buChar char="-"/>
            </a:pPr>
            <a:r>
              <a:rPr lang="en-US" sz="1800" dirty="0" smtClean="0"/>
              <a:t>Initiate </a:t>
            </a:r>
            <a:r>
              <a:rPr lang="en-US" sz="1800" dirty="0"/>
              <a:t>liaisons to ISO/IEC JTC1 </a:t>
            </a:r>
            <a:r>
              <a:rPr lang="en-US" sz="1800" dirty="0" smtClean="0"/>
              <a:t>SC7 (ISO 29119 series), Ian will provide contact.  </a:t>
            </a:r>
          </a:p>
          <a:p>
            <a:pPr>
              <a:buFontTx/>
              <a:buChar char="-"/>
            </a:pPr>
            <a:r>
              <a:rPr lang="en-US" sz="1800" dirty="0" smtClean="0"/>
              <a:t>Security test pattern from RASEN project, Jürgen (clarify relation to MITRE/ISO)</a:t>
            </a:r>
          </a:p>
          <a:p>
            <a:pPr>
              <a:buFontTx/>
              <a:buChar char="-"/>
            </a:pPr>
            <a:r>
              <a:rPr lang="en-US" sz="1800" dirty="0" smtClean="0"/>
              <a:t>Requirements metrics and acceptance criteria for Fuzzing (FDA/ISA secure)</a:t>
            </a:r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966160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MTS Security SIG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cap="none" dirty="0" smtClean="0"/>
              <a:t>Work </a:t>
            </a:r>
            <a:r>
              <a:rPr lang="de-DE" sz="2400" cap="none" dirty="0"/>
              <a:t>Items</a:t>
            </a:r>
            <a:endParaRPr lang="en-US" sz="2400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19664"/>
              </p:ext>
            </p:extLst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/>
          <p:nvPr/>
        </p:nvSpPr>
        <p:spPr>
          <a:xfrm>
            <a:off x="395536" y="1340768"/>
            <a:ext cx="3024336" cy="2160240"/>
          </a:xfrm>
          <a:prstGeom prst="borderCallout1">
            <a:avLst>
              <a:gd name="adj1" fmla="val 99645"/>
              <a:gd name="adj2" fmla="val 99559"/>
              <a:gd name="adj3" fmla="val 100977"/>
              <a:gd name="adj4" fmla="val 9990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/>
              <a:t>Case Studies:</a:t>
            </a:r>
            <a:r>
              <a:rPr lang="en-GB" sz="1400" b="1" dirty="0" smtClean="0"/>
              <a:t> </a:t>
            </a:r>
            <a:r>
              <a:rPr lang="en-GB" sz="1400" i="1" dirty="0" smtClean="0"/>
              <a:t>To </a:t>
            </a:r>
            <a:r>
              <a:rPr lang="en-GB" sz="1400" b="1" i="1" dirty="0"/>
              <a:t>assemble case study experiences</a:t>
            </a:r>
            <a:r>
              <a:rPr lang="en-GB" sz="1400" b="1" i="1" u="sng" dirty="0"/>
              <a:t> </a:t>
            </a:r>
            <a:r>
              <a:rPr lang="en-GB" sz="1400" i="1" dirty="0"/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 dirty="0"/>
          </a:p>
        </p:txBody>
      </p:sp>
      <p:sp>
        <p:nvSpPr>
          <p:cNvPr id="6" name="Line Callout 1 5"/>
          <p:cNvSpPr/>
          <p:nvPr/>
        </p:nvSpPr>
        <p:spPr>
          <a:xfrm>
            <a:off x="395536" y="3789040"/>
            <a:ext cx="2376264" cy="2160240"/>
          </a:xfrm>
          <a:prstGeom prst="borderCallout1">
            <a:avLst>
              <a:gd name="adj1" fmla="val 48758"/>
              <a:gd name="adj2" fmla="val 100018"/>
              <a:gd name="adj3" fmla="val 49249"/>
              <a:gd name="adj4" fmla="val 10044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u="sng" dirty="0" smtClean="0"/>
              <a:t>Security Assurance Life Cycle: </a:t>
            </a:r>
            <a:r>
              <a:rPr lang="en-US" sz="1400" b="1" i="1" dirty="0" smtClean="0"/>
              <a:t>Guidance </a:t>
            </a:r>
            <a:r>
              <a:rPr lang="en-US" sz="1400" b="1" i="1" dirty="0"/>
              <a:t>to </a:t>
            </a:r>
            <a:r>
              <a:rPr lang="en-US" sz="1400" i="1" dirty="0"/>
              <a:t>the application </a:t>
            </a:r>
            <a:r>
              <a:rPr lang="en-US" sz="1400" b="1" i="1" dirty="0"/>
              <a:t>system designers </a:t>
            </a:r>
            <a:r>
              <a:rPr lang="en-GB" sz="1400" i="1" dirty="0"/>
              <a:t>in such a way to maximise both security assurance and the verification and validation of the capabilities offered by the </a:t>
            </a:r>
            <a:r>
              <a:rPr lang="en-GB" sz="1400" i="1" dirty="0" smtClean="0"/>
              <a:t>system's </a:t>
            </a:r>
            <a:r>
              <a:rPr lang="en-GB" sz="1400" i="1" dirty="0"/>
              <a:t>security measures.</a:t>
            </a:r>
            <a:endParaRPr lang="en-US" sz="1400" b="1" dirty="0"/>
          </a:p>
        </p:txBody>
      </p:sp>
      <p:sp>
        <p:nvSpPr>
          <p:cNvPr id="8" name="Line Callout 1 7"/>
          <p:cNvSpPr/>
          <p:nvPr/>
        </p:nvSpPr>
        <p:spPr>
          <a:xfrm>
            <a:off x="5580112" y="1340768"/>
            <a:ext cx="3096344" cy="2160240"/>
          </a:xfrm>
          <a:prstGeom prst="borderCallout1">
            <a:avLst>
              <a:gd name="adj1" fmla="val 99939"/>
              <a:gd name="adj2" fmla="val 37"/>
              <a:gd name="adj3" fmla="val 100095"/>
              <a:gd name="adj4" fmla="val 593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>
                <a:solidFill>
                  <a:srgbClr val="000000"/>
                </a:solidFill>
              </a:rPr>
              <a:t>Terminology:</a:t>
            </a:r>
            <a:r>
              <a:rPr lang="en-GB" sz="1400" i="1" dirty="0" smtClean="0">
                <a:solidFill>
                  <a:srgbClr val="000000"/>
                </a:solidFill>
              </a:rPr>
              <a:t> To </a:t>
            </a:r>
            <a:r>
              <a:rPr lang="en-GB" sz="1400" i="1" dirty="0">
                <a:solidFill>
                  <a:srgbClr val="000000"/>
                </a:solidFill>
              </a:rPr>
              <a:t>collect the </a:t>
            </a:r>
            <a:r>
              <a:rPr lang="en-GB" sz="1400" b="1" i="1" dirty="0">
                <a:solidFill>
                  <a:srgbClr val="000000"/>
                </a:solidFill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</a:rPr>
              <a:t> </a:t>
            </a:r>
            <a:r>
              <a:rPr lang="en-GB" sz="1400" i="1" dirty="0">
                <a:solidFill>
                  <a:srgbClr val="000000"/>
                </a:solidFill>
              </a:rPr>
              <a:t>in order to have a common understanding in MTS and related committees.</a:t>
            </a:r>
            <a:endParaRPr lang="de-DE" sz="900" i="1" dirty="0"/>
          </a:p>
          <a:p>
            <a:pPr lvl="1"/>
            <a:endParaRPr lang="en-US" sz="800" b="1" i="1" u="sng" dirty="0"/>
          </a:p>
        </p:txBody>
      </p:sp>
      <p:sp>
        <p:nvSpPr>
          <p:cNvPr id="9" name="Line Callout 1 8"/>
          <p:cNvSpPr/>
          <p:nvPr/>
        </p:nvSpPr>
        <p:spPr>
          <a:xfrm>
            <a:off x="6300192" y="3789040"/>
            <a:ext cx="2376264" cy="2160240"/>
          </a:xfrm>
          <a:prstGeom prst="borderCallout1">
            <a:avLst>
              <a:gd name="adj1" fmla="val 777"/>
              <a:gd name="adj2" fmla="val 835"/>
              <a:gd name="adj3" fmla="val 2048"/>
              <a:gd name="adj4" fmla="val 6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u="sng" dirty="0" smtClean="0">
                <a:solidFill>
                  <a:srgbClr val="000000"/>
                </a:solidFill>
              </a:rPr>
              <a:t>Risk-based Security Testing: </a:t>
            </a:r>
            <a:r>
              <a:rPr lang="en-GB" sz="1400" i="1" dirty="0" smtClean="0">
                <a:solidFill>
                  <a:srgbClr val="000000"/>
                </a:solidFill>
              </a:rPr>
              <a:t>To </a:t>
            </a:r>
            <a:r>
              <a:rPr lang="en-GB" sz="1400" i="1" dirty="0">
                <a:solidFill>
                  <a:srgbClr val="000000"/>
                </a:solidFill>
              </a:rPr>
              <a:t>collect the </a:t>
            </a:r>
            <a:r>
              <a:rPr lang="en-GB" sz="1400" b="1" i="1" dirty="0">
                <a:solidFill>
                  <a:srgbClr val="000000"/>
                </a:solidFill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</a:rPr>
              <a:t>to be used for security testing </a:t>
            </a:r>
            <a:r>
              <a:rPr lang="en-GB" sz="1400" i="1" dirty="0">
                <a:solidFill>
                  <a:srgbClr val="000000"/>
                </a:solidFill>
              </a:rPr>
              <a:t>in order to have a common understanding in MTS and related committees.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56684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</p:spTree>
    <p:extLst>
      <p:ext uri="{BB962C8B-B14F-4D97-AF65-F5344CB8AC3E}">
        <p14:creationId xmlns:p14="http://schemas.microsoft.com/office/powerpoint/2010/main" val="22277173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de-DE" sz="2400" dirty="0" smtClean="0"/>
              <a:t>--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 draft for approval for </a:t>
            </a:r>
            <a:r>
              <a:rPr lang="en-US" sz="2400" u="sng" dirty="0">
                <a:hlinkClick r:id="rId2"/>
              </a:rPr>
              <a:t>DTR/MTS-101582 SecTestCase (TR 101 582) v0.0.5 "</a:t>
            </a:r>
            <a:r>
              <a:rPr lang="en-US" sz="2400" i="1" u="sng" dirty="0">
                <a:hlinkClick r:id="rId2"/>
              </a:rPr>
              <a:t>Security Case </a:t>
            </a:r>
            <a:r>
              <a:rPr lang="en-US" sz="2400" i="1" u="sng" dirty="0" smtClean="0">
                <a:hlinkClick r:id="rId2"/>
              </a:rPr>
              <a:t>Studies</a:t>
            </a:r>
            <a:r>
              <a:rPr lang="en-US" sz="2400" u="sng" dirty="0" smtClean="0">
                <a:hlinkClick r:id="rId2"/>
              </a:rPr>
              <a:t>”</a:t>
            </a:r>
            <a:endParaRPr lang="en-US" sz="2400" u="sng" dirty="0"/>
          </a:p>
          <a:p>
            <a:r>
              <a:rPr lang="en-US" sz="2400" dirty="0"/>
              <a:t>During the Quality review, ETSI </a:t>
            </a:r>
            <a:r>
              <a:rPr lang="en-US" sz="2400" dirty="0" smtClean="0"/>
              <a:t>secretariat </a:t>
            </a:r>
            <a:r>
              <a:rPr lang="en-US" sz="2400" dirty="0"/>
              <a:t>discovered the direct mention of Companies and their business within the document. In addition the document includes a reference to the unpublished terminology TS which is still not at stable draft stage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Company names removed.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Reference to </a:t>
            </a:r>
            <a:r>
              <a:rPr lang="en-US" sz="2000" dirty="0" err="1" smtClean="0">
                <a:solidFill>
                  <a:srgbClr val="FF0000"/>
                </a:solidFill>
              </a:rPr>
              <a:t>SecTestTerms</a:t>
            </a:r>
            <a:r>
              <a:rPr lang="en-US" sz="2000" dirty="0" smtClean="0">
                <a:solidFill>
                  <a:srgbClr val="FF0000"/>
                </a:solidFill>
              </a:rPr>
              <a:t> removed.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Document ready for RC and approval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0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</a:t>
            </a:r>
            <a:r>
              <a:rPr lang="en-GB" sz="2800" dirty="0" smtClean="0"/>
              <a:t>203 251: </a:t>
            </a:r>
            <a:r>
              <a:rPr lang="en-GB" sz="2800" dirty="0"/>
              <a:t>Risk-based Security Testing </a:t>
            </a:r>
            <a:r>
              <a:rPr lang="en-GB" sz="3200" dirty="0"/>
              <a:t/>
            </a:r>
            <a:br>
              <a:rPr lang="en-GB" sz="3200" dirty="0"/>
            </a:b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400" i="1" dirty="0"/>
              <a:t>Describes a </a:t>
            </a:r>
            <a:r>
              <a:rPr lang="en-GB" sz="2400" b="1" i="1" u="sng" dirty="0"/>
              <a:t>set of methodologies </a:t>
            </a:r>
            <a:r>
              <a:rPr lang="en-GB" sz="2400" i="1" dirty="0"/>
              <a:t>that combine </a:t>
            </a:r>
            <a:r>
              <a:rPr lang="en-GB" sz="2400" b="1" i="1" u="sng" dirty="0"/>
              <a:t>risk assessment and testing</a:t>
            </a:r>
            <a:r>
              <a:rPr lang="en-GB" sz="2400" i="1" dirty="0"/>
              <a:t>. The methodologies are based on  standards like ISO 31000 and IEEE 829/29119.</a:t>
            </a:r>
            <a:r>
              <a:rPr lang="en-US" sz="24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v0.0.3 (2014-04)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4344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GB" sz="3600" dirty="0"/>
              <a:t/>
            </a:r>
            <a:br>
              <a:rPr lang="en-GB" sz="36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produced</a:t>
            </a: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provided</a:t>
            </a:r>
          </a:p>
          <a:p>
            <a:pPr lvl="1">
              <a:defRPr/>
            </a:pPr>
            <a:r>
              <a:rPr lang="en-US" sz="1800" dirty="0" smtClean="0"/>
              <a:t>S</a:t>
            </a:r>
            <a:r>
              <a:rPr lang="en-US" sz="1800" dirty="0" smtClean="0">
                <a:ea typeface="+mn-ea"/>
              </a:rPr>
              <a:t>ections on terms and concepts, risk-based security testing and test-based risk assessment </a:t>
            </a:r>
            <a:r>
              <a:rPr lang="en-US" sz="1800" dirty="0" smtClean="0"/>
              <a:t>defined</a:t>
            </a:r>
          </a:p>
          <a:p>
            <a:pPr lvl="1">
              <a:defRPr/>
            </a:pPr>
            <a:r>
              <a:rPr lang="en-GB" sz="1800" dirty="0"/>
              <a:t>Initial draft for: </a:t>
            </a:r>
            <a:r>
              <a:rPr lang="en-GB" sz="1800" dirty="0" smtClean="0"/>
              <a:t> Risk</a:t>
            </a:r>
            <a:r>
              <a:rPr lang="en-GB" sz="1800" dirty="0"/>
              <a:t>-based security test </a:t>
            </a:r>
            <a:r>
              <a:rPr lang="en-GB" sz="1800" dirty="0" smtClean="0"/>
              <a:t>planning</a:t>
            </a:r>
            <a:r>
              <a:rPr lang="de-DE" sz="1800" dirty="0" smtClean="0"/>
              <a:t>, </a:t>
            </a:r>
            <a:r>
              <a:rPr lang="en-GB" sz="1800" dirty="0"/>
              <a:t>r</a:t>
            </a:r>
            <a:r>
              <a:rPr lang="en-GB" sz="1800" dirty="0" smtClean="0"/>
              <a:t>isk</a:t>
            </a:r>
            <a:r>
              <a:rPr lang="en-GB" sz="1800" dirty="0"/>
              <a:t>-based security test </a:t>
            </a:r>
            <a:r>
              <a:rPr lang="en-GB" sz="1800" dirty="0" smtClean="0"/>
              <a:t>design, risk</a:t>
            </a:r>
            <a:r>
              <a:rPr lang="en-GB" sz="1800" dirty="0"/>
              <a:t>-based security test selection</a:t>
            </a:r>
            <a:endParaRPr lang="de-DE" sz="1800" dirty="0"/>
          </a:p>
          <a:p>
            <a:pPr marL="457200" lvl="1" indent="0">
              <a:buNone/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required</a:t>
            </a:r>
            <a:endParaRPr lang="en-US" sz="1800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6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363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EG 203 251: Risk-based Security 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-- Work pla</a:t>
            </a:r>
            <a:r>
              <a:rPr lang="en-US" sz="24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854512"/>
              </p:ext>
            </p:extLst>
          </p:nvPr>
        </p:nvGraphicFramePr>
        <p:xfrm>
          <a:off x="969963" y="1430338"/>
          <a:ext cx="814070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Document" r:id="rId3" imgW="5410200" imgH="3683000" progId="Word.Document.12">
                  <p:embed/>
                </p:oleObj>
              </mc:Choice>
              <mc:Fallback>
                <p:oleObj name="Document" r:id="rId3" imgW="5410200" imgH="368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430338"/>
                        <a:ext cx="8140700" cy="554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0053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2510: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202 792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err="1">
                <a:ea typeface="+mn-ea"/>
              </a:rPr>
              <a:t>systems's</a:t>
            </a:r>
            <a:r>
              <a:rPr lang="en-GB" sz="1800" dirty="0">
                <a:ea typeface="+mn-ea"/>
              </a:rPr>
              <a:t> security measures</a:t>
            </a:r>
            <a:r>
              <a:rPr lang="en-GB" sz="1800" dirty="0" smtClean="0">
                <a:ea typeface="+mn-ea"/>
              </a:rPr>
              <a:t>. Security Assurance 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Draft </a:t>
            </a:r>
            <a:r>
              <a:rPr lang="en-GB" sz="1800" dirty="0" smtClean="0">
                <a:ea typeface="+mn-ea"/>
              </a:rPr>
              <a:t>v0.0.4 </a:t>
            </a:r>
            <a:r>
              <a:rPr lang="en-GB" sz="1800" dirty="0" smtClean="0">
                <a:ea typeface="+mn-ea"/>
              </a:rPr>
              <a:t>(2014-</a:t>
            </a:r>
            <a:r>
              <a:rPr lang="en-GB" sz="1800" dirty="0" smtClean="0">
                <a:ea typeface="+mn-ea"/>
              </a:rPr>
              <a:t>04)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8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6562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251: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Work Plan </a:t>
            </a:r>
            <a:r>
              <a:rPr lang="en-US" sz="1800" dirty="0" smtClean="0">
                <a:ea typeface="+mn-ea"/>
              </a:rPr>
              <a:t>produced and updated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Initial draft structure </a:t>
            </a:r>
            <a:r>
              <a:rPr lang="en-US" sz="1800" dirty="0" smtClean="0">
                <a:ea typeface="+mn-ea"/>
              </a:rPr>
              <a:t>agreed, </a:t>
            </a:r>
            <a:endParaRPr lang="en-US" sz="1800" dirty="0" smtClean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Design section of </a:t>
            </a:r>
            <a:r>
              <a:rPr lang="en-US" sz="1800" dirty="0" err="1" smtClean="0">
                <a:ea typeface="+mn-ea"/>
              </a:rPr>
              <a:t>LifeCycle</a:t>
            </a:r>
            <a:r>
              <a:rPr lang="en-US" sz="1800" dirty="0" smtClean="0">
                <a:ea typeface="+mn-ea"/>
              </a:rPr>
              <a:t> drafted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Feedback from Security SIG on initial draft </a:t>
            </a:r>
            <a:r>
              <a:rPr lang="en-US" sz="1800" dirty="0" smtClean="0">
                <a:ea typeface="+mn-ea"/>
              </a:rPr>
              <a:t>required (done)</a:t>
            </a:r>
          </a:p>
          <a:p>
            <a:pPr lvl="1">
              <a:defRPr/>
            </a:pPr>
            <a:r>
              <a:rPr lang="en-US" sz="1800" dirty="0"/>
              <a:t>H</a:t>
            </a:r>
            <a:r>
              <a:rPr lang="en-US" sz="1800" dirty="0" smtClean="0"/>
              <a:t>ow </a:t>
            </a:r>
            <a:r>
              <a:rPr lang="en-US" sz="1800" dirty="0"/>
              <a:t>to handle TISPAN legacy stuff</a:t>
            </a:r>
            <a:endParaRPr lang="en-US" sz="1800" dirty="0">
              <a:ea typeface="+mn-ea"/>
            </a:endParaRPr>
          </a:p>
          <a:p>
            <a:pPr lvl="1">
              <a:defRPr/>
            </a:pPr>
            <a:r>
              <a:rPr lang="en-US" sz="1800" dirty="0" smtClean="0">
                <a:ea typeface="+mn-ea"/>
              </a:rPr>
              <a:t>Integration of information from other </a:t>
            </a:r>
            <a:r>
              <a:rPr lang="en-US" sz="1800" dirty="0" smtClean="0">
                <a:ea typeface="+mn-ea"/>
              </a:rPr>
              <a:t>WI required (ongoing)</a:t>
            </a:r>
            <a:endParaRPr lang="en-US" sz="1800" dirty="0" smtClean="0">
              <a:ea typeface="+mn-ea"/>
            </a:endParaRPr>
          </a:p>
          <a:p>
            <a:pPr marL="457200" lvl="1" indent="0">
              <a:buNone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9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9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1755</TotalTime>
  <Words>1149</Words>
  <Application>Microsoft Macintosh PowerPoint</Application>
  <PresentationFormat>On-screen Show (4:3)</PresentationFormat>
  <Paragraphs>141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Document</vt:lpstr>
      <vt:lpstr>ETSI TC MTS, Security SIG in MTS (Methods for Testing and Specification)</vt:lpstr>
      <vt:lpstr>MTS Security SIG  Work Items</vt:lpstr>
      <vt:lpstr>TR 101 583:  Security Testing Case Studies  Security testing experiences from different domains</vt:lpstr>
      <vt:lpstr>TR 101 583:  Security Testing Case Studies  -- Progress</vt:lpstr>
      <vt:lpstr>EG 203 251: Risk-based Security Testing  </vt:lpstr>
      <vt:lpstr>EG 203 251: Risk-based Security Testing  </vt:lpstr>
      <vt:lpstr>EG 203 251: Risk-based Security Testing  -- Work plan</vt:lpstr>
      <vt:lpstr>EG 203 2510:  Security Assurance Lifecycle </vt:lpstr>
      <vt:lpstr>EG 203 251:  Security Assurance Lifecycle -- Progress</vt:lpstr>
      <vt:lpstr>TR 101 583: Security testing terminology </vt:lpstr>
      <vt:lpstr>TR 101 583: Security testing terminology -- Progress</vt:lpstr>
      <vt:lpstr>ETSI MTS - ISO/IEC JTC1 SC27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519</cp:revision>
  <cp:lastPrinted>2013-12-11T12:16:01Z</cp:lastPrinted>
  <dcterms:created xsi:type="dcterms:W3CDTF">2010-12-21T08:59:38Z</dcterms:created>
  <dcterms:modified xsi:type="dcterms:W3CDTF">2014-05-14T09:42:46Z</dcterms:modified>
</cp:coreProperties>
</file>