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4" r:id="rId3"/>
    <p:sldId id="381" r:id="rId4"/>
    <p:sldId id="390" r:id="rId5"/>
    <p:sldId id="396" r:id="rId6"/>
    <p:sldId id="387" r:id="rId7"/>
    <p:sldId id="388" r:id="rId8"/>
    <p:sldId id="389" r:id="rId9"/>
    <p:sldId id="383" r:id="rId10"/>
    <p:sldId id="392" r:id="rId11"/>
    <p:sldId id="363" r:id="rId12"/>
    <p:sldId id="385" r:id="rId1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94"/>
            <p14:sldId id="381"/>
            <p14:sldId id="390"/>
            <p14:sldId id="396"/>
            <p14:sldId id="387"/>
            <p14:sldId id="388"/>
            <p14:sldId id="389"/>
            <p14:sldId id="383"/>
            <p14:sldId id="392"/>
            <p14:sldId id="363"/>
            <p14:sldId id="385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97262" autoAdjust="0"/>
  </p:normalViewPr>
  <p:slideViewPr>
    <p:cSldViewPr showGuides="1">
      <p:cViewPr>
        <p:scale>
          <a:sx n="75" d="100"/>
          <a:sy n="75" d="100"/>
        </p:scale>
        <p:origin x="-680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AB5B4-84E8-7F47-A006-BC98359A32AA}" type="presOf" srcId="{60706EF5-243C-E740-A560-87C12CC89732}" destId="{CB65941B-7BE4-724D-94C9-F7C87674B780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66FFB7E0-2D85-354A-89C2-2A7999AE2197}" type="presOf" srcId="{FD915E96-5512-1043-8E7B-A2672C503A8E}" destId="{F1A89109-6F83-AB41-AFBB-9E7FE71D8488}" srcOrd="0" destOrd="0" presId="urn:microsoft.com/office/officeart/2005/8/layout/pyramid4"/>
    <dgm:cxn modelId="{DA4FBB98-8D39-C547-A89B-D18D67BF4DF1}" type="presOf" srcId="{CA2280D2-18A9-FC4D-BE7C-D3710B937487}" destId="{BE5BFA69-4DE2-BF41-A86C-968FDE8D14A6}" srcOrd="0" destOrd="0" presId="urn:microsoft.com/office/officeart/2005/8/layout/pyramid4"/>
    <dgm:cxn modelId="{7265F8C0-763C-4D4F-A830-E70E239E6DC5}" type="presOf" srcId="{EDA62650-C729-AC4B-9016-6DAE575AC3E2}" destId="{8EFE7052-36FE-9D45-A652-7DCE01A8091F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B58E7A15-23F1-D94C-BEC8-AA9A9FE08DFC}" type="presOf" srcId="{9A6E0865-7821-D04F-A171-7FD6C0226220}" destId="{467E55AB-D796-FE42-8959-DC77E0F1349E}" srcOrd="0" destOrd="0" presId="urn:microsoft.com/office/officeart/2005/8/layout/pyramid4"/>
    <dgm:cxn modelId="{E491FB4A-1E93-ED46-A3B4-6271887D949F}" type="presParOf" srcId="{F1A89109-6F83-AB41-AFBB-9E7FE71D8488}" destId="{467E55AB-D796-FE42-8959-DC77E0F1349E}" srcOrd="0" destOrd="0" presId="urn:microsoft.com/office/officeart/2005/8/layout/pyramid4"/>
    <dgm:cxn modelId="{961CB805-1162-C94B-A4CB-AD9997D0B496}" type="presParOf" srcId="{F1A89109-6F83-AB41-AFBB-9E7FE71D8488}" destId="{8EFE7052-36FE-9D45-A652-7DCE01A8091F}" srcOrd="1" destOrd="0" presId="urn:microsoft.com/office/officeart/2005/8/layout/pyramid4"/>
    <dgm:cxn modelId="{85B15544-C558-744B-98D0-8FAC129A5203}" type="presParOf" srcId="{F1A89109-6F83-AB41-AFBB-9E7FE71D8488}" destId="{BE5BFA69-4DE2-BF41-A86C-968FDE8D14A6}" srcOrd="2" destOrd="0" presId="urn:microsoft.com/office/officeart/2005/8/layout/pyramid4"/>
    <dgm:cxn modelId="{F7B529E5-6731-F44D-BE29-AA03011FD347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01.10.14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01.10.14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SC27 IT ST </a:t>
            </a:r>
            <a:r>
              <a:rPr lang="en-US" sz="2000" dirty="0" err="1" smtClean="0"/>
              <a:t>PoW</a:t>
            </a:r>
            <a:r>
              <a:rPr lang="en-US" sz="2000" dirty="0" smtClean="0"/>
              <a:t>: </a:t>
            </a:r>
          </a:p>
          <a:p>
            <a:pPr lvl="2"/>
            <a:r>
              <a:rPr lang="en-US" sz="1600" dirty="0" smtClean="0"/>
              <a:t>Economics of Information Security and Privacy</a:t>
            </a:r>
          </a:p>
          <a:p>
            <a:pPr lvl="2"/>
            <a:r>
              <a:rPr lang="en-US" sz="1600" dirty="0" smtClean="0"/>
              <a:t>Security Evaluation, Testing, Processes, Methods and Specification</a:t>
            </a:r>
          </a:p>
          <a:p>
            <a:pPr lvl="2"/>
            <a:r>
              <a:rPr lang="en-US" sz="1600" dirty="0" smtClean="0"/>
              <a:t>Certification and Auditing Requirements and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3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/>
              <a:t>ETSI TC MTS, Security SIG in MTS (Methods for Testing and Specification)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Jürgen Großmann, Fraunhofer FOKUS</a:t>
            </a:r>
          </a:p>
          <a:p>
            <a:r>
              <a:rPr lang="de-DE" dirty="0" err="1" smtClean="0"/>
              <a:t>juergen.grossmann@fokus.fraunhofer.de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iscussing conflicting terms: </a:t>
            </a:r>
            <a:r>
              <a:rPr lang="en-US" dirty="0" smtClean="0">
                <a:solidFill>
                  <a:schemeClr val="tx1"/>
                </a:solidFill>
              </a:rPr>
              <a:t>done (comments are sent to Ari 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review </a:t>
            </a:r>
            <a:r>
              <a:rPr lang="en-US" dirty="0">
                <a:solidFill>
                  <a:schemeClr val="tx1"/>
                </a:solidFill>
              </a:rPr>
              <a:t>by external experts: </a:t>
            </a:r>
            <a:r>
              <a:rPr lang="en-US" dirty="0" smtClean="0">
                <a:solidFill>
                  <a:schemeClr val="tx1"/>
                </a:solidFill>
              </a:rPr>
              <a:t>done (Experts contacted by ARI but not from ETSI)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</a:t>
            </a:r>
            <a:r>
              <a:rPr lang="en-US" dirty="0" smtClean="0"/>
              <a:t>following </a:t>
            </a:r>
            <a:r>
              <a:rPr lang="en-US" dirty="0"/>
              <a:t>MTS </a:t>
            </a:r>
            <a:r>
              <a:rPr lang="en-US" dirty="0" smtClean="0"/>
              <a:t>meeting (October 2014)</a:t>
            </a:r>
            <a:endParaRPr lang="en-US" dirty="0"/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ETSI </a:t>
            </a:r>
            <a:r>
              <a:rPr lang="en-US" sz="3600" dirty="0" smtClean="0"/>
              <a:t>MTS - ISO</a:t>
            </a:r>
            <a:r>
              <a:rPr lang="en-US" sz="3600" dirty="0"/>
              <a:t>/IEC JTC1 </a:t>
            </a:r>
            <a:r>
              <a:rPr lang="en-US" sz="3600" dirty="0" smtClean="0"/>
              <a:t>SC27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ETSI </a:t>
            </a:r>
            <a:r>
              <a:rPr lang="en-US" sz="2400" dirty="0" smtClean="0"/>
              <a:t>ISO/</a:t>
            </a:r>
            <a:r>
              <a:rPr lang="en-US" sz="2400" dirty="0"/>
              <a:t>MTS liaisons to </a:t>
            </a:r>
            <a:r>
              <a:rPr lang="en-GB" sz="2400" dirty="0" smtClean="0"/>
              <a:t>ISO</a:t>
            </a:r>
            <a:r>
              <a:rPr lang="en-GB" sz="2400" dirty="0"/>
              <a:t>/IEC JTC1 SC7 WG26, in particular with the ISO/IEC/IEEE 29119 series (Software and systems engineering -- Software testing).  </a:t>
            </a:r>
            <a:endParaRPr lang="de-DE" sz="2400" dirty="0"/>
          </a:p>
          <a:p>
            <a:pPr mar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ETSI </a:t>
            </a:r>
            <a:r>
              <a:rPr lang="en-US" sz="2400" dirty="0" smtClean="0">
                <a:solidFill>
                  <a:srgbClr val="FF0000"/>
                </a:solidFill>
              </a:rPr>
              <a:t>ISO/</a:t>
            </a:r>
            <a:r>
              <a:rPr lang="en-US" sz="2400" dirty="0">
                <a:solidFill>
                  <a:srgbClr val="FF0000"/>
                </a:solidFill>
              </a:rPr>
              <a:t>MTS liaisons to ISO/IEC JTC1 SC27 WG4/WG3 </a:t>
            </a:r>
            <a:endParaRPr lang="en-US" sz="2000" dirty="0"/>
          </a:p>
          <a:p>
            <a:pPr lvl="1"/>
            <a:r>
              <a:rPr lang="en-US" sz="2000" dirty="0"/>
              <a:t>As per Resolution 11 (contained in SC 27 N14236) of the 16th ISO/IEC JTC 1/SC 27/WG 4 meeting held in Hong Kong, China, 7th – 11th April 2014 this document has been sent to ETSI MTS. This document is circulated within SC 27 for information. </a:t>
            </a:r>
            <a:endParaRPr lang="en-US" sz="2400" dirty="0" smtClean="0"/>
          </a:p>
          <a:p>
            <a:pPr lvl="1"/>
            <a:r>
              <a:rPr lang="en-US" sz="2000" dirty="0" smtClean="0"/>
              <a:t>ISO</a:t>
            </a:r>
            <a:r>
              <a:rPr lang="en-US" sz="2000" dirty="0"/>
              <a:t>/IEC </a:t>
            </a:r>
            <a:r>
              <a:rPr lang="en-US" sz="2000" dirty="0" smtClean="0"/>
              <a:t>27034 series </a:t>
            </a:r>
            <a:r>
              <a:rPr lang="en-US" sz="2000" dirty="0"/>
              <a:t>- Information technology -- Security techniques -- Application 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Answer for </a:t>
            </a:r>
            <a:r>
              <a:rPr lang="en-US" sz="2000" dirty="0" smtClean="0">
                <a:solidFill>
                  <a:srgbClr val="FF0000"/>
                </a:solidFill>
              </a:rPr>
              <a:t>WG3/ WG4 </a:t>
            </a:r>
            <a:r>
              <a:rPr lang="en-US" sz="2000" dirty="0" smtClean="0">
                <a:solidFill>
                  <a:srgbClr val="FF0000"/>
                </a:solidFill>
              </a:rPr>
              <a:t>prepared and available at </a:t>
            </a:r>
            <a:r>
              <a:rPr lang="en-US" sz="2000" dirty="0" smtClean="0">
                <a:solidFill>
                  <a:srgbClr val="FF0000"/>
                </a:solidFill>
              </a:rPr>
              <a:t>meeting folder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11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 smtClean="0">
                <a:solidFill>
                  <a:srgbClr val="404040"/>
                </a:solidFill>
              </a:rPr>
              <a:t>has been approved </a:t>
            </a:r>
            <a:r>
              <a:rPr lang="en-US" dirty="0">
                <a:solidFill>
                  <a:srgbClr val="404040"/>
                </a:solidFill>
              </a:rPr>
              <a:t>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to be approved in October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 smtClean="0">
                <a:solidFill>
                  <a:srgbClr val="404040"/>
                </a:solidFill>
              </a:rPr>
              <a:t>DEG </a:t>
            </a:r>
            <a:r>
              <a:rPr lang="en-GB" dirty="0">
                <a:solidFill>
                  <a:srgbClr val="404040"/>
                </a:solidFill>
              </a:rPr>
              <a:t>203 251 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r>
              <a:rPr lang="en-US" sz="1800" dirty="0" smtClean="0"/>
              <a:t>Security </a:t>
            </a:r>
            <a:r>
              <a:rPr lang="en-US" sz="1800" dirty="0" smtClean="0"/>
              <a:t>test pattern from RASEN project, Jürgen (clarify relation to MITRE/ISO)</a:t>
            </a:r>
          </a:p>
          <a:p>
            <a:pPr>
              <a:buFontTx/>
              <a:buChar char="-"/>
            </a:pPr>
            <a:r>
              <a:rPr lang="en-US" sz="1800" dirty="0" smtClean="0"/>
              <a:t>Requirements metrics and acceptance criteria for </a:t>
            </a:r>
            <a:r>
              <a:rPr lang="en-US" sz="1800" dirty="0" smtClean="0"/>
              <a:t>Fuzzing (WI proposal planned for next MTS meeting in January)</a:t>
            </a: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966160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Arial" charset="0"/>
              </a:rPr>
              <a:t>TC MTS – Security SIG – Update 2014-05-27</a:t>
            </a:r>
            <a:endParaRPr lang="en-GB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4812" y="4818596"/>
            <a:ext cx="1102135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published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959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dirty="0" smtClean="0"/>
              <a:t>Security testing </a:t>
            </a:r>
            <a:r>
              <a:rPr lang="en-GB" sz="2400" dirty="0"/>
              <a:t>e</a:t>
            </a:r>
            <a:r>
              <a:rPr lang="en-GB" sz="2400" dirty="0" smtClean="0"/>
              <a:t>xperiences from different domains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752528" cy="2908920"/>
          </a:xfrm>
        </p:spPr>
        <p:txBody>
          <a:bodyPr/>
          <a:lstStyle/>
          <a:p>
            <a:r>
              <a:rPr lang="en-US" sz="2400" dirty="0" smtClean="0"/>
              <a:t>Automotive (head unit)</a:t>
            </a:r>
          </a:p>
          <a:p>
            <a:r>
              <a:rPr lang="en-US" sz="2400" dirty="0" smtClean="0"/>
              <a:t>Radio protocols (ad-hoc networks)</a:t>
            </a:r>
          </a:p>
          <a:p>
            <a:r>
              <a:rPr lang="en-US" sz="2400" dirty="0"/>
              <a:t>E-</a:t>
            </a:r>
            <a:r>
              <a:rPr lang="en-US" sz="2400" dirty="0" smtClean="0"/>
              <a:t>health (patient monitoring)</a:t>
            </a:r>
          </a:p>
          <a:p>
            <a:r>
              <a:rPr lang="en-US" sz="2400" dirty="0" smtClean="0"/>
              <a:t>Banking (banknote processing, share-based payment)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 descr="diamonds_logo_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028686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512" t="6625" r="33512" b="10973"/>
          <a:stretch/>
        </p:blipFill>
        <p:spPr>
          <a:xfrm>
            <a:off x="611560" y="5517232"/>
            <a:ext cx="1854926" cy="5040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3768" y="4509120"/>
            <a:ext cx="5976664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ITEA DIAMONDS: </a:t>
            </a:r>
            <a:r>
              <a:rPr lang="en-US" sz="1800" b="1" dirty="0" smtClean="0"/>
              <a:t>Development </a:t>
            </a:r>
            <a:r>
              <a:rPr lang="en-US" sz="1800" b="1" dirty="0"/>
              <a:t>and Industrial Application of Multi-Domain-Security Testing Technologies</a:t>
            </a:r>
          </a:p>
          <a:p>
            <a:pPr marL="0" indent="0">
              <a:buNone/>
            </a:pPr>
            <a:r>
              <a:rPr lang="en-US" sz="2800" b="1" dirty="0" smtClean="0"/>
              <a:t>SPaCIoS:</a:t>
            </a:r>
            <a:r>
              <a:rPr lang="en-US" sz="2800" dirty="0" smtClean="0"/>
              <a:t> </a:t>
            </a:r>
            <a:r>
              <a:rPr lang="en-US" sz="1800" b="1" dirty="0"/>
              <a:t>Secure Provision and Consumption in the Internet of Services</a:t>
            </a:r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1628800"/>
            <a:ext cx="4464496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Different domains</a:t>
            </a:r>
          </a:p>
          <a:p>
            <a:r>
              <a:rPr lang="en-US" sz="2400" dirty="0" smtClean="0"/>
              <a:t>Different vulnerabilities</a:t>
            </a:r>
          </a:p>
          <a:p>
            <a:r>
              <a:rPr lang="en-US" sz="2400" dirty="0" smtClean="0"/>
              <a:t>Different approaches</a:t>
            </a:r>
          </a:p>
          <a:p>
            <a:r>
              <a:rPr lang="en-US" sz="2400" dirty="0" smtClean="0"/>
              <a:t>Common evaluation</a:t>
            </a:r>
          </a:p>
        </p:txBody>
      </p:sp>
      <p:sp>
        <p:nvSpPr>
          <p:cNvPr id="10" name="TextBox 9"/>
          <p:cNvSpPr txBox="1"/>
          <p:nvPr/>
        </p:nvSpPr>
        <p:spPr>
          <a:xfrm rot="20162213">
            <a:off x="6128428" y="5323236"/>
            <a:ext cx="2018580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published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173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</a:t>
            </a:r>
            <a:r>
              <a:rPr lang="en-GB" sz="2800" dirty="0" smtClean="0"/>
              <a:t>203 251: </a:t>
            </a:r>
            <a:r>
              <a:rPr lang="en-GB" sz="2800" dirty="0"/>
              <a:t>Risk-based Security Testing </a:t>
            </a:r>
            <a:r>
              <a:rPr lang="en-GB" sz="3200" dirty="0"/>
              <a:t/>
            </a:r>
            <a:br>
              <a:rPr lang="en-GB" sz="3200" dirty="0"/>
            </a:b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</a:t>
            </a:r>
            <a:r>
              <a:rPr lang="en-GB" sz="1800" dirty="0" smtClean="0">
                <a:ea typeface="+mn-ea"/>
              </a:rPr>
              <a:t>methodologies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Proposal for new title: Risk-based security assessment and testing methodologies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400" i="1" dirty="0"/>
              <a:t>Describes a </a:t>
            </a:r>
            <a:r>
              <a:rPr lang="en-GB" sz="2400" b="1" i="1" u="sng" dirty="0"/>
              <a:t>set of methodologies </a:t>
            </a:r>
            <a:r>
              <a:rPr lang="en-GB" sz="2400" i="1" dirty="0"/>
              <a:t>that combine </a:t>
            </a:r>
            <a:r>
              <a:rPr lang="en-GB" sz="2400" b="1" i="1" u="sng" dirty="0"/>
              <a:t>risk assessment and testing</a:t>
            </a:r>
            <a:r>
              <a:rPr lang="en-GB" sz="2400" i="1" dirty="0"/>
              <a:t>. The methodologies are based on  standards like ISO 31000 and IEEE 829/29119.</a:t>
            </a:r>
            <a:r>
              <a:rPr lang="en-US" sz="24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v0.0.6 (2014-09)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434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Milan: The </a:t>
            </a:r>
            <a:r>
              <a:rPr lang="en-US" sz="2400" dirty="0"/>
              <a:t>document is progressing well. My general suggesting is to look even more on ways of making it a guidance document, it improved a lot in that sense but could perhaps improve further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Comments from Dieter are on the way.</a:t>
            </a:r>
          </a:p>
          <a:p>
            <a:r>
              <a:rPr lang="en-US" sz="2400" dirty="0" smtClean="0"/>
              <a:t>Next steps/open issues</a:t>
            </a:r>
          </a:p>
          <a:p>
            <a:pPr lvl="1"/>
            <a:r>
              <a:rPr lang="en-US" sz="1800" dirty="0" smtClean="0"/>
              <a:t>How to deal with test-based risk assessment?</a:t>
            </a:r>
          </a:p>
          <a:p>
            <a:pPr lvl="1"/>
            <a:r>
              <a:rPr lang="en-US" sz="1800" dirty="0" smtClean="0"/>
              <a:t>Add some simple metrics to be used for RBST and TBRA.</a:t>
            </a:r>
          </a:p>
          <a:p>
            <a:pPr lvl="1"/>
            <a:r>
              <a:rPr lang="en-US" sz="1800" dirty="0" smtClean="0"/>
              <a:t>Add PDCA cycle as an introduction.</a:t>
            </a:r>
          </a:p>
          <a:p>
            <a:pPr lvl="1">
              <a:defRPr/>
            </a:pPr>
            <a:r>
              <a:rPr lang="en-US" sz="1800" dirty="0"/>
              <a:t>TB approval October 1</a:t>
            </a:r>
            <a:r>
              <a:rPr lang="en-US" sz="1800" baseline="30000" dirty="0"/>
              <a:t>st</a:t>
            </a:r>
            <a:r>
              <a:rPr lang="en-US" sz="1800" dirty="0"/>
              <a:t>, 2015</a:t>
            </a:r>
          </a:p>
          <a:p>
            <a:pPr lvl="1"/>
            <a:r>
              <a:rPr lang="en-US" sz="1800" dirty="0" smtClean="0"/>
              <a:t>Review </a:t>
            </a:r>
            <a:r>
              <a:rPr lang="en-US" sz="1800" dirty="0"/>
              <a:t>Cycle: Review feedback until end of October, next version end of November</a:t>
            </a:r>
            <a:endParaRPr lang="en-US" sz="1600" dirty="0"/>
          </a:p>
          <a:p>
            <a:pPr lvl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05029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EG 203 251: Risk-based Security 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-- Work pla</a:t>
            </a:r>
            <a:r>
              <a:rPr lang="en-US" sz="2400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80179"/>
              </p:ext>
            </p:extLst>
          </p:nvPr>
        </p:nvGraphicFramePr>
        <p:xfrm>
          <a:off x="755650" y="1222375"/>
          <a:ext cx="8140700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Document" r:id="rId3" imgW="5410200" imgH="3937000" progId="Word.Document.12">
                  <p:embed/>
                </p:oleObj>
              </mc:Choice>
              <mc:Fallback>
                <p:oleObj name="Document" r:id="rId3" imgW="5410200" imgH="393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222375"/>
                        <a:ext cx="8140700" cy="592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0053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</a:t>
            </a:r>
            <a:r>
              <a:rPr lang="en-GB" sz="2800" dirty="0" smtClean="0"/>
              <a:t>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</a:t>
            </a:r>
            <a:r>
              <a:rPr lang="en-GB" sz="1800" dirty="0" smtClean="0">
                <a:ea typeface="+mn-ea"/>
              </a:rPr>
              <a:t>203 250</a:t>
            </a:r>
            <a:endParaRPr lang="en-GB" sz="1800" dirty="0" smtClean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smtClean="0">
                <a:ea typeface="+mn-ea"/>
              </a:rPr>
              <a:t>system's </a:t>
            </a:r>
            <a:r>
              <a:rPr lang="en-GB" sz="1800" dirty="0">
                <a:ea typeface="+mn-ea"/>
              </a:rPr>
              <a:t>security measures</a:t>
            </a:r>
            <a:r>
              <a:rPr lang="en-GB" sz="1800" dirty="0" smtClean="0">
                <a:ea typeface="+mn-ea"/>
              </a:rPr>
              <a:t>. Security Assurance 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</a:t>
            </a:r>
            <a:r>
              <a:rPr lang="en-GB" sz="1800" dirty="0" smtClean="0">
                <a:ea typeface="+mn-ea"/>
              </a:rPr>
              <a:t>v0.0.5 </a:t>
            </a:r>
            <a:r>
              <a:rPr lang="en-GB" sz="1800" dirty="0" smtClean="0">
                <a:ea typeface="+mn-ea"/>
              </a:rPr>
              <a:t>(2014-</a:t>
            </a:r>
            <a:r>
              <a:rPr lang="en-GB" sz="1800" dirty="0" smtClean="0">
                <a:ea typeface="+mn-ea"/>
              </a:rPr>
              <a:t>09)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7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656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251: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section of </a:t>
            </a:r>
            <a:r>
              <a:rPr lang="en-US" sz="1800" dirty="0" err="1" smtClean="0">
                <a:ea typeface="+mn-ea"/>
              </a:rPr>
              <a:t>LifeCycle</a:t>
            </a:r>
            <a:r>
              <a:rPr lang="en-US" sz="1800" dirty="0" smtClean="0">
                <a:ea typeface="+mn-ea"/>
              </a:rPr>
              <a:t> </a:t>
            </a:r>
            <a:r>
              <a:rPr lang="en-US" sz="1800" dirty="0" smtClean="0">
                <a:ea typeface="+mn-ea"/>
              </a:rPr>
              <a:t>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required (done)</a:t>
            </a:r>
          </a:p>
          <a:p>
            <a:pPr lvl="1">
              <a:defRPr/>
            </a:pPr>
            <a:r>
              <a:rPr lang="en-US" sz="1800" dirty="0"/>
              <a:t>H</a:t>
            </a:r>
            <a:r>
              <a:rPr lang="en-US" sz="1800" dirty="0" smtClean="0"/>
              <a:t>ow </a:t>
            </a:r>
            <a:r>
              <a:rPr lang="en-US" sz="1800" dirty="0"/>
              <a:t>to handle TISPAN legacy </a:t>
            </a:r>
            <a:r>
              <a:rPr lang="en-US" sz="1800" dirty="0" smtClean="0"/>
              <a:t>stuff?  -&gt; see bullet 4 above (done).</a:t>
            </a:r>
            <a:endParaRPr lang="en-US" sz="1800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Integration of information from other WI required (ongoing</a:t>
            </a:r>
            <a:r>
              <a:rPr lang="en-US" sz="1800" dirty="0" smtClean="0">
                <a:ea typeface="+mn-ea"/>
              </a:rPr>
              <a:t>)</a:t>
            </a:r>
          </a:p>
          <a:p>
            <a:pPr lvl="1">
              <a:defRPr/>
            </a:pPr>
            <a:r>
              <a:rPr lang="en-US" sz="1800" dirty="0"/>
              <a:t>T</a:t>
            </a:r>
            <a:r>
              <a:rPr lang="en-US" sz="1800" dirty="0" smtClean="0"/>
              <a:t>B approval October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, 2015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Review Cycle: Review feedback until end of </a:t>
            </a:r>
            <a:r>
              <a:rPr lang="en-US" sz="1800" dirty="0" smtClean="0"/>
              <a:t>O</a:t>
            </a:r>
            <a:r>
              <a:rPr lang="en-US" sz="1800" dirty="0" smtClean="0">
                <a:ea typeface="+mn-ea"/>
              </a:rPr>
              <a:t>ctober, next version end of </a:t>
            </a:r>
            <a:r>
              <a:rPr lang="en-US" sz="1800" dirty="0"/>
              <a:t>N</a:t>
            </a:r>
            <a:r>
              <a:rPr lang="en-US" sz="1800" dirty="0" smtClean="0">
                <a:ea typeface="+mn-ea"/>
              </a:rPr>
              <a:t>ovember</a:t>
            </a: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8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93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br>
              <a:rPr lang="en-GB" sz="2800" dirty="0" smtClean="0"/>
            </a:b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80000" cy="439248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Reference</a:t>
            </a:r>
          </a:p>
          <a:p>
            <a:pPr lvl="1">
              <a:defRPr/>
            </a:pPr>
            <a:r>
              <a:rPr lang="en-GB" sz="1800" dirty="0" smtClean="0"/>
              <a:t>TR 101 583</a:t>
            </a:r>
            <a:endParaRPr lang="en-GB" sz="1800" dirty="0"/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Title</a:t>
            </a:r>
          </a:p>
          <a:p>
            <a:pPr lvl="1">
              <a:defRPr/>
            </a:pPr>
            <a:r>
              <a:rPr lang="en-GB" sz="1800" dirty="0"/>
              <a:t>Methods for Testing and Specification (MTS);</a:t>
            </a:r>
          </a:p>
          <a:p>
            <a:pPr lvl="1">
              <a:defRPr/>
            </a:pPr>
            <a:r>
              <a:rPr lang="en-GB" sz="1800" dirty="0"/>
              <a:t>Security testing </a:t>
            </a:r>
            <a:r>
              <a:rPr lang="en-GB" sz="1800" dirty="0" smtClean="0"/>
              <a:t>terminology</a:t>
            </a:r>
          </a:p>
          <a:p>
            <a:pPr>
              <a:defRPr/>
            </a:pPr>
            <a:r>
              <a:rPr lang="en-US" sz="3000" b="1" dirty="0" smtClean="0"/>
              <a:t>Document Purpose</a:t>
            </a:r>
          </a:p>
          <a:p>
            <a:pPr marL="400050" lvl="2" indent="0">
              <a:buClrTx/>
              <a:buSzPct val="90000"/>
              <a:buNone/>
              <a:defRPr/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collect the </a:t>
            </a:r>
            <a:r>
              <a:rPr lang="en-GB" b="1" dirty="0">
                <a:solidFill>
                  <a:srgbClr val="000000"/>
                </a:solidFill>
              </a:rPr>
              <a:t>basic terminology and ontology </a:t>
            </a:r>
            <a:r>
              <a:rPr lang="en-GB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b="1" dirty="0">
                <a:solidFill>
                  <a:srgbClr val="000000"/>
                </a:solidFill>
              </a:rPr>
              <a:t>to be used for security testing </a:t>
            </a:r>
            <a:r>
              <a:rPr lang="en-GB" dirty="0">
                <a:solidFill>
                  <a:srgbClr val="000000"/>
                </a:solidFill>
              </a:rPr>
              <a:t>in order to have a common understanding in MTS and related committees.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 smtClean="0"/>
              <a:t>Document </a:t>
            </a:r>
            <a:r>
              <a:rPr lang="en-US" sz="3000" b="1" dirty="0"/>
              <a:t>Status</a:t>
            </a:r>
          </a:p>
          <a:p>
            <a:pPr lvl="1">
              <a:defRPr/>
            </a:pPr>
            <a:r>
              <a:rPr lang="en-GB" sz="1800" dirty="0"/>
              <a:t>Draft </a:t>
            </a:r>
            <a:r>
              <a:rPr lang="en-GB" sz="1800" dirty="0" smtClean="0"/>
              <a:t>v0.0.6 </a:t>
            </a:r>
            <a:r>
              <a:rPr lang="en-GB" sz="1800" dirty="0"/>
              <a:t>(</a:t>
            </a:r>
            <a:r>
              <a:rPr lang="en-GB" sz="1800" dirty="0" smtClean="0"/>
              <a:t>2014</a:t>
            </a:r>
            <a:r>
              <a:rPr lang="en-GB" sz="1800" dirty="0" smtClean="0"/>
              <a:t>-</a:t>
            </a:r>
            <a:r>
              <a:rPr lang="en-GB" sz="1800" dirty="0" smtClean="0"/>
              <a:t>09</a:t>
            </a:r>
            <a:r>
              <a:rPr lang="en-GB" sz="1800" dirty="0" smtClean="0"/>
              <a:t>)</a:t>
            </a: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1959</TotalTime>
  <Words>1157</Words>
  <Application>Microsoft Macintosh PowerPoint</Application>
  <PresentationFormat>On-screen Show (4:3)</PresentationFormat>
  <Paragraphs>138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Word Document</vt:lpstr>
      <vt:lpstr>ETSI TC MTS, Security SIG in MTS (Methods for Testing and Specification)</vt:lpstr>
      <vt:lpstr>MTS SECURITY SIG  Work Items</vt:lpstr>
      <vt:lpstr>TR 101 583:  Security Testing Case Studies  Security testing experiences from different domains</vt:lpstr>
      <vt:lpstr>EG 203 251: Risk-based Security Testing  </vt:lpstr>
      <vt:lpstr>Discussion and Comments</vt:lpstr>
      <vt:lpstr>EG 203 251: Risk-based Security Testing  -- Work plan</vt:lpstr>
      <vt:lpstr>EG 203 250:  Security Assurance Lifecycle </vt:lpstr>
      <vt:lpstr>EG 203 251:  Security Assurance Lifecycle -- Progress</vt:lpstr>
      <vt:lpstr>TR 101 583: Security testing terminology </vt:lpstr>
      <vt:lpstr>TR 101 583: Security testing terminology -- Progress</vt:lpstr>
      <vt:lpstr>ETSI MTS - ISO/IEC JTC1 SC27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536</cp:revision>
  <cp:lastPrinted>2013-12-11T12:16:01Z</cp:lastPrinted>
  <dcterms:created xsi:type="dcterms:W3CDTF">2010-12-21T08:59:38Z</dcterms:created>
  <dcterms:modified xsi:type="dcterms:W3CDTF">2014-10-01T10:08:38Z</dcterms:modified>
</cp:coreProperties>
</file>