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522" r:id="rId2"/>
    <p:sldId id="528" r:id="rId3"/>
    <p:sldId id="531" r:id="rId4"/>
    <p:sldId id="523" r:id="rId5"/>
    <p:sldId id="529" r:id="rId6"/>
    <p:sldId id="530" r:id="rId7"/>
    <p:sldId id="524" r:id="rId8"/>
    <p:sldId id="525" r:id="rId9"/>
    <p:sldId id="532" r:id="rId10"/>
    <p:sldId id="526" r:id="rId11"/>
    <p:sldId id="527" r:id="rId12"/>
    <p:sldId id="533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87"/>
    <a:srgbClr val="D7D7CD"/>
    <a:srgbClr val="317D98"/>
    <a:srgbClr val="EB780A"/>
    <a:srgbClr val="FFB900"/>
    <a:srgbClr val="641946"/>
    <a:srgbClr val="AF235F"/>
    <a:srgbClr val="55A0B9"/>
    <a:srgbClr val="647D2D"/>
    <a:srgbClr val="AAB4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71458" autoAdjust="0"/>
  </p:normalViewPr>
  <p:slideViewPr>
    <p:cSldViewPr snapToGrid="0" snapToObjects="1">
      <p:cViewPr varScale="1">
        <p:scale>
          <a:sx n="77" d="100"/>
          <a:sy n="77" d="100"/>
        </p:scale>
        <p:origin x="-852" y="-96"/>
      </p:cViewPr>
      <p:guideLst>
        <p:guide orient="horz" pos="618"/>
        <p:guide orient="horz" pos="2455"/>
        <p:guide orient="horz" pos="2546"/>
        <p:guide orient="horz" pos="3884"/>
        <p:guide orient="horz" pos="890"/>
        <p:guide orient="horz" pos="1116"/>
        <p:guide orient="horz" pos="4088"/>
        <p:guide orient="horz" pos="4232"/>
        <p:guide orient="horz" pos="3635"/>
        <p:guide pos="340"/>
        <p:guide pos="2880"/>
        <p:guide pos="2971"/>
        <p:guide pos="5511"/>
        <p:guide pos="158"/>
        <p:guide pos="46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6858000" cy="684213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/>
              <a:t>Handout </a:t>
            </a:r>
            <a:fld id="{DD2939DC-3CD9-4A2E-98A6-53A4C1A93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4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0350" y="4572000"/>
            <a:ext cx="63373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/>
              <a:t>Memo </a:t>
            </a:r>
            <a:fld id="{1C4C1A90-3B38-4236-956E-B6B30384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54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D2B25-33DF-4CA9-B619-443A17FDEA2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B4C1C-7DEA-418D-8407-E797CCAEE0D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7.xml"/><Relationship Id="rId7" Type="http://schemas.openxmlformats.org/officeDocument/2006/relationships/image" Target="../media/image3.jpeg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4142287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rgbClr val="879BAA"/>
              </a:solidFill>
            </a:endParaRP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rgbClr val="233746">
              <a:alpha val="6509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20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subtitle</a:t>
            </a:r>
          </a:p>
        </p:txBody>
      </p:sp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42287"/>
            <a:ext cx="8893175" cy="1485567"/>
          </a:xfr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4000" b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title</a:t>
            </a:r>
            <a:br>
              <a:rPr lang="en-US" noProof="0" dirty="0" smtClean="0"/>
            </a:br>
            <a:endParaRPr lang="en-US" noProof="0" dirty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10" name="Rectangle 16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smtClean="0">
                <a:solidFill>
                  <a:schemeClr val="accent1"/>
                </a:solidFill>
              </a:rPr>
              <a:t>Restricted © Siemens AG 2014.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215042" name="Picture 2" descr="D:\Dropbox\Customization\NET\Siemens CT\input\140716\image6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327"/>
          <a:stretch/>
        </p:blipFill>
        <p:spPr bwMode="auto">
          <a:xfrm>
            <a:off x="541339" y="1774582"/>
            <a:ext cx="4019026" cy="471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716463" y="1774582"/>
            <a:ext cx="4032250" cy="4715118"/>
          </a:xfrm>
          <a:solidFill>
            <a:srgbClr val="D7D7CD"/>
          </a:solidFill>
          <a:ln>
            <a:noFill/>
          </a:ln>
        </p:spPr>
        <p:txBody>
          <a:bodyPr vert="horz" wrap="square" lIns="252000" tIns="144000" rIns="180000" bIns="144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b="1" kern="14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4959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1_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81" name="Picture 65" descr="D:\Dropbox\Customization\NET\Siemens CT\input\140716\image4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414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178326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4111" name="think-cell Slide" r:id="rId8" imgW="360" imgH="360" progId="">
              <p:embed/>
            </p:oleObj>
          </a:graphicData>
        </a:graphic>
      </p:graphicFrame>
      <p:sp>
        <p:nvSpPr>
          <p:cNvPr id="57350" name="Rectangle 115"/>
          <p:cNvSpPr>
            <a:spLocks noGrp="1" noChangeArrowheads="1"/>
          </p:cNvSpPr>
          <p:nvPr>
            <p:ph type="ctrTitle" hasCustomPrompt="1"/>
            <p:custDataLst>
              <p:tags r:id="rId2"/>
            </p:custDataLst>
          </p:nvPr>
        </p:nvSpPr>
        <p:spPr bwMode="gray">
          <a:xfrm>
            <a:off x="250825" y="4143600"/>
            <a:ext cx="8893175" cy="1485567"/>
          </a:xfr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US" sz="4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to add presentation title</a:t>
            </a:r>
            <a:br>
              <a:rPr lang="en-US" noProof="0" dirty="0" smtClean="0"/>
            </a:br>
            <a:endParaRPr lang="en-US" noProof="0" dirty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20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subtitle</a:t>
            </a:r>
          </a:p>
        </p:txBody>
      </p:sp>
      <p:sp>
        <p:nvSpPr>
          <p:cNvPr id="8" name="Rectangle 168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smtClean="0">
                <a:solidFill>
                  <a:schemeClr val="accent1"/>
                </a:solidFill>
              </a:rPr>
              <a:t>Restricted © Siemens AG 2014.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extLst>
      <p:ext uri="{BB962C8B-B14F-4D97-AF65-F5344CB8AC3E}">
        <p14:creationId xmlns:p14="http://schemas.microsoft.com/office/powerpoint/2010/main" xmlns="" val="346973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74582"/>
            <a:ext cx="8208963" cy="4391268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kern="1400" baseline="0" smtClean="0"/>
            </a:lvl1pPr>
            <a:lvl2pPr>
              <a:defRPr lang="de-DE" kern="1400" smtClean="0">
                <a:cs typeface="+mn-cs"/>
              </a:defRPr>
            </a:lvl2pPr>
            <a:lvl3pPr>
              <a:defRPr lang="de-DE" kern="1400" smtClean="0">
                <a:cs typeface="+mn-cs"/>
              </a:defRPr>
            </a:lvl3pPr>
            <a:lvl4pPr>
              <a:defRPr lang="de-DE" kern="1400" smtClean="0">
                <a:cs typeface="+mn-cs"/>
              </a:defRPr>
            </a:lvl4pPr>
            <a:lvl5pPr>
              <a:defRPr lang="de-DE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17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82089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135188"/>
            <a:ext cx="82089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5795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80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631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2638425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108700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2135188"/>
            <a:ext cx="2638425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108700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324225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324225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346718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7180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7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397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47180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7180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76636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215043" name="Picture 3" descr="D:\Dropbox\Customization\NET\Siemens CT\input\140716\image8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117"/>
          <a:stretch/>
        </p:blipFill>
        <p:spPr bwMode="auto">
          <a:xfrm>
            <a:off x="4716463" y="1774825"/>
            <a:ext cx="403225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4716463" y="1774826"/>
            <a:ext cx="4032250" cy="43910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5345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noProof="0" dirty="0"/>
          </a:p>
        </p:txBody>
      </p:sp>
      <p:sp>
        <p:nvSpPr>
          <p:cNvPr id="43011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add core message of slide</a:t>
            </a:r>
          </a:p>
        </p:txBody>
      </p:sp>
      <p:pic>
        <p:nvPicPr>
          <p:cNvPr id="43013" name="Picture 15" descr="SIE_Logo_Layer_Petrol_RGB_A3_76mm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439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39750" y="6588225"/>
            <a:ext cx="5899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 dirty="0">
              <a:cs typeface="Arial" charset="0"/>
            </a:endParaRPr>
          </a:p>
        </p:txBody>
      </p:sp>
      <p:sp>
        <p:nvSpPr>
          <p:cNvPr id="16" name="Rectangle 16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 smtClean="0">
                <a:cs typeface="Arial" charset="0"/>
              </a:rPr>
              <a:t>August</a:t>
            </a:r>
            <a:r>
              <a:rPr lang="en-US" sz="1000" baseline="0" noProof="0" dirty="0" smtClean="0">
                <a:cs typeface="Arial" charset="0"/>
              </a:rPr>
              <a:t> </a:t>
            </a:r>
            <a:r>
              <a:rPr lang="en-US" sz="1000" noProof="0" dirty="0" smtClean="0">
                <a:cs typeface="Arial" charset="0"/>
              </a:rPr>
              <a:t>2014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2" name="Rectangle 167"/>
          <p:cNvSpPr>
            <a:spLocks noChangeArrowheads="1"/>
          </p:cNvSpPr>
          <p:nvPr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 smtClean="0">
                <a:cs typeface="Arial" charset="0"/>
              </a:rPr>
              <a:t>Corporate</a:t>
            </a:r>
            <a:r>
              <a:rPr lang="en-US" sz="1000" baseline="0" noProof="0" dirty="0" smtClean="0">
                <a:cs typeface="Arial" charset="0"/>
              </a:rPr>
              <a:t> Technology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1414800"/>
            <a:ext cx="8207375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smtClean="0"/>
              <a:t>3.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smtClean="0"/>
              <a:t>4.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smtClean="0"/>
              <a:t>5.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5"/>
            <a:r>
              <a:rPr lang="en-US" dirty="0" smtClean="0"/>
              <a:t>6.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6"/>
            <a:r>
              <a:rPr lang="en-US" dirty="0" smtClean="0"/>
              <a:t>7.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7"/>
            <a:r>
              <a:rPr lang="en-US" dirty="0" smtClean="0"/>
              <a:t>8.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8"/>
            <a:r>
              <a:rPr lang="en-US" dirty="0" smtClean="0"/>
              <a:t>9.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" name="Rectangle 16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smtClean="0">
                <a:solidFill>
                  <a:schemeClr val="accent1"/>
                </a:solidFill>
              </a:rPr>
              <a:t>Restricted © Siemens AG 2014.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1" r:id="rId3"/>
    <p:sldLayoutId id="2147483684" r:id="rId4"/>
    <p:sldLayoutId id="2147483692" r:id="rId5"/>
    <p:sldLayoutId id="2147483691" r:id="rId6"/>
    <p:sldLayoutId id="2147483686" r:id="rId7"/>
    <p:sldLayoutId id="2147483687" r:id="rId8"/>
    <p:sldLayoutId id="2147483688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Wingdings" pitchFamily="2" charset="2"/>
        <a:buNone/>
        <a:tabLst/>
        <a:defRPr lang="en-US" sz="14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76400" indent="-1764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2pPr>
      <a:lvl3pPr marL="3564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53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4pPr>
      <a:lvl5pPr marL="71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8892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106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124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14220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Siemens Corporate Technology | </a:t>
            </a: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Proposed topics for TDL 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15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UML profile for TDL; amendment of TDL-MM part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WI on TDL-MM v 1.3.1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/>
              <a:t>Provided as an informative or normative annex of part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 smtClean="0"/>
              <a:t>Defines a mapping of all or a subset of essential parts of the TDL-MM to the UML-MM</a:t>
            </a:r>
          </a:p>
          <a:p>
            <a:pPr lvl="1"/>
            <a:r>
              <a:rPr lang="en-US" dirty="0" smtClean="0"/>
              <a:t>Partial validation of the mapping within Eclipse environment, e.g. based on Papyrus UML editor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Start: M1, end: </a:t>
            </a:r>
            <a:r>
              <a:rPr lang="en-US" dirty="0" smtClean="0"/>
              <a:t>M5</a:t>
            </a:r>
            <a:endParaRPr lang="en-US" dirty="0"/>
          </a:p>
          <a:p>
            <a:pPr lvl="1"/>
            <a:r>
              <a:rPr lang="en-US" dirty="0"/>
              <a:t>Resources: </a:t>
            </a:r>
            <a:r>
              <a:rPr lang="en-US" dirty="0" smtClean="0"/>
              <a:t>2 persons </a:t>
            </a:r>
            <a:r>
              <a:rPr lang="en-US" dirty="0"/>
              <a:t>in </a:t>
            </a:r>
            <a:r>
              <a:rPr lang="en-US" dirty="0" smtClean="0"/>
              <a:t>6 </a:t>
            </a:r>
            <a:r>
              <a:rPr lang="en-US" dirty="0" smtClean="0"/>
              <a:t>sessions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Reference implementation for textual TDL (incl. ETSI </a:t>
            </a:r>
            <a:r>
              <a:rPr lang="en-US" dirty="0" smtClean="0"/>
              <a:t>syntax on TDL-TO)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WI: </a:t>
            </a:r>
            <a:r>
              <a:rPr lang="de-DE" dirty="0" smtClean="0"/>
              <a:t>DTR/MTS-203119REFv1.1.1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Provision of a reference implementation of TDL in textual syntax</a:t>
            </a:r>
          </a:p>
          <a:p>
            <a:pPr lvl="2"/>
            <a:r>
              <a:rPr lang="en-US" dirty="0" smtClean="0"/>
              <a:t>TDL MM in a possible textual syntax, closely related to TTCN-3 (or another programming language)</a:t>
            </a:r>
          </a:p>
          <a:p>
            <a:pPr lvl="2"/>
            <a:r>
              <a:rPr lang="en-US" dirty="0" smtClean="0"/>
              <a:t>Includes the ETSI syntax on a test purpose language</a:t>
            </a:r>
          </a:p>
          <a:p>
            <a:pPr lvl="2"/>
            <a:r>
              <a:rPr lang="en-US" dirty="0" smtClean="0"/>
              <a:t>Includes the implementation of the TDL-XF (exchange format)</a:t>
            </a:r>
          </a:p>
          <a:p>
            <a:pPr lvl="1"/>
            <a:r>
              <a:rPr lang="en-US" dirty="0" smtClean="0"/>
              <a:t>Based on open-source software and also provided as open-source to the community</a:t>
            </a:r>
          </a:p>
          <a:p>
            <a:pPr lvl="2"/>
            <a:r>
              <a:rPr lang="en-US" dirty="0" smtClean="0"/>
              <a:t>Eclipse, EMF, </a:t>
            </a:r>
            <a:r>
              <a:rPr lang="en-US" dirty="0" err="1" smtClean="0"/>
              <a:t>Xtext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Start: M1, end: M5</a:t>
            </a:r>
          </a:p>
          <a:p>
            <a:pPr lvl="1"/>
            <a:r>
              <a:rPr lang="en-US" dirty="0"/>
              <a:t>Resources: 2 persons in 6 </a:t>
            </a:r>
            <a:r>
              <a:rPr lang="en-US" dirty="0" smtClean="0"/>
              <a:t>sessions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resources requested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Task 0: Management				</a:t>
            </a:r>
            <a:r>
              <a:rPr lang="en-US" dirty="0" smtClean="0"/>
              <a:t>  6		M1 – M6</a:t>
            </a:r>
            <a:endParaRPr lang="en-US" dirty="0" smtClean="0"/>
          </a:p>
          <a:p>
            <a:pPr lvl="1"/>
            <a:r>
              <a:rPr lang="en-US" dirty="0" smtClean="0"/>
              <a:t>Task 1: Test generation			</a:t>
            </a:r>
            <a:r>
              <a:rPr lang="en-US" dirty="0" smtClean="0"/>
              <a:t>30		</a:t>
            </a:r>
            <a:r>
              <a:rPr lang="en-US" dirty="0" smtClean="0">
                <a:solidFill>
                  <a:srgbClr val="FF0000"/>
                </a:solidFill>
              </a:rPr>
              <a:t>M3 – M5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Task 2: Semantics				</a:t>
            </a:r>
            <a:r>
              <a:rPr lang="en-US" dirty="0" smtClean="0"/>
              <a:t>20		</a:t>
            </a:r>
            <a:r>
              <a:rPr lang="en-US" dirty="0" smtClean="0">
                <a:solidFill>
                  <a:srgbClr val="FF0000"/>
                </a:solidFill>
              </a:rPr>
              <a:t>M3 – M5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Task 3: Maintenance TDL-MM			</a:t>
            </a:r>
            <a:r>
              <a:rPr lang="en-US" dirty="0" smtClean="0"/>
              <a:t>40		</a:t>
            </a:r>
            <a:r>
              <a:rPr lang="en-US" dirty="0" smtClean="0">
                <a:solidFill>
                  <a:srgbClr val="006487"/>
                </a:solidFill>
              </a:rPr>
              <a:t>M1 – M4</a:t>
            </a:r>
            <a:endParaRPr lang="en-US" dirty="0" smtClean="0">
              <a:solidFill>
                <a:srgbClr val="006487"/>
              </a:solidFill>
            </a:endParaRPr>
          </a:p>
          <a:p>
            <a:pPr lvl="1"/>
            <a:r>
              <a:rPr lang="en-US" dirty="0" smtClean="0"/>
              <a:t>Task 4: Maintenance GR, XF and </a:t>
            </a:r>
            <a:r>
              <a:rPr lang="en-US" dirty="0" smtClean="0"/>
              <a:t>TO (part 4)</a:t>
            </a:r>
            <a:r>
              <a:rPr lang="en-US" dirty="0" smtClean="0"/>
              <a:t>	</a:t>
            </a:r>
            <a:r>
              <a:rPr lang="en-US" dirty="0" smtClean="0"/>
              <a:t>70		</a:t>
            </a:r>
            <a:r>
              <a:rPr lang="en-US" dirty="0" smtClean="0">
                <a:solidFill>
                  <a:srgbClr val="00B0F0"/>
                </a:solidFill>
              </a:rPr>
              <a:t>M3 – M5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Task </a:t>
            </a:r>
            <a:r>
              <a:rPr lang="en-US" dirty="0" smtClean="0"/>
              <a:t>5: UML profile				</a:t>
            </a:r>
            <a:r>
              <a:rPr lang="en-US" dirty="0" smtClean="0"/>
              <a:t>40		M1 – M5</a:t>
            </a:r>
            <a:endParaRPr lang="en-US" dirty="0" smtClean="0"/>
          </a:p>
          <a:p>
            <a:pPr lvl="1"/>
            <a:r>
              <a:rPr lang="en-US" dirty="0" smtClean="0"/>
              <a:t>Task 6: Reference implementation		</a:t>
            </a:r>
            <a:r>
              <a:rPr lang="en-US" dirty="0" smtClean="0"/>
              <a:t>60		M1 – M5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b="1" dirty="0" smtClean="0"/>
              <a:t>Total:					</a:t>
            </a:r>
            <a:r>
              <a:rPr lang="en-US" b="1" dirty="0" smtClean="0"/>
              <a:t>266 </a:t>
            </a:r>
            <a:r>
              <a:rPr lang="en-US" b="1" dirty="0" smtClean="0"/>
              <a:t>days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Costs</a:t>
            </a:r>
          </a:p>
          <a:p>
            <a:pPr lvl="2"/>
            <a:r>
              <a:rPr lang="en-US" dirty="0" smtClean="0"/>
              <a:t>Contracted efforts (20% voluntary): </a:t>
            </a:r>
            <a:r>
              <a:rPr lang="en-US" dirty="0" smtClean="0"/>
              <a:t>213 days </a:t>
            </a:r>
            <a:r>
              <a:rPr lang="en-US" dirty="0" smtClean="0"/>
              <a:t>* 600 € = </a:t>
            </a:r>
            <a:r>
              <a:rPr lang="en-US" dirty="0" smtClean="0"/>
              <a:t>127,800 €</a:t>
            </a:r>
            <a:endParaRPr lang="en-US" dirty="0" smtClean="0"/>
          </a:p>
          <a:p>
            <a:pPr lvl="2"/>
            <a:r>
              <a:rPr lang="en-US" dirty="0" smtClean="0"/>
              <a:t>Travel costs: 4000 </a:t>
            </a:r>
            <a:r>
              <a:rPr lang="en-US" dirty="0" smtClean="0"/>
              <a:t>€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Assuming a budget of 120k€, there are at most 242 days available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timeline for TDL phase 3 STF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M1:	Start of work:	01-Feb-2015</a:t>
            </a:r>
          </a:p>
          <a:p>
            <a:pPr lvl="1"/>
            <a:r>
              <a:rPr lang="en-US" dirty="0" smtClean="0"/>
              <a:t>M2:	1</a:t>
            </a:r>
            <a:r>
              <a:rPr lang="en-US" baseline="30000" dirty="0" smtClean="0"/>
              <a:t>st</a:t>
            </a:r>
            <a:r>
              <a:rPr lang="en-US" dirty="0" smtClean="0"/>
              <a:t> draft:		24-Apr-2015	(2 weeks ahead of MTS#65)</a:t>
            </a:r>
          </a:p>
          <a:p>
            <a:pPr lvl="1"/>
            <a:r>
              <a:rPr lang="en-US" dirty="0" smtClean="0"/>
              <a:t>M3:	Start of work 2:	01-May-2015	(for some tasks of the STF)</a:t>
            </a:r>
          </a:p>
          <a:p>
            <a:pPr lvl="1"/>
            <a:r>
              <a:rPr lang="en-US" dirty="0" smtClean="0"/>
              <a:t>M4:	2</a:t>
            </a:r>
            <a:r>
              <a:rPr lang="en-US" baseline="30000" dirty="0" smtClean="0"/>
              <a:t>nd</a:t>
            </a:r>
            <a:r>
              <a:rPr lang="en-US" dirty="0" smtClean="0"/>
              <a:t> draft:		18-Sep-2015	(2 weeks ahead of MTS#66)</a:t>
            </a:r>
          </a:p>
          <a:p>
            <a:pPr lvl="1"/>
            <a:r>
              <a:rPr lang="en-US" dirty="0" smtClean="0"/>
              <a:t>M5:	3</a:t>
            </a:r>
            <a:r>
              <a:rPr lang="en-US" baseline="30000" dirty="0" smtClean="0"/>
              <a:t>rd</a:t>
            </a:r>
            <a:r>
              <a:rPr lang="en-US" dirty="0" smtClean="0"/>
              <a:t> draft:		18-Dec-2015	(4 weeks ahead of MTS#67)</a:t>
            </a:r>
          </a:p>
          <a:p>
            <a:pPr lvl="1"/>
            <a:r>
              <a:rPr lang="en-US" dirty="0" smtClean="0"/>
              <a:t>M6:	End of work:	31-Jan-2016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for resource/cost calculation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STF management (reporting etc.): 6 days</a:t>
            </a:r>
          </a:p>
          <a:p>
            <a:pPr lvl="1"/>
            <a:r>
              <a:rPr lang="en-US" dirty="0" smtClean="0"/>
              <a:t>Each draft at M2, M4, M5 shall be accomplished in 2 sessions à 5 days per person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b="1" dirty="0" smtClean="0"/>
              <a:t>Cost calculation</a:t>
            </a:r>
          </a:p>
          <a:p>
            <a:pPr lvl="2"/>
            <a:r>
              <a:rPr lang="en-US" dirty="0" smtClean="0"/>
              <a:t>Voluntary effort of 20% for contracted work</a:t>
            </a:r>
          </a:p>
          <a:p>
            <a:pPr lvl="2"/>
            <a:r>
              <a:rPr lang="en-US" dirty="0" smtClean="0"/>
              <a:t>Remuneration: 600 € per day</a:t>
            </a:r>
          </a:p>
          <a:p>
            <a:pPr lvl="2"/>
            <a:r>
              <a:rPr lang="en-US" dirty="0" smtClean="0"/>
              <a:t>Travelling costs (3 MTS meetings + UCAAT or similar): 4000 €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New: Test generation capabilities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41338" y="1412875"/>
            <a:ext cx="8207375" cy="215444"/>
          </a:xfrm>
        </p:spPr>
        <p:txBody>
          <a:bodyPr/>
          <a:lstStyle/>
          <a:p>
            <a:r>
              <a:rPr lang="en-US" dirty="0" smtClean="0"/>
              <a:t>WI on TDL-MM v 1.3.1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Enhance and enable TDL to generate abstract tests, i.e. test descriptions expressed in TDL</a:t>
            </a:r>
            <a:br>
              <a:rPr lang="en-US" dirty="0" smtClean="0"/>
            </a:br>
            <a:r>
              <a:rPr lang="en-US" dirty="0" smtClean="0"/>
              <a:t>(phases 1/2 put emphasis on generation of concrete tests, i.e. test cases expressed, e.g., in TTCN-3)</a:t>
            </a:r>
          </a:p>
          <a:p>
            <a:pPr lvl="1"/>
            <a:r>
              <a:rPr lang="en-US" dirty="0" smtClean="0"/>
              <a:t>Additional language features</a:t>
            </a:r>
          </a:p>
          <a:p>
            <a:pPr lvl="2"/>
            <a:r>
              <a:rPr lang="en-US" dirty="0" smtClean="0"/>
              <a:t>Nondeterministic choice over behavior (to specify choice over test description references)</a:t>
            </a:r>
          </a:p>
          <a:p>
            <a:pPr lvl="3"/>
            <a:r>
              <a:rPr lang="en-US" dirty="0" smtClean="0"/>
              <a:t>Similar to </a:t>
            </a:r>
            <a:r>
              <a:rPr lang="en-US" dirty="0" err="1" smtClean="0"/>
              <a:t>Highlevel</a:t>
            </a:r>
            <a:r>
              <a:rPr lang="en-US" dirty="0" smtClean="0"/>
              <a:t>-MSC (not so much of state machines); see next slides</a:t>
            </a:r>
          </a:p>
          <a:p>
            <a:pPr lvl="3"/>
            <a:r>
              <a:rPr lang="en-US" dirty="0" smtClean="0"/>
              <a:t>(Might cover also parallel composition of tests)</a:t>
            </a:r>
          </a:p>
          <a:p>
            <a:pPr lvl="2"/>
            <a:r>
              <a:rPr lang="en-US" dirty="0"/>
              <a:t>Nondeterministic choice over </a:t>
            </a:r>
            <a:r>
              <a:rPr lang="en-US" dirty="0" smtClean="0"/>
              <a:t>data</a:t>
            </a:r>
          </a:p>
          <a:p>
            <a:pPr lvl="3"/>
            <a:r>
              <a:rPr lang="en-US" dirty="0" smtClean="0"/>
              <a:t>Consider test descriptions with free, unassigned parameters</a:t>
            </a:r>
          </a:p>
          <a:p>
            <a:pPr lvl="3"/>
            <a:r>
              <a:rPr lang="en-US" dirty="0" smtClean="0"/>
              <a:t>Provide a data pool for data values to be assigned to these free parameters </a:t>
            </a:r>
            <a:r>
              <a:rPr lang="en-US" dirty="0" smtClean="0">
                <a:sym typeface="Wingdings" pitchFamily="2" charset="2"/>
              </a:rPr>
              <a:t> test data gen.</a:t>
            </a:r>
            <a:endParaRPr lang="en-US" dirty="0" smtClean="0"/>
          </a:p>
          <a:p>
            <a:pPr lvl="4"/>
            <a:r>
              <a:rPr lang="en-US" dirty="0" smtClean="0"/>
              <a:t>Correct data, invalid data, data interval/range etc.</a:t>
            </a:r>
          </a:p>
          <a:p>
            <a:pPr lvl="3"/>
            <a:r>
              <a:rPr lang="en-US" dirty="0" smtClean="0"/>
              <a:t>Similar to UTP data pool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Need to cover test campaign specification (set of test cases and their ordering of execution)</a:t>
            </a:r>
          </a:p>
          <a:p>
            <a:pPr lvl="1"/>
            <a:r>
              <a:rPr lang="en-US" dirty="0" smtClean="0"/>
              <a:t>Start of work: M3; end of work: M5 (2 draft versions)</a:t>
            </a:r>
          </a:p>
          <a:p>
            <a:pPr lvl="1"/>
            <a:r>
              <a:rPr lang="en-US" dirty="0" smtClean="0"/>
              <a:t>Resources: 2 persons in 4 </a:t>
            </a:r>
            <a:r>
              <a:rPr lang="en-US" dirty="0" smtClean="0"/>
              <a:t>sessions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scenario graph modeling – Example</a:t>
            </a:r>
            <a:endParaRPr lang="de-DE" dirty="0" smtClean="0"/>
          </a:p>
        </p:txBody>
      </p:sp>
      <p:pic>
        <p:nvPicPr>
          <p:cNvPr id="31747" name="Picture 5" descr="st-testgraph-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588" y="1171575"/>
            <a:ext cx="7121525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Modeling scenario graph and alternative approach</a:t>
            </a:r>
            <a:endParaRPr lang="de-DE" smtClean="0"/>
          </a:p>
        </p:txBody>
      </p:sp>
      <p:pic>
        <p:nvPicPr>
          <p:cNvPr id="32771" name="Picture 6" descr="st-testgraph-c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274763"/>
            <a:ext cx="8010525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4025900" y="3095625"/>
            <a:ext cx="423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2400" b="1">
                <a:solidFill>
                  <a:srgbClr val="CC0000"/>
                </a:solidFill>
              </a:rPr>
              <a:t>vs.</a:t>
            </a:r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96888" y="5959475"/>
            <a:ext cx="3486150" cy="568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Test generator generates tests according to chosen coverage criterion.</a:t>
            </a:r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4851400" y="5959475"/>
            <a:ext cx="3486150" cy="568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User models tests explicitly and keeps control over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Improved: TDL static and operational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WI on TDL-MM v 1.3.1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Currently all semantic descriptions provided as free text</a:t>
            </a:r>
          </a:p>
          <a:p>
            <a:pPr lvl="1"/>
            <a:r>
              <a:rPr lang="en-US" dirty="0" smtClean="0"/>
              <a:t>Review and refinement of static semantics of all MM elements</a:t>
            </a:r>
          </a:p>
          <a:p>
            <a:pPr lvl="2"/>
            <a:r>
              <a:rPr lang="en-US" dirty="0" smtClean="0"/>
              <a:t>Possibly: refinement of static semantics in OCL constraints</a:t>
            </a:r>
          </a:p>
          <a:p>
            <a:pPr lvl="1"/>
            <a:r>
              <a:rPr lang="en-US" dirty="0" smtClean="0"/>
              <a:t>Elaboration of operational semantics for parts of the MM related to behavior descriptions</a:t>
            </a:r>
          </a:p>
          <a:p>
            <a:pPr lvl="2"/>
            <a:r>
              <a:rPr lang="en-US" dirty="0" smtClean="0"/>
              <a:t>Improved text</a:t>
            </a:r>
          </a:p>
          <a:p>
            <a:pPr lvl="2"/>
            <a:r>
              <a:rPr lang="en-US" dirty="0" smtClean="0"/>
              <a:t>More formalization desirable, e.g. provision of a mapping to UPPAAL models (translational semantics), but might be not achievable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Start of work: M3, end of work: M5 (2 drafts)</a:t>
            </a:r>
          </a:p>
          <a:p>
            <a:pPr lvl="1"/>
            <a:r>
              <a:rPr lang="en-US" dirty="0" smtClean="0"/>
              <a:t>Resources: 2 persons in 4 </a:t>
            </a:r>
            <a:r>
              <a:rPr lang="en-US" dirty="0" smtClean="0"/>
              <a:t>sessions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Maintenance of TDL-MM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1338" y="1412875"/>
            <a:ext cx="8207375" cy="215444"/>
          </a:xfrm>
        </p:spPr>
        <p:txBody>
          <a:bodyPr/>
          <a:lstStyle/>
          <a:p>
            <a:r>
              <a:rPr lang="en-US" dirty="0" smtClean="0"/>
              <a:t>WI on TDL-MM v 1.3.1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Updates and resolving of change requests on the MM (left-over from TDL2)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Start: M1, end: M4</a:t>
            </a:r>
          </a:p>
          <a:p>
            <a:pPr lvl="1"/>
            <a:r>
              <a:rPr lang="en-US" dirty="0" smtClean="0"/>
              <a:t>Resources: 1 person in 4 </a:t>
            </a:r>
            <a:r>
              <a:rPr lang="en-US" dirty="0" smtClean="0"/>
              <a:t>sessions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Maintenance of TDL-GR and TDL-XF and </a:t>
            </a:r>
            <a:r>
              <a:rPr lang="en-US" dirty="0" smtClean="0"/>
              <a:t>TDL-TO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1338" y="1412875"/>
            <a:ext cx="8207375" cy="215444"/>
          </a:xfrm>
        </p:spPr>
        <p:txBody>
          <a:bodyPr/>
          <a:lstStyle/>
          <a:p>
            <a:r>
              <a:rPr lang="en-US" dirty="0" smtClean="0"/>
              <a:t>WI on TDL-GR v 1.2.1, TDL-XF v 1.2.1, </a:t>
            </a:r>
            <a:r>
              <a:rPr lang="en-US" dirty="0" smtClean="0"/>
              <a:t>TDL-TO v 1.2.1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Updates and resolving of change requests on the </a:t>
            </a:r>
            <a:r>
              <a:rPr lang="en-US" dirty="0" smtClean="0"/>
              <a:t>MM</a:t>
            </a:r>
          </a:p>
          <a:p>
            <a:pPr lvl="1"/>
            <a:r>
              <a:rPr lang="en-US" dirty="0" smtClean="0"/>
              <a:t>Some extensions of TDL-TO (part 4) according to ETSI’s needs, e.g. parallel events etc.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Start: M3, end: M5</a:t>
            </a:r>
          </a:p>
          <a:p>
            <a:pPr lvl="1"/>
            <a:r>
              <a:rPr lang="en-US" dirty="0" smtClean="0"/>
              <a:t>Resources: </a:t>
            </a:r>
            <a:r>
              <a:rPr lang="en-US" dirty="0" smtClean="0"/>
              <a:t>2 persons </a:t>
            </a:r>
            <a:r>
              <a:rPr lang="en-US" dirty="0" smtClean="0"/>
              <a:t>in 4 </a:t>
            </a:r>
            <a:r>
              <a:rPr lang="en-US" dirty="0" smtClean="0"/>
              <a:t>sessions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0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3.91749713910000000000E+000&quot;&gt;&lt;m_ppcolschidx val=&quot;0&quot;/&gt;&lt;m_rgb r=&quot;ff&quot; g=&quot;b9&quot; b=&quot;0&quot;/&gt;&lt;/elem&gt;&lt;elem m_fUsage=&quot;2.94439690000000010000E+000&quot;&gt;&lt;m_ppcolschidx val=&quot;0&quot;/&gt;&lt;m_rgb r=&quot;af&quot; g=&quot;23&quot; b=&quot;5f&quot;/&gt;&lt;/elem&gt;&lt;elem m_fUsage=&quot;5.42578520639610100000E-001&quot;&gt;&lt;m_ppcolschidx val=&quot;0&quot;/&gt;&lt;m_rgb r=&quot;be&quot; g=&quot;cd&quot; b=&quot;d7&quot;/&gt;&lt;/elem&gt;&lt;elem m_fUsage=&quot;2.82429536481000170000E-001&quot;&gt;&lt;m_ppcolschidx val=&quot;0&quot;/&gt;&lt;m_rgb r=&quot;87&quot; g=&quot;9b&quot; b=&quot;aa&quot;/&gt;&lt;/elem&gt;&lt;elem m_fUsage=&quot;2.54186582832900130000E-001&quot;&gt;&lt;m_ppcolschidx val=&quot;0&quot;/&gt;&lt;m_rgb r=&quot;0&quot; g=&quot;64&quot; b=&quot;87&quot;/&gt;&lt;/elem&gt;&lt;/m_vecMRU&gt;&lt;/m_mruColor&gt;&lt;m_mapectfillschemeMRU&gt;&lt;key val=&quot;0&quot;/&gt;&lt;elem&gt;&lt;m_nPartnerID val=&quot;540&quot;/&gt;&lt;m_nIndex val=&quot;1&quot;/&gt;&lt;/elem&gt;&lt;key val=&quot;2&quot;/&gt;&lt;elem&gt;&lt;m_nPartnerID val=&quot;540&quot;/&gt;&lt;m_nIndex val=&quot;1&quot;/&gt;&lt;/elem&gt;&lt;key val=&quot;4&quot;/&gt;&lt;elem&gt;&lt;m_nPartnerID val=&quot;540&quot;/&gt;&lt;m_nIndex val=&quot;1&quot;/&gt;&lt;/elem&gt;&lt;key val=&quot;11&quot;/&gt;&lt;elem&gt;&lt;m_nPartnerID val=&quot;540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485"/>
  <p:tag name="EE4P_STYLE_ID" val="20857096-870a-42a2-a11e-36364d9fac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INTELLIGENT_ELEMENT" val="Restricted © Siemens AG {yyyy}. All rights reserved"/>
  <p:tag name="EE4P_MASTERWIZARD" val="Siemens_Confidentialit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INTELLIGENT_ELEMENT" val="Restricted © Siemens AG {yyyy}. All rights reserved"/>
  <p:tag name="EE4P_MASTERWIZARD" val="Siemens_Confidentialit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WNUMFRyEyGwGf5BNiW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CN4.vk00WwStZKHDAS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dUrOG6jkKQEEx5bucZ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INTELLIGENT_ELEMENT" val="Restricted © Siemens AG {yyyy}. All rights reserved"/>
  <p:tag name="EE4P_MASTERWIZARD" val="Siemens_Confidentiality"/>
</p:tagLst>
</file>

<file path=ppt/theme/theme1.xml><?xml version="1.0" encoding="utf-8"?>
<a:theme xmlns:a="http://schemas.openxmlformats.org/drawingml/2006/main" name="blank">
  <a:themeElements>
    <a:clrScheme name="Benutzerdefiniert 36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 2013 – 4: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accent1"/>
          </a:solidFill>
          <a:miter lim="800000"/>
          <a:headEnd/>
          <a:tailEnd/>
        </a:ln>
      </a:spPr>
      <a:bodyPr wrap="square" lIns="144018" tIns="72009" rIns="72009" bIns="72009" rtlCol="0" anchor="ctr">
        <a:no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0" tIns="0" rIns="0" bIns="0" rtlCol="0" anchor="t">
        <a:sp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527</Words>
  <Application>Microsoft Office PowerPoint</Application>
  <PresentationFormat>On-screen Show (4:3)</PresentationFormat>
  <Paragraphs>100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</vt:lpstr>
      <vt:lpstr>think-cell Slide</vt:lpstr>
      <vt:lpstr>Proposed topics for TDL phase 3</vt:lpstr>
      <vt:lpstr>General timeline for TDL phase 3 STF</vt:lpstr>
      <vt:lpstr>Assumptions for resource/cost calculation</vt:lpstr>
      <vt:lpstr>1) New: Test generation capabilities</vt:lpstr>
      <vt:lpstr>Test scenario graph modeling – Example</vt:lpstr>
      <vt:lpstr>Modeling scenario graph and alternative approach</vt:lpstr>
      <vt:lpstr>2) Improved: TDL static and operational semantics</vt:lpstr>
      <vt:lpstr>3) Maintenance of TDL-MM</vt:lpstr>
      <vt:lpstr>4) Maintenance of TDL-GR and TDL-XF and TDL-TO</vt:lpstr>
      <vt:lpstr>5) UML profile for TDL; amendment of TDL-MM part 1</vt:lpstr>
      <vt:lpstr>6) Reference implementation for textual TDL (incl. ETSI syntax on TDL-TO)</vt:lpstr>
      <vt:lpstr>Overall resources requested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topics for TDL phase 3</dc:title>
  <dc:creator>Andreas Ulrich</dc:creator>
  <cp:lastModifiedBy>Andreas Ulrich</cp:lastModifiedBy>
  <cp:revision>22</cp:revision>
  <dcterms:created xsi:type="dcterms:W3CDTF">2014-10-01T13:27:13Z</dcterms:created>
  <dcterms:modified xsi:type="dcterms:W3CDTF">2014-10-02T09:30:12Z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2003</vt:lpwstr>
  </property>
  <property fmtid="{D5CDD505-2E9C-101B-9397-08002B2CF9AE}" pid="5" name="Release version">
    <vt:lpwstr>1,0</vt:lpwstr>
  </property>
  <property fmtid="{D5CDD505-2E9C-101B-9397-08002B2CF9AE}" pid="6" name="_NewReviewCycle">
    <vt:lpwstr/>
  </property>
  <property fmtid="{D5CDD505-2E9C-101B-9397-08002B2CF9AE}" pid="7" name="_AdHocReviewCycleID">
    <vt:i4>1628643172</vt:i4>
  </property>
  <property fmtid="{D5CDD505-2E9C-101B-9397-08002B2CF9AE}" pid="8" name="_EmailSubject">
    <vt:lpwstr>CT Branding Guideline for PowerPoint - Final zur Freigabe</vt:lpwstr>
  </property>
  <property fmtid="{D5CDD505-2E9C-101B-9397-08002B2CF9AE}" pid="9" name="_AuthorEmail">
    <vt:lpwstr>regina.friedrich@siemens.com</vt:lpwstr>
  </property>
  <property fmtid="{D5CDD505-2E9C-101B-9397-08002B2CF9AE}" pid="10" name="_AuthorEmailDisplayName">
    <vt:lpwstr>Friedrich, Regina</vt:lpwstr>
  </property>
</Properties>
</file>