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94" r:id="rId3"/>
    <p:sldId id="292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ECB"/>
    <a:srgbClr val="CCFFCC"/>
    <a:srgbClr val="99FF99"/>
    <a:srgbClr val="FFFF66"/>
    <a:srgbClr val="FF9999"/>
    <a:srgbClr val="99FFCC"/>
    <a:srgbClr val="000000"/>
    <a:srgbClr val="FFFFFF"/>
    <a:srgbClr val="004D7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4" autoAdjust="0"/>
    <p:restoredTop sz="97194" autoAdjust="0"/>
  </p:normalViewPr>
  <p:slideViewPr>
    <p:cSldViewPr>
      <p:cViewPr varScale="1">
        <p:scale>
          <a:sx n="88" d="100"/>
          <a:sy n="88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19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DEAED-285F-4D8B-8884-1ECCE66D1BB0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E9263-742B-46B5-A8A6-3D9DD73315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6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19601"/>
            <a:ext cx="7772400" cy="13493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4366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  <a:noFill/>
          <a:effectLst/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3962400" cy="42672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2"/>
            <a:ext cx="3962400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295402"/>
            <a:ext cx="3962400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209800"/>
            <a:ext cx="3962400" cy="42672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2133601"/>
            <a:ext cx="8229600" cy="1588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1981200" y="3886201"/>
            <a:ext cx="5181600" cy="1588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48000" cy="1066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609600"/>
            <a:ext cx="5029200" cy="58674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48000" cy="4648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334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10200"/>
            <a:ext cx="5486400" cy="1143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81000"/>
            <a:ext cx="9144000" cy="647700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202766" y="63306"/>
            <a:ext cx="6858000" cy="1406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1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Automated Test Design™</a:t>
            </a:r>
            <a:endParaRPr lang="en-US" sz="1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onformiqlogo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49236" y="28136"/>
            <a:ext cx="1315387" cy="2286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 algn="l">
              <a:tabLst>
                <a:tab pos="4459288" algn="ctr"/>
                <a:tab pos="8961438" algn="r"/>
              </a:tabLst>
            </a:pPr>
            <a:r>
              <a:rPr lang="en-US" sz="800" dirty="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Copyright © Conformiq Inc. and its subsidiaries. All rights</a:t>
            </a:r>
            <a:r>
              <a:rPr lang="en-US" sz="800" baseline="0" dirty="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 reserved.	</a:t>
            </a:r>
            <a:fld id="{E55F70EF-23D3-477B-9D2A-78B7F5626C9C}" type="datetime2">
              <a:rPr lang="en-US" sz="800" baseline="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pPr algn="l">
                <a:tabLst>
                  <a:tab pos="4459288" algn="ctr"/>
                  <a:tab pos="8961438" algn="r"/>
                </a:tabLst>
              </a:pPr>
              <a:t>Thursday, April 09, 2015</a:t>
            </a:fld>
            <a:r>
              <a:rPr lang="en-US" sz="800" baseline="0" dirty="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	</a:t>
            </a:r>
            <a:fld id="{9BEC9380-F5AC-40F3-BDC9-2B363887FAB1}" type="slidenum">
              <a:rPr lang="en-US" sz="800" baseline="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pPr algn="l">
                <a:tabLst>
                  <a:tab pos="4459288" algn="ctr"/>
                  <a:tab pos="8961438" algn="r"/>
                </a:tabLst>
              </a:pPr>
              <a:t>‹#›</a:t>
            </a:fld>
            <a:endParaRPr lang="en-US" sz="800" dirty="0">
              <a:solidFill>
                <a:srgbClr val="808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228600"/>
            <a:ext cx="9144000" cy="762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8000">
                <a:srgbClr val="DDDDDD">
                  <a:shade val="67500"/>
                  <a:satMod val="115000"/>
                </a:srgbClr>
              </a:gs>
              <a:gs pos="64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0800000" flipV="1">
            <a:off x="0" y="3048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969696"/>
              </a:gs>
              <a:gs pos="6000">
                <a:srgbClr val="F8F8F8"/>
              </a:gs>
              <a:gs pos="100000">
                <a:srgbClr val="DDDDDD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</p:spPr>
        <p:txBody>
          <a:bodyPr vert="horz" lIns="91440" tIns="45720" rIns="91440" bIns="45720" spcCol="45720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0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925" indent="-288925" algn="l" defTabSz="914400" rtl="0" eaLnBrk="1" latinLnBrk="0" hangingPunct="1">
        <a:spcBef>
          <a:spcPts val="1500"/>
        </a:spcBef>
        <a:spcAft>
          <a:spcPts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03325" indent="-288925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2136774"/>
          </a:xfrm>
        </p:spPr>
        <p:txBody>
          <a:bodyPr/>
          <a:lstStyle/>
          <a:p>
            <a:r>
              <a:rPr lang="en-US" dirty="0" smtClean="0"/>
              <a:t>Conformiq Input on </a:t>
            </a:r>
            <a:br>
              <a:rPr lang="en-US" dirty="0" smtClean="0"/>
            </a:br>
            <a:r>
              <a:rPr lang="en-US" dirty="0" smtClean="0"/>
              <a:t>TDL 3 Discussion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TDL3 should just be one of many initiatives to make TDL tooling happen</a:t>
            </a:r>
          </a:p>
          <a:p>
            <a:pPr lvl="1"/>
            <a:r>
              <a:rPr lang="en-US" sz="2200" dirty="0" smtClean="0"/>
              <a:t>The real tools should be produced by the ETSI members</a:t>
            </a:r>
          </a:p>
          <a:p>
            <a:r>
              <a:rPr lang="en-US" dirty="0" smtClean="0"/>
              <a:t>Goal should be to facilitate UCAAT demos and in particular integrations with STF tooling and other tools</a:t>
            </a:r>
          </a:p>
          <a:p>
            <a:pPr lvl="1"/>
            <a:r>
              <a:rPr lang="en-US" sz="2200" dirty="0" smtClean="0"/>
              <a:t>Any TDL3 tool on its own will always and only be on part of the puzzle</a:t>
            </a:r>
          </a:p>
          <a:p>
            <a:pPr lvl="1"/>
            <a:r>
              <a:rPr lang="en-US" sz="2200" dirty="0" smtClean="0"/>
              <a:t>Support of import and export is more critical than extend of actual TDL concept coverage</a:t>
            </a:r>
          </a:p>
          <a:p>
            <a:r>
              <a:rPr lang="en-US" dirty="0" smtClean="0"/>
              <a:t>The TDL3 tool should focus on the ETSI use case (i.e., use of TDL in ETSI standardization)</a:t>
            </a:r>
            <a:endParaRPr lang="en-US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12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Editor Platform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Conformiq has extensive experience in working with DSL editor implementation</a:t>
            </a:r>
          </a:p>
          <a:p>
            <a:r>
              <a:rPr lang="en-US" dirty="0" smtClean="0"/>
              <a:t>GMF based editors require very high development effort</a:t>
            </a:r>
          </a:p>
          <a:p>
            <a:r>
              <a:rPr lang="en-US" dirty="0" smtClean="0"/>
              <a:t>At the same time Conformiq has made very positive experience with editors developed for creating graphical syntax for DSLs</a:t>
            </a:r>
            <a:endParaRPr lang="en-US" dirty="0" smtClean="0"/>
          </a:p>
          <a:p>
            <a:r>
              <a:rPr lang="en-US" dirty="0" smtClean="0"/>
              <a:t>Conformiq strongly advises against using GMF in the context of the TDL3 STF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1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Editor Implementation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Target should be full support for viewing</a:t>
            </a:r>
          </a:p>
          <a:p>
            <a:r>
              <a:rPr lang="en-US" dirty="0" smtClean="0"/>
              <a:t>STF target should focus on basic TDL editing support</a:t>
            </a:r>
          </a:p>
          <a:p>
            <a:pPr lvl="1"/>
            <a:r>
              <a:rPr lang="en-US" sz="2200" dirty="0" smtClean="0"/>
              <a:t>Atomic behavior</a:t>
            </a:r>
            <a:endParaRPr lang="en-US" sz="2200" dirty="0"/>
          </a:p>
          <a:p>
            <a:pPr lvl="1"/>
            <a:r>
              <a:rPr lang="en-US" sz="2200" dirty="0" smtClean="0"/>
              <a:t>Basic combined behavior (alternative, loop, conditional)</a:t>
            </a:r>
          </a:p>
          <a:p>
            <a:pPr lvl="1"/>
            <a:r>
              <a:rPr lang="en-US" sz="2200" dirty="0" smtClean="0"/>
              <a:t>Basic data (simple type, variable, parameter, any)</a:t>
            </a:r>
          </a:p>
          <a:p>
            <a:r>
              <a:rPr lang="en-US" dirty="0" smtClean="0"/>
              <a:t>Backlog</a:t>
            </a:r>
            <a:endParaRPr lang="en-US" dirty="0" smtClean="0"/>
          </a:p>
          <a:p>
            <a:pPr lvl="1"/>
            <a:r>
              <a:rPr lang="en-US" sz="2200" dirty="0" smtClean="0"/>
              <a:t>Test purpose</a:t>
            </a:r>
          </a:p>
          <a:p>
            <a:pPr lvl="1"/>
            <a:r>
              <a:rPr lang="en-US" sz="2200" dirty="0" smtClean="0"/>
              <a:t>Test configuration</a:t>
            </a:r>
          </a:p>
          <a:p>
            <a:pPr lvl="1"/>
            <a:r>
              <a:rPr lang="en-US" sz="2200" dirty="0"/>
              <a:t>Advanced </a:t>
            </a:r>
            <a:r>
              <a:rPr lang="en-US" sz="2200" dirty="0" smtClean="0"/>
              <a:t>data </a:t>
            </a:r>
            <a:r>
              <a:rPr lang="en-US" sz="2200" dirty="0"/>
              <a:t>(structured</a:t>
            </a:r>
            <a:r>
              <a:rPr lang="en-US" sz="2200" dirty="0" smtClean="0"/>
              <a:t>, optionality)</a:t>
            </a:r>
            <a:endParaRPr lang="en-US" sz="2200" dirty="0"/>
          </a:p>
          <a:p>
            <a:pPr lvl="1"/>
            <a:r>
              <a:rPr lang="en-US" sz="2200" dirty="0" smtClean="0"/>
              <a:t>Time</a:t>
            </a:r>
          </a:p>
          <a:p>
            <a:pPr lvl="1"/>
            <a:r>
              <a:rPr lang="en-US" sz="2200" dirty="0" smtClean="0"/>
              <a:t>Advanced </a:t>
            </a:r>
            <a:r>
              <a:rPr lang="en-US" sz="2200" dirty="0"/>
              <a:t>combined </a:t>
            </a:r>
            <a:r>
              <a:rPr lang="en-US" sz="2200" dirty="0" smtClean="0"/>
              <a:t>behavior (exceptional, periodic, </a:t>
            </a:r>
            <a:r>
              <a:rPr lang="en-US" sz="2200" dirty="0" err="1" smtClean="0"/>
              <a:t>etc</a:t>
            </a:r>
            <a:r>
              <a:rPr lang="en-US" sz="2200" dirty="0" smtClean="0"/>
              <a:t>)</a:t>
            </a:r>
            <a:endParaRPr lang="en-US" sz="2200" dirty="0"/>
          </a:p>
          <a:p>
            <a:pPr lvl="1"/>
            <a:endParaRPr lang="en-US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332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formiq">
  <a:themeElements>
    <a:clrScheme name="Custom 14">
      <a:dk1>
        <a:sysClr val="windowText" lastClr="000000"/>
      </a:dk1>
      <a:lt1>
        <a:sysClr val="window" lastClr="FFFFFF"/>
      </a:lt1>
      <a:dk2>
        <a:srgbClr val="1E1E1E"/>
      </a:dk2>
      <a:lt2>
        <a:srgbClr val="C8C8C8"/>
      </a:lt2>
      <a:accent1>
        <a:srgbClr val="009900"/>
      </a:accent1>
      <a:accent2>
        <a:srgbClr val="006699"/>
      </a:accent2>
      <a:accent3>
        <a:srgbClr val="FFAA00"/>
      </a:accent3>
      <a:accent4>
        <a:srgbClr val="999999"/>
      </a:accent4>
      <a:accent5>
        <a:srgbClr val="4D4D4D"/>
      </a:accent5>
      <a:accent6>
        <a:srgbClr val="990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15013</TotalTime>
  <Words>216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Conformiq</vt:lpstr>
      <vt:lpstr>Conformiq Input on  TDL 3 Discussion</vt:lpstr>
      <vt:lpstr>General</vt:lpstr>
      <vt:lpstr>On Editor Platform Choice</vt:lpstr>
      <vt:lpstr>On Editor Implementation Priorities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Conformiq Input on TDL 3</dc:title>
  <dc:creator>Stephan Schulz</dc:creator>
  <dc:description>Copyright Conformiq Inc., 2010</dc:description>
  <cp:lastModifiedBy>Stephan</cp:lastModifiedBy>
  <cp:revision>856</cp:revision>
  <dcterms:created xsi:type="dcterms:W3CDTF">2009-04-18T02:22:11Z</dcterms:created>
  <dcterms:modified xsi:type="dcterms:W3CDTF">2015-04-09T06:53:31Z</dcterms:modified>
</cp:coreProperties>
</file>