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522" r:id="rId2"/>
    <p:sldId id="532" r:id="rId3"/>
    <p:sldId id="534" r:id="rId4"/>
    <p:sldId id="533" r:id="rId5"/>
    <p:sldId id="535" r:id="rId6"/>
    <p:sldId id="536" r:id="rId7"/>
    <p:sldId id="531" r:id="rId8"/>
  </p:sldIdLst>
  <p:sldSz cx="9144000" cy="6858000" type="screen4x3"/>
  <p:notesSz cx="7099300" cy="10234613"/>
  <p:custDataLst>
    <p:tags r:id="rId11"/>
  </p:custDataLst>
  <p:defaultTextStyle>
    <a:defPPr>
      <a:defRPr lang="en-US"/>
    </a:defPPr>
    <a:lvl1pPr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lnSpc>
        <a:spcPct val="110000"/>
      </a:lnSpc>
      <a:spcBef>
        <a:spcPct val="0"/>
      </a:spcBef>
      <a:spcAft>
        <a:spcPct val="0"/>
      </a:spcAft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4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7CD"/>
    <a:srgbClr val="006487"/>
    <a:srgbClr val="317D98"/>
    <a:srgbClr val="EB780A"/>
    <a:srgbClr val="FFB900"/>
    <a:srgbClr val="641946"/>
    <a:srgbClr val="AF235F"/>
    <a:srgbClr val="55A0B9"/>
    <a:srgbClr val="647D2D"/>
    <a:srgbClr val="AAB4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71458" autoAdjust="0"/>
  </p:normalViewPr>
  <p:slideViewPr>
    <p:cSldViewPr snapToGrid="0" snapToObjects="1">
      <p:cViewPr varScale="1">
        <p:scale>
          <a:sx n="77" d="100"/>
          <a:sy n="77" d="100"/>
        </p:scale>
        <p:origin x="-990" y="-96"/>
      </p:cViewPr>
      <p:guideLst>
        <p:guide orient="horz" pos="618"/>
        <p:guide orient="horz" pos="2455"/>
        <p:guide orient="horz" pos="2546"/>
        <p:guide orient="horz" pos="3884"/>
        <p:guide orient="horz" pos="890"/>
        <p:guide orient="horz" pos="1116"/>
        <p:guide orient="horz" pos="4088"/>
        <p:guide orient="horz" pos="4232"/>
        <p:guide orient="horz" pos="3635"/>
        <p:guide pos="340"/>
        <p:guide pos="2880"/>
        <p:guide pos="2971"/>
        <p:guide pos="5511"/>
        <p:guide pos="158"/>
        <p:guide pos="46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 snapToObjects="1">
      <p:cViewPr varScale="1">
        <p:scale>
          <a:sx n="58" d="100"/>
          <a:sy n="58" d="100"/>
        </p:scale>
        <p:origin x="-2448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7099300" cy="765820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pPr>
              <a:defRPr/>
            </a:pPr>
            <a:endParaRPr lang="de-DE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400105" cy="60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5981" tIns="155981" rIns="155981" bIns="155981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99196" y="0"/>
            <a:ext cx="3398461" cy="60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5981" tIns="155981" rIns="155981" bIns="15598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30487"/>
            <a:ext cx="3400105" cy="60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5981" tIns="155981" rIns="155981" bIns="155981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99196" y="9630487"/>
            <a:ext cx="3398461" cy="60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5981" tIns="155981" rIns="155981" bIns="15598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100" smtClean="0"/>
            </a:lvl1pPr>
          </a:lstStyle>
          <a:p>
            <a:pPr>
              <a:defRPr/>
            </a:pPr>
            <a:r>
              <a:rPr lang="en-US"/>
              <a:t>Handout </a:t>
            </a:r>
            <a:fld id="{DD2939DC-3CD9-4A2E-98A6-53A4C1A93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4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400105" cy="60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5981" tIns="155981" rIns="155981" bIns="155981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99196" y="0"/>
            <a:ext cx="3398461" cy="60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5981" tIns="155981" rIns="155981" bIns="15598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69511" y="5117307"/>
            <a:ext cx="6560279" cy="419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30487"/>
            <a:ext cx="3400105" cy="60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5981" tIns="155981" rIns="155981" bIns="155981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99196" y="9630487"/>
            <a:ext cx="3398461" cy="60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5981" tIns="155981" rIns="155981" bIns="15598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100" smtClean="0"/>
            </a:lvl1pPr>
          </a:lstStyle>
          <a:p>
            <a:pPr>
              <a:defRPr/>
            </a:pPr>
            <a:r>
              <a:rPr lang="en-US"/>
              <a:t>Memo </a:t>
            </a:r>
            <a:fld id="{1C4C1A90-3B38-4236-956E-B6B303841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359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Memo </a:t>
            </a:r>
            <a:fld id="{1C4C1A90-3B38-4236-956E-B6B30384166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65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6.xml"/><Relationship Id="rId7" Type="http://schemas.openxmlformats.org/officeDocument/2006/relationships/image" Target="../media/image3.jpeg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down)" type="title" preserve="1">
  <p:cSld name="1_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81" name="Picture 65" descr="D:\Dropbox\Customization\NET\Siemens CT\input\140716\image4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4145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ct 9" hidden="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4178326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14111" name="think-cell Slide" r:id="rId8" imgW="360" imgH="360" progId="">
              <p:embed/>
            </p:oleObj>
          </a:graphicData>
        </a:graphic>
      </p:graphicFrame>
      <p:sp>
        <p:nvSpPr>
          <p:cNvPr id="57350" name="Rectangle 115"/>
          <p:cNvSpPr>
            <a:spLocks noGrp="1" noChangeArrowheads="1"/>
          </p:cNvSpPr>
          <p:nvPr>
            <p:ph type="ctrTitle" hasCustomPrompt="1"/>
            <p:custDataLst>
              <p:tags r:id="rId2"/>
            </p:custDataLst>
          </p:nvPr>
        </p:nvSpPr>
        <p:spPr bwMode="gray">
          <a:xfrm>
            <a:off x="250825" y="4143600"/>
            <a:ext cx="8893175" cy="1485567"/>
          </a:xfrm>
          <a:solidFill>
            <a:srgbClr val="879BAA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44000" rIns="370800" bIns="108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en-US" sz="4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to add presentation title</a:t>
            </a:r>
            <a:br>
              <a:rPr lang="en-US" noProof="0" dirty="0" smtClean="0"/>
            </a:br>
            <a:endParaRPr lang="en-US" noProof="0" dirty="0" smtClean="0"/>
          </a:p>
        </p:txBody>
      </p:sp>
      <p:pic>
        <p:nvPicPr>
          <p:cNvPr id="11" name="Grafik 10" descr="SIE_Logo_Layer_Petrol_RGB_A3_76mm.wmf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539750" y="-4"/>
            <a:ext cx="1728000" cy="967833"/>
          </a:xfrm>
          <a:prstGeom prst="rect">
            <a:avLst/>
          </a:prstGeom>
        </p:spPr>
      </p:pic>
      <p:sp>
        <p:nvSpPr>
          <p:cNvPr id="57351" name="Rectangle 116"/>
          <p:cNvSpPr>
            <a:spLocks noGrp="1" noChangeArrowheads="1"/>
          </p:cNvSpPr>
          <p:nvPr>
            <p:ph type="subTitle" idx="1" hasCustomPrompt="1"/>
            <p:custDataLst>
              <p:tags r:id="rId4"/>
            </p:custDataLst>
          </p:nvPr>
        </p:nvSpPr>
        <p:spPr bwMode="gray">
          <a:xfrm>
            <a:off x="250825" y="3752347"/>
            <a:ext cx="8893175" cy="393082"/>
          </a:xfrm>
          <a:prstGeom prst="rect">
            <a:avLst/>
          </a:prstGeom>
          <a:solidFill>
            <a:srgbClr val="006487">
              <a:alpha val="74902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8000" rIns="0" bIns="3600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tabLst/>
              <a:defRPr lang="en-US" sz="20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noProof="0" dirty="0" smtClean="0"/>
              <a:t>Click to add presentation subtitle</a:t>
            </a:r>
          </a:p>
        </p:txBody>
      </p:sp>
      <p:sp>
        <p:nvSpPr>
          <p:cNvPr id="8" name="Rectangle 168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4716463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Unrestricted © Siemens AG 2015.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</p:spTree>
    <p:extLst>
      <p:ext uri="{BB962C8B-B14F-4D97-AF65-F5344CB8AC3E}">
        <p14:creationId xmlns:p14="http://schemas.microsoft.com/office/powerpoint/2010/main" xmlns="" val="346973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774582"/>
            <a:ext cx="8208963" cy="4391268"/>
          </a:xfrm>
          <a:ln>
            <a:noFill/>
          </a:ln>
        </p:spPr>
        <p:txBody>
          <a:bodyPr vert="horz" wrap="square" lIns="0" tIns="0" rIns="0" bIns="0" rtlCol="0">
            <a:noAutofit/>
          </a:bodyPr>
          <a:lstStyle>
            <a:lvl1pPr>
              <a:defRPr lang="de-DE" kern="1400" baseline="0" smtClean="0"/>
            </a:lvl1pPr>
            <a:lvl2pPr>
              <a:defRPr lang="de-DE" kern="1400" smtClean="0">
                <a:cs typeface="+mn-cs"/>
              </a:defRPr>
            </a:lvl2pPr>
            <a:lvl3pPr>
              <a:defRPr lang="de-DE" kern="1400" smtClean="0">
                <a:cs typeface="+mn-cs"/>
              </a:defRPr>
            </a:lvl3pPr>
            <a:lvl4pPr>
              <a:defRPr lang="de-DE" kern="1400" smtClean="0">
                <a:cs typeface="+mn-cs"/>
              </a:defRPr>
            </a:lvl4pPr>
            <a:lvl5pPr>
              <a:defRPr lang="de-DE" kern="1400">
                <a:cs typeface="+mn-cs"/>
              </a:defRPr>
            </a:lvl5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  <a:p>
            <a:pPr marL="179388" lvl="1" indent="-179388" eaLnBrk="0" hangingPunct="0">
              <a:buClr>
                <a:schemeClr val="accent1"/>
              </a:buClr>
            </a:pP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358775" lvl="2" eaLnBrk="0" hangingPunct="0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538163" lvl="3" eaLnBrk="0" hangingPunct="0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717550" lvl="4" eaLnBrk="0" hangingPunct="0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174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Box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82089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135188"/>
            <a:ext cx="820896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57952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2135188"/>
            <a:ext cx="403066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7180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4718050" y="2135188"/>
            <a:ext cx="403066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63121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2638425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baseline="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108700" y="2135188"/>
            <a:ext cx="264001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39750" y="2135188"/>
            <a:ext cx="2638425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6108700" y="1774582"/>
            <a:ext cx="264001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324225" y="2135188"/>
            <a:ext cx="2640013" cy="4030662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3324225" y="1774582"/>
            <a:ext cx="264001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xmlns="" val="3467180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4718050" y="2135189"/>
            <a:ext cx="4030663" cy="1762125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750" y="2135189"/>
            <a:ext cx="4030663" cy="1762125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4718050" y="1774582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39750" y="4041775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23" name="Textplatzhalter 8"/>
          <p:cNvSpPr>
            <a:spLocks noGrp="1"/>
          </p:cNvSpPr>
          <p:nvPr>
            <p:ph type="body" sz="quarter" idx="27" hasCustomPrompt="1"/>
          </p:nvPr>
        </p:nvSpPr>
        <p:spPr>
          <a:xfrm>
            <a:off x="4718050" y="4402381"/>
            <a:ext cx="4030663" cy="1763468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39750" y="4402381"/>
            <a:ext cx="4030663" cy="1763468"/>
          </a:xfr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26" hasCustomPrompt="1"/>
          </p:nvPr>
        </p:nvSpPr>
        <p:spPr>
          <a:xfrm>
            <a:off x="4718050" y="4041775"/>
            <a:ext cx="4030663" cy="360850"/>
          </a:xfr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xmlns="" val="76636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" preserve="1" userDrawn="1">
  <p:cSld name="1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Click to add core message of slide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41338" y="1412875"/>
            <a:ext cx="8207375" cy="215444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pic>
        <p:nvPicPr>
          <p:cNvPr id="215042" name="Picture 2" descr="D:\Dropbox\Customization\NET\Siemens CT\input\140716\image6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327"/>
          <a:stretch/>
        </p:blipFill>
        <p:spPr bwMode="auto">
          <a:xfrm>
            <a:off x="541339" y="1774582"/>
            <a:ext cx="4019026" cy="471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716463" y="1774582"/>
            <a:ext cx="4032250" cy="4715118"/>
          </a:xfrm>
          <a:solidFill>
            <a:srgbClr val="D7D7CD"/>
          </a:solidFill>
          <a:ln>
            <a:noFill/>
          </a:ln>
        </p:spPr>
        <p:txBody>
          <a:bodyPr vert="horz" wrap="square" lIns="252000" tIns="144000" rIns="180000" bIns="144000" numCol="1" anchor="t" anchorCtr="0" compatLnSpc="1">
            <a:prstTxWarp prst="textNoShape">
              <a:avLst/>
            </a:prstTxWarp>
            <a:noAutofit/>
          </a:bodyPr>
          <a:lstStyle>
            <a:lvl1pPr>
              <a:defRPr lang="de-DE" b="1" kern="1400" dirty="0">
                <a:solidFill>
                  <a:schemeClr val="tx1"/>
                </a:solidFill>
              </a:defRPr>
            </a:lvl1pPr>
          </a:lstStyle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49591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gray">
          <a:xfrm>
            <a:off x="0" y="0"/>
            <a:ext cx="9144000" cy="1268413"/>
          </a:xfrm>
          <a:prstGeom prst="rect">
            <a:avLst/>
          </a:prstGeom>
          <a:solidFill>
            <a:srgbClr val="ADBE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noProof="0" dirty="0"/>
          </a:p>
        </p:txBody>
      </p:sp>
      <p:sp>
        <p:nvSpPr>
          <p:cNvPr id="43011" name="Rectangle 11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0" tIns="396000" rIns="2124000" bIns="23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add core message of slide</a:t>
            </a:r>
          </a:p>
        </p:txBody>
      </p:sp>
      <p:pic>
        <p:nvPicPr>
          <p:cNvPr id="43013" name="Picture 15" descr="SIE_Logo_Layer_Petrol_RGB_A3_76m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43986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liennummernplatzhalter 5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539750" y="6588225"/>
            <a:ext cx="58990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dirty="0">
                <a:cs typeface="Arial" charset="0"/>
              </a:rPr>
              <a:t>Page </a:t>
            </a:r>
            <a:fld id="{AE79CDE3-FC93-47D0-A7E3-87AE4E7DF382}" type="slidenum">
              <a:rPr lang="en-US" sz="1000" noProof="0">
                <a:cs typeface="Arial" charset="0"/>
              </a:rPr>
              <a:pPr algn="l">
                <a:lnSpc>
                  <a:spcPct val="100000"/>
                </a:lnSpc>
                <a:defRPr/>
              </a:pPr>
              <a:t>‹#›</a:t>
            </a:fld>
            <a:endParaRPr lang="en-US" sz="1000" noProof="0" dirty="0">
              <a:cs typeface="Arial" charset="0"/>
            </a:endParaRPr>
          </a:p>
        </p:txBody>
      </p:sp>
      <p:sp>
        <p:nvSpPr>
          <p:cNvPr id="16" name="Rectangle 16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74788" y="6588225"/>
            <a:ext cx="10810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dirty="0" smtClean="0">
                <a:cs typeface="Arial" charset="0"/>
              </a:rPr>
              <a:t>April</a:t>
            </a:r>
            <a:r>
              <a:rPr lang="en-US" sz="1000" baseline="0" noProof="0" dirty="0" smtClean="0">
                <a:cs typeface="Arial" charset="0"/>
              </a:rPr>
              <a:t> </a:t>
            </a:r>
            <a:r>
              <a:rPr lang="en-US" sz="1000" noProof="0" dirty="0" smtClean="0">
                <a:cs typeface="Arial" charset="0"/>
              </a:rPr>
              <a:t>2015</a:t>
            </a:r>
            <a:endParaRPr lang="en-US" sz="1000" noProof="0" dirty="0">
              <a:cs typeface="Arial" charset="0"/>
            </a:endParaRPr>
          </a:p>
        </p:txBody>
      </p:sp>
      <p:sp>
        <p:nvSpPr>
          <p:cNvPr id="2" name="Rectangle 167"/>
          <p:cNvSpPr>
            <a:spLocks noChangeArrowheads="1"/>
          </p:cNvSpPr>
          <p:nvPr/>
        </p:nvSpPr>
        <p:spPr bwMode="auto">
          <a:xfrm>
            <a:off x="2555875" y="6588225"/>
            <a:ext cx="20161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dirty="0" smtClean="0">
                <a:cs typeface="Arial" charset="0"/>
              </a:rPr>
              <a:t>Corporate</a:t>
            </a:r>
            <a:r>
              <a:rPr lang="en-US" sz="1000" baseline="0" noProof="0" dirty="0" smtClean="0">
                <a:cs typeface="Arial" charset="0"/>
              </a:rPr>
              <a:t> Technology</a:t>
            </a:r>
            <a:endParaRPr lang="en-US" sz="1000" noProof="0" dirty="0">
              <a:cs typeface="Arial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1414800"/>
            <a:ext cx="8207375" cy="255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smtClean="0"/>
              <a:t>3.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smtClean="0"/>
              <a:t>4.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smtClean="0"/>
              <a:t>5.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5"/>
            <a:r>
              <a:rPr lang="en-US" dirty="0" smtClean="0"/>
              <a:t>6.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6"/>
            <a:r>
              <a:rPr lang="en-US" dirty="0" smtClean="0"/>
              <a:t>7.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7"/>
            <a:r>
              <a:rPr lang="en-US" dirty="0" smtClean="0"/>
              <a:t>8.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8"/>
            <a:r>
              <a:rPr lang="en-US" dirty="0" smtClean="0"/>
              <a:t>9.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10" name="Rectangle 16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16463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Unrestricted © Siemens AG 2015.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1" r:id="rId2"/>
    <p:sldLayoutId id="2147483684" r:id="rId3"/>
    <p:sldLayoutId id="2147483692" r:id="rId4"/>
    <p:sldLayoutId id="2147483691" r:id="rId5"/>
    <p:sldLayoutId id="2147483686" r:id="rId6"/>
    <p:sldLayoutId id="2147483687" r:id="rId7"/>
    <p:sldLayoutId id="2147483694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Wingdings" pitchFamily="2" charset="2"/>
        <a:buNone/>
        <a:tabLst/>
        <a:defRPr lang="en-US" sz="14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76400" indent="-1764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Font typeface="Arial" pitchFamily="34" charset="0"/>
        <a:buChar char="•"/>
        <a:defRPr sz="1400">
          <a:solidFill>
            <a:schemeClr val="tx1"/>
          </a:solidFill>
          <a:latin typeface="+mn-lt"/>
          <a:ea typeface="+mn-ea"/>
        </a:defRPr>
      </a:lvl2pPr>
      <a:lvl3pPr marL="3564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3pPr>
      <a:lvl4pPr marL="5328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4pPr>
      <a:lvl5pPr marL="7128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8892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10656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12456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14220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bapp.etsi.org/WorkProgram/Report_WorkItem.asp?WKI_ID=45883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eclipse.org/Development_Resources/HOWTO/Starting_A_New_Project" TargetMode="External"/><Relationship Id="rId2" Type="http://schemas.openxmlformats.org/officeDocument/2006/relationships/hyperlink" Target="http://en.wikipedia.org/wiki/Comparison_of_source_code_hosting_facilitie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bitsandbuzz.com/article/which-open-source-licens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emens.com/innovation/en/index.php" TargetMode="External"/><Relationship Id="rId2" Type="http://schemas.openxmlformats.org/officeDocument/2006/relationships/hyperlink" Target="mailto:andreas.ulrich@siemens.com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solidFill>
            <a:srgbClr val="879BAA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44000" rIns="370800" bIns="10800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Input to ETSI TDL tool development</a:t>
            </a:r>
            <a:endParaRPr lang="en-US" dirty="0"/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 Ulrich, Siemens AG  |  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8159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– A scalable TDL-based tool architecture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Exchangeable and reusable tool components; adjusted to specific demands</a:t>
            </a:r>
            <a:endParaRPr lang="en-US" b="1" dirty="0"/>
          </a:p>
        </p:txBody>
      </p:sp>
      <p:sp>
        <p:nvSpPr>
          <p:cNvPr id="6" name="Hexagon 5"/>
          <p:cNvSpPr/>
          <p:nvPr/>
        </p:nvSpPr>
        <p:spPr bwMode="auto">
          <a:xfrm>
            <a:off x="493211" y="3313548"/>
            <a:ext cx="8207375" cy="485775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b="1" smtClean="0">
                <a:solidFill>
                  <a:srgbClr val="000000"/>
                </a:solidFill>
                <a:cs typeface="Arial" charset="0"/>
              </a:rPr>
              <a:t>TDL </a:t>
            </a:r>
            <a:r>
              <a:rPr lang="en-US" b="1" smtClean="0">
                <a:solidFill>
                  <a:srgbClr val="000000"/>
                </a:solidFill>
                <a:cs typeface="Arial" charset="0"/>
              </a:rPr>
              <a:t>Exchange Format (ES 203119-3)</a:t>
            </a:r>
            <a:endParaRPr lang="en-US" sz="1400" b="1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Flowchart: Manual Input 6"/>
          <p:cNvSpPr/>
          <p:nvPr/>
        </p:nvSpPr>
        <p:spPr bwMode="auto">
          <a:xfrm>
            <a:off x="784630" y="4313391"/>
            <a:ext cx="1436903" cy="88610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Graphical Editor</a:t>
            </a:r>
          </a:p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mtClean="0">
                <a:solidFill>
                  <a:srgbClr val="000000"/>
                </a:solidFill>
                <a:cs typeface="Arial" charset="0"/>
              </a:rPr>
              <a:t>(ES 203119-2)</a:t>
            </a:r>
            <a:endParaRPr lang="en-US" sz="14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Flowchart: Manual Input 7"/>
          <p:cNvSpPr/>
          <p:nvPr/>
        </p:nvSpPr>
        <p:spPr bwMode="auto">
          <a:xfrm>
            <a:off x="1103026" y="2223609"/>
            <a:ext cx="1118507" cy="72662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Textual Editor</a:t>
            </a:r>
          </a:p>
        </p:txBody>
      </p:sp>
      <p:sp>
        <p:nvSpPr>
          <p:cNvPr id="9" name="Flowchart: Document 8"/>
          <p:cNvSpPr/>
          <p:nvPr/>
        </p:nvSpPr>
        <p:spPr bwMode="auto">
          <a:xfrm>
            <a:off x="2769473" y="4313391"/>
            <a:ext cx="1298121" cy="726622"/>
          </a:xfrm>
          <a:prstGeom prst="flowChartDocumen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Document Generator</a:t>
            </a:r>
          </a:p>
        </p:txBody>
      </p:sp>
      <p:sp>
        <p:nvSpPr>
          <p:cNvPr id="10" name="Flowchart: Process 9"/>
          <p:cNvSpPr/>
          <p:nvPr/>
        </p:nvSpPr>
        <p:spPr bwMode="auto">
          <a:xfrm>
            <a:off x="6027911" y="4313391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Test Code Generator</a:t>
            </a:r>
          </a:p>
        </p:txBody>
      </p:sp>
      <p:sp>
        <p:nvSpPr>
          <p:cNvPr id="11" name="Flowchart: Magnetic Disk 10"/>
          <p:cNvSpPr/>
          <p:nvPr/>
        </p:nvSpPr>
        <p:spPr bwMode="auto">
          <a:xfrm>
            <a:off x="7814532" y="4313391"/>
            <a:ext cx="628650" cy="726622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000" smtClean="0">
                <a:solidFill>
                  <a:srgbClr val="000000"/>
                </a:solidFill>
                <a:cs typeface="Arial" charset="0"/>
              </a:rPr>
              <a:t>C-code</a:t>
            </a:r>
          </a:p>
        </p:txBody>
      </p:sp>
      <p:sp>
        <p:nvSpPr>
          <p:cNvPr id="12" name="Flowchart: Process 11"/>
          <p:cNvSpPr/>
          <p:nvPr/>
        </p:nvSpPr>
        <p:spPr bwMode="auto">
          <a:xfrm>
            <a:off x="4499344" y="2223609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TDL Model Analyzer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6715973" y="2223609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TDL Test Generator</a:t>
            </a:r>
          </a:p>
        </p:txBody>
      </p:sp>
      <p:cxnSp>
        <p:nvCxnSpPr>
          <p:cNvPr id="15" name="Straight Arrow Connector 14"/>
          <p:cNvCxnSpPr>
            <a:stCxn id="8" idx="2"/>
          </p:cNvCxnSpPr>
          <p:nvPr/>
        </p:nvCxnSpPr>
        <p:spPr bwMode="auto">
          <a:xfrm>
            <a:off x="1662280" y="2950231"/>
            <a:ext cx="0" cy="36331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endCxn id="9" idx="0"/>
          </p:cNvCxnSpPr>
          <p:nvPr/>
        </p:nvCxnSpPr>
        <p:spPr bwMode="auto">
          <a:xfrm>
            <a:off x="3418534" y="3799323"/>
            <a:ext cx="0" cy="51406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10" idx="0"/>
          </p:cNvCxnSpPr>
          <p:nvPr/>
        </p:nvCxnSpPr>
        <p:spPr bwMode="auto">
          <a:xfrm>
            <a:off x="6668808" y="3799323"/>
            <a:ext cx="0" cy="51406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0" idx="3"/>
            <a:endCxn id="11" idx="2"/>
          </p:cNvCxnSpPr>
          <p:nvPr/>
        </p:nvCxnSpPr>
        <p:spPr bwMode="auto">
          <a:xfrm>
            <a:off x="7309704" y="4676702"/>
            <a:ext cx="504828" cy="0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0"/>
          </p:cNvCxnSpPr>
          <p:nvPr/>
        </p:nvCxnSpPr>
        <p:spPr bwMode="auto">
          <a:xfrm flipV="1">
            <a:off x="1503082" y="3799323"/>
            <a:ext cx="0" cy="60267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2" idx="2"/>
          </p:cNvCxnSpPr>
          <p:nvPr/>
        </p:nvCxnSpPr>
        <p:spPr bwMode="auto">
          <a:xfrm>
            <a:off x="5140241" y="2950231"/>
            <a:ext cx="0" cy="36331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1" name="Straight Arrow Connector 30"/>
          <p:cNvCxnSpPr>
            <a:stCxn id="13" idx="2"/>
          </p:cNvCxnSpPr>
          <p:nvPr/>
        </p:nvCxnSpPr>
        <p:spPr bwMode="auto">
          <a:xfrm>
            <a:off x="7356870" y="2950231"/>
            <a:ext cx="0" cy="36331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4" name="Flowchart: Punched Tape 33"/>
          <p:cNvSpPr/>
          <p:nvPr/>
        </p:nvSpPr>
        <p:spPr bwMode="auto">
          <a:xfrm>
            <a:off x="3372709" y="2280757"/>
            <a:ext cx="685792" cy="61232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000" smtClean="0">
                <a:solidFill>
                  <a:srgbClr val="000000"/>
                </a:solidFill>
                <a:cs typeface="Arial" charset="0"/>
              </a:rPr>
              <a:t>Report</a:t>
            </a:r>
          </a:p>
        </p:txBody>
      </p:sp>
      <p:cxnSp>
        <p:nvCxnSpPr>
          <p:cNvPr id="35" name="Straight Arrow Connector 34"/>
          <p:cNvCxnSpPr>
            <a:stCxn id="12" idx="1"/>
            <a:endCxn id="34" idx="3"/>
          </p:cNvCxnSpPr>
          <p:nvPr/>
        </p:nvCxnSpPr>
        <p:spPr bwMode="auto">
          <a:xfrm flipH="1" flipV="1">
            <a:off x="4058501" y="2586918"/>
            <a:ext cx="440843" cy="2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Flowchart: Punched Tape 20"/>
          <p:cNvSpPr/>
          <p:nvPr/>
        </p:nvSpPr>
        <p:spPr bwMode="auto">
          <a:xfrm>
            <a:off x="4499344" y="4370541"/>
            <a:ext cx="685792" cy="61232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000" smtClean="0">
                <a:solidFill>
                  <a:srgbClr val="000000"/>
                </a:solidFill>
                <a:cs typeface="Arial" charset="0"/>
              </a:rPr>
              <a:t>Test Plan</a:t>
            </a:r>
          </a:p>
        </p:txBody>
      </p:sp>
      <p:cxnSp>
        <p:nvCxnSpPr>
          <p:cNvPr id="22" name="Straight Arrow Connector 21"/>
          <p:cNvCxnSpPr>
            <a:stCxn id="9" idx="3"/>
            <a:endCxn id="21" idx="1"/>
          </p:cNvCxnSpPr>
          <p:nvPr/>
        </p:nvCxnSpPr>
        <p:spPr bwMode="auto">
          <a:xfrm>
            <a:off x="4067594" y="4676702"/>
            <a:ext cx="431750" cy="0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1503082" y="6185355"/>
            <a:ext cx="561688" cy="2100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 bwMode="gray">
          <a:xfrm>
            <a:off x="2168197" y="6179976"/>
            <a:ext cx="11124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Front-end tool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532466" y="6190734"/>
            <a:ext cx="561688" cy="2100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 bwMode="gray">
          <a:xfrm>
            <a:off x="4197581" y="6185355"/>
            <a:ext cx="1094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Back-end tool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522071" y="6196113"/>
            <a:ext cx="561688" cy="2100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 bwMode="gray">
          <a:xfrm>
            <a:off x="6187186" y="6190734"/>
            <a:ext cx="128240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err="1" smtClean="0">
                <a:solidFill>
                  <a:srgbClr val="000000"/>
                </a:solidFill>
                <a:cs typeface="Arial" charset="0"/>
              </a:rPr>
              <a:t>Artefact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(output)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dirty="0" err="1" smtClean="0"/>
              <a:t>ToR</a:t>
            </a:r>
            <a:r>
              <a:rPr lang="en-US" dirty="0" smtClean="0"/>
              <a:t> on TDL phase 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Tasks related to implementation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 hangingPunct="0"/>
            <a:r>
              <a:rPr lang="en-US" b="1" dirty="0" smtClean="0"/>
              <a:t>Deliverable</a:t>
            </a:r>
            <a:r>
              <a:rPr lang="en-US" dirty="0" smtClean="0"/>
              <a:t>: “</a:t>
            </a:r>
            <a:r>
              <a:rPr lang="en-GB" dirty="0"/>
              <a:t>Test Description Language; Reference </a:t>
            </a:r>
            <a:r>
              <a:rPr lang="en-GB" dirty="0" smtClean="0"/>
              <a:t>Implementation Scope</a:t>
            </a:r>
            <a:r>
              <a:rPr lang="en-GB" dirty="0"/>
              <a:t>: TDL reference implementation documentation</a:t>
            </a:r>
            <a:r>
              <a:rPr lang="en-US" dirty="0"/>
              <a:t>” (</a:t>
            </a:r>
            <a:r>
              <a:rPr lang="en-US" dirty="0">
                <a:hlinkClick r:id="rId2"/>
              </a:rPr>
              <a:t>DTR/MTS-203119REFv1.1.1 (TR )</a:t>
            </a:r>
            <a:r>
              <a:rPr lang="en-US" dirty="0"/>
              <a:t>)</a:t>
            </a:r>
            <a:endParaRPr lang="en-US" dirty="0" smtClean="0"/>
          </a:p>
          <a:p>
            <a:pPr lvl="2" hangingPunct="0"/>
            <a:r>
              <a:rPr lang="en-US" dirty="0" smtClean="0"/>
              <a:t>Start: 02/2015, final draft: 12/2015 (11 months) </a:t>
            </a:r>
            <a:r>
              <a:rPr lang="en-US" dirty="0" smtClean="0">
                <a:sym typeface="Wingdings" pitchFamily="2" charset="2"/>
              </a:rPr>
              <a:t> New start: May? (3 months delay!)</a:t>
            </a:r>
            <a:endParaRPr lang="en-US" dirty="0" smtClean="0"/>
          </a:p>
          <a:p>
            <a:pPr lvl="2" hangingPunct="0"/>
            <a:r>
              <a:rPr lang="en-US" dirty="0" smtClean="0"/>
              <a:t>UCAAT: 20-22 October 2015 </a:t>
            </a:r>
            <a:r>
              <a:rPr lang="en-US" dirty="0" smtClean="0">
                <a:sym typeface="Wingdings" pitchFamily="2" charset="2"/>
              </a:rPr>
              <a:t> Launch event for OSS TDL tools</a:t>
            </a:r>
          </a:p>
          <a:p>
            <a:pPr lvl="1" hangingPunct="0"/>
            <a:endParaRPr lang="en-US" dirty="0" smtClean="0"/>
          </a:p>
          <a:p>
            <a:pPr lvl="1" hangingPunct="0"/>
            <a:r>
              <a:rPr lang="en-US" b="1" dirty="0" smtClean="0"/>
              <a:t>Task 1</a:t>
            </a:r>
            <a:r>
              <a:rPr lang="en-US" dirty="0" smtClean="0"/>
              <a:t>: Reference implementation</a:t>
            </a:r>
          </a:p>
          <a:p>
            <a:pPr lvl="2" hangingPunct="0"/>
            <a:r>
              <a:rPr lang="en-US" dirty="0" smtClean="0"/>
              <a:t>Resources: 96 + 10 days (experts + CTI) = about 5 person months</a:t>
            </a:r>
          </a:p>
          <a:p>
            <a:pPr lvl="2" hangingPunct="0"/>
            <a:r>
              <a:rPr lang="en-US" dirty="0" smtClean="0"/>
              <a:t>Contents </a:t>
            </a:r>
          </a:p>
          <a:p>
            <a:pPr lvl="3" hangingPunct="0"/>
            <a:r>
              <a:rPr lang="en-US" dirty="0" smtClean="0"/>
              <a:t>Implementation of textual and graphical editors covering essential parts of the TDL standard</a:t>
            </a:r>
          </a:p>
          <a:p>
            <a:pPr lvl="3" hangingPunct="0"/>
            <a:r>
              <a:rPr lang="en-US" dirty="0" smtClean="0"/>
              <a:t>Implementation of TDL-XF for the editors to exchange TDL specifications</a:t>
            </a:r>
          </a:p>
          <a:p>
            <a:pPr lvl="3" hangingPunct="0"/>
            <a:r>
              <a:rPr lang="en-GB" dirty="0"/>
              <a:t>TDL UML profile reference </a:t>
            </a:r>
            <a:r>
              <a:rPr lang="en-GB" dirty="0" smtClean="0"/>
              <a:t>implementation</a:t>
            </a:r>
          </a:p>
          <a:p>
            <a:pPr lvl="3" hangingPunct="0"/>
            <a:r>
              <a:rPr lang="en-GB" dirty="0"/>
              <a:t>User and developer </a:t>
            </a:r>
            <a:r>
              <a:rPr lang="en-GB" dirty="0" smtClean="0"/>
              <a:t>documentation + OSS project management</a:t>
            </a:r>
            <a:endParaRPr lang="en-US" dirty="0" smtClean="0"/>
          </a:p>
          <a:p>
            <a:pPr lvl="1" hangingPunct="0"/>
            <a:r>
              <a:rPr lang="en-US" b="1" dirty="0" smtClean="0"/>
              <a:t>Task 2</a:t>
            </a:r>
            <a:r>
              <a:rPr lang="en-US" dirty="0" smtClean="0"/>
              <a:t>: </a:t>
            </a:r>
            <a:r>
              <a:rPr lang="en-US" dirty="0"/>
              <a:t>UML profile for </a:t>
            </a:r>
            <a:r>
              <a:rPr lang="en-US" dirty="0" smtClean="0"/>
              <a:t>TDL</a:t>
            </a:r>
          </a:p>
          <a:p>
            <a:pPr lvl="2" hangingPunct="0"/>
            <a:r>
              <a:rPr lang="en-US" dirty="0" smtClean="0"/>
              <a:t>Tasks 1 and 2 performed in parallel</a:t>
            </a:r>
          </a:p>
          <a:p>
            <a:pPr lvl="2" hangingPunct="0"/>
            <a:r>
              <a:rPr lang="en-US" dirty="0" smtClean="0"/>
              <a:t>Output of task 2 </a:t>
            </a:r>
            <a:r>
              <a:rPr lang="en-US" dirty="0" smtClean="0"/>
              <a:t>is </a:t>
            </a:r>
            <a:r>
              <a:rPr lang="en-US" smtClean="0"/>
              <a:t>normative and requires </a:t>
            </a:r>
            <a:r>
              <a:rPr lang="en-US" dirty="0" smtClean="0"/>
              <a:t>membership approval</a:t>
            </a:r>
            <a:r>
              <a:rPr lang="en-US" dirty="0" smtClean="0"/>
              <a:t>!</a:t>
            </a:r>
          </a:p>
          <a:p>
            <a:pPr lvl="2" hangingPunct="0"/>
            <a:r>
              <a:rPr lang="en-US" b="1" dirty="0" smtClean="0">
                <a:sym typeface="Wingdings" pitchFamily="2" charset="2"/>
              </a:rPr>
              <a:t>Task 1 must deliver results even when task 2 fails to receive approval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for TDL tool development in phase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Suggested tools and their scope from Siemens’ perspective</a:t>
            </a:r>
            <a:endParaRPr lang="en-US" b="1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3"/>
          </p:nvPr>
        </p:nvSpPr>
        <p:spPr>
          <a:xfrm>
            <a:off x="3583459" y="1774582"/>
            <a:ext cx="5165254" cy="4391268"/>
          </a:xfrm>
        </p:spPr>
        <p:txBody>
          <a:bodyPr/>
          <a:lstStyle/>
          <a:p>
            <a:pPr lvl="1">
              <a:buNone/>
            </a:pPr>
            <a:r>
              <a:rPr lang="en-US" b="1" dirty="0" smtClean="0"/>
              <a:t>1) Textual TDL editor</a:t>
            </a:r>
          </a:p>
          <a:p>
            <a:pPr lvl="1"/>
            <a:r>
              <a:rPr lang="en-US" dirty="0" smtClean="0"/>
              <a:t>Use of existing reference implementation based on </a:t>
            </a:r>
            <a:r>
              <a:rPr lang="en-US" dirty="0" err="1" smtClean="0"/>
              <a:t>Xtext</a:t>
            </a:r>
            <a:endParaRPr lang="en-US" dirty="0" smtClean="0"/>
          </a:p>
          <a:p>
            <a:pPr lvl="1"/>
            <a:r>
              <a:rPr lang="en-US" dirty="0" smtClean="0"/>
              <a:t>Implementation of constraints (static semantics</a:t>
            </a:r>
            <a:r>
              <a:rPr lang="en-US" dirty="0"/>
              <a:t> from TDL-MM</a:t>
            </a:r>
            <a:r>
              <a:rPr lang="en-US" dirty="0" smtClean="0"/>
              <a:t>) and further consistency checks</a:t>
            </a:r>
          </a:p>
          <a:p>
            <a:pPr lvl="1"/>
            <a:r>
              <a:rPr lang="en-US" dirty="0" smtClean="0"/>
              <a:t>Support of TDL-XF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b="1" dirty="0" smtClean="0"/>
              <a:t>2) Graphical TDL specification viewer</a:t>
            </a:r>
          </a:p>
          <a:p>
            <a:pPr lvl="1"/>
            <a:r>
              <a:rPr lang="en-US" dirty="0" smtClean="0"/>
              <a:t>Import of TDL specifications and their rendering in TDL-GR based on Eclipse Sirius</a:t>
            </a:r>
          </a:p>
          <a:p>
            <a:pPr lvl="1"/>
            <a:r>
              <a:rPr lang="en-US" dirty="0" smtClean="0"/>
              <a:t>Support of TDL-XF</a:t>
            </a:r>
          </a:p>
          <a:p>
            <a:pPr lvl="1"/>
            <a:r>
              <a:rPr lang="en-US" dirty="0" smtClean="0"/>
              <a:t>Optional (depending on available resources)</a:t>
            </a:r>
          </a:p>
          <a:p>
            <a:pPr lvl="2"/>
            <a:r>
              <a:rPr lang="en-US" dirty="0" smtClean="0"/>
              <a:t>Printing of TDL diagrams (e.g. in </a:t>
            </a:r>
            <a:r>
              <a:rPr lang="en-US" dirty="0" err="1" smtClean="0"/>
              <a:t>pdf</a:t>
            </a:r>
            <a:r>
              <a:rPr lang="en-US" dirty="0" smtClean="0"/>
              <a:t>, </a:t>
            </a:r>
            <a:r>
              <a:rPr lang="en-US" dirty="0" err="1" smtClean="0"/>
              <a:t>png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Adding editing functionalities for some TDL features</a:t>
            </a:r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b="1" dirty="0" smtClean="0"/>
              <a:t>3) UML-based TDL editor</a:t>
            </a:r>
          </a:p>
          <a:p>
            <a:pPr lvl="1"/>
            <a:r>
              <a:rPr lang="en-US" dirty="0" smtClean="0"/>
              <a:t>Proof-of-concept implementation of Task 2 output</a:t>
            </a:r>
            <a:endParaRPr lang="en-US" dirty="0"/>
          </a:p>
          <a:p>
            <a:pPr lvl="1"/>
            <a:r>
              <a:rPr lang="en-US" dirty="0" smtClean="0"/>
              <a:t>Based on Papyrus UML editor</a:t>
            </a:r>
          </a:p>
        </p:txBody>
      </p:sp>
      <p:sp>
        <p:nvSpPr>
          <p:cNvPr id="6" name="Hexagon 5"/>
          <p:cNvSpPr/>
          <p:nvPr/>
        </p:nvSpPr>
        <p:spPr bwMode="auto">
          <a:xfrm>
            <a:off x="493211" y="3091122"/>
            <a:ext cx="1943577" cy="485775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b="1" dirty="0" smtClean="0">
                <a:solidFill>
                  <a:srgbClr val="000000"/>
                </a:solidFill>
                <a:cs typeface="Arial" charset="0"/>
              </a:rPr>
              <a:t>TDL-XF</a:t>
            </a:r>
          </a:p>
        </p:txBody>
      </p:sp>
      <p:sp>
        <p:nvSpPr>
          <p:cNvPr id="8" name="Flowchart: Manual Input 7"/>
          <p:cNvSpPr/>
          <p:nvPr/>
        </p:nvSpPr>
        <p:spPr bwMode="auto">
          <a:xfrm>
            <a:off x="796724" y="2001183"/>
            <a:ext cx="1118507" cy="72662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Textual Editor</a:t>
            </a:r>
          </a:p>
        </p:txBody>
      </p:sp>
      <p:sp>
        <p:nvSpPr>
          <p:cNvPr id="9" name="Flowchart: Document 8"/>
          <p:cNvSpPr/>
          <p:nvPr/>
        </p:nvSpPr>
        <p:spPr bwMode="auto">
          <a:xfrm>
            <a:off x="706917" y="4090965"/>
            <a:ext cx="1298121" cy="726622"/>
          </a:xfrm>
          <a:prstGeom prst="flowChartDocument">
            <a:avLst/>
          </a:prstGeom>
          <a:gradFill flip="none" rotWithShape="1">
            <a:gsLst>
              <a:gs pos="27000">
                <a:schemeClr val="accent6">
                  <a:lumMod val="60000"/>
                  <a:lumOff val="40000"/>
                </a:schemeClr>
              </a:gs>
              <a:gs pos="100000">
                <a:srgbClr val="FF8200"/>
              </a:gs>
            </a:gsLst>
            <a:lin ang="2700000" scaled="0"/>
            <a:tileRect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Gr. Viewer &amp; Doc. Gen.</a:t>
            </a:r>
          </a:p>
        </p:txBody>
      </p:sp>
      <p:cxnSp>
        <p:nvCxnSpPr>
          <p:cNvPr id="15" name="Straight Arrow Connector 14"/>
          <p:cNvCxnSpPr>
            <a:stCxn id="8" idx="2"/>
          </p:cNvCxnSpPr>
          <p:nvPr/>
        </p:nvCxnSpPr>
        <p:spPr bwMode="auto">
          <a:xfrm>
            <a:off x="1355978" y="2727805"/>
            <a:ext cx="0" cy="36331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endCxn id="9" idx="0"/>
          </p:cNvCxnSpPr>
          <p:nvPr/>
        </p:nvCxnSpPr>
        <p:spPr bwMode="auto">
          <a:xfrm>
            <a:off x="1355978" y="3576897"/>
            <a:ext cx="0" cy="51406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Flowchart: Punched Tape 20"/>
          <p:cNvSpPr/>
          <p:nvPr/>
        </p:nvSpPr>
        <p:spPr bwMode="auto">
          <a:xfrm>
            <a:off x="2436788" y="4148115"/>
            <a:ext cx="685792" cy="61232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000" smtClean="0">
                <a:solidFill>
                  <a:srgbClr val="000000"/>
                </a:solidFill>
                <a:cs typeface="Arial" charset="0"/>
              </a:rPr>
              <a:t>Test Plan</a:t>
            </a:r>
          </a:p>
        </p:txBody>
      </p:sp>
      <p:cxnSp>
        <p:nvCxnSpPr>
          <p:cNvPr id="22" name="Straight Arrow Connector 21"/>
          <p:cNvCxnSpPr>
            <a:stCxn id="9" idx="3"/>
            <a:endCxn id="21" idx="1"/>
          </p:cNvCxnSpPr>
          <p:nvPr/>
        </p:nvCxnSpPr>
        <p:spPr bwMode="auto">
          <a:xfrm>
            <a:off x="2005038" y="4454276"/>
            <a:ext cx="431750" cy="0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Flowchart: Punched Tape 37"/>
          <p:cNvSpPr/>
          <p:nvPr/>
        </p:nvSpPr>
        <p:spPr bwMode="auto">
          <a:xfrm>
            <a:off x="496848" y="5276335"/>
            <a:ext cx="1208314" cy="976184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dirty="0" smtClean="0">
                <a:solidFill>
                  <a:srgbClr val="000000"/>
                </a:solidFill>
                <a:cs typeface="Arial" charset="0"/>
              </a:rPr>
              <a:t>TDL</a:t>
            </a:r>
            <a:br>
              <a:rPr lang="en-US" dirty="0" smtClean="0">
                <a:solidFill>
                  <a:srgbClr val="000000"/>
                </a:solidFill>
                <a:cs typeface="Arial" charset="0"/>
              </a:rPr>
            </a:br>
            <a:r>
              <a:rPr lang="en-US" dirty="0" smtClean="0">
                <a:solidFill>
                  <a:srgbClr val="000000"/>
                </a:solidFill>
                <a:cs typeface="Arial" charset="0"/>
              </a:rPr>
              <a:t>UML Profile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211851" y="5362832"/>
            <a:ext cx="951470" cy="8031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b="1" dirty="0" smtClean="0">
                <a:solidFill>
                  <a:srgbClr val="000000"/>
                </a:solidFill>
                <a:cs typeface="Arial" charset="0"/>
              </a:rPr>
              <a:t>UML Editor</a:t>
            </a:r>
          </a:p>
        </p:txBody>
      </p:sp>
      <p:cxnSp>
        <p:nvCxnSpPr>
          <p:cNvPr id="40" name="Straight Arrow Connector 39"/>
          <p:cNvCxnSpPr>
            <a:stCxn id="38" idx="3"/>
            <a:endCxn id="39" idx="1"/>
          </p:cNvCxnSpPr>
          <p:nvPr/>
        </p:nvCxnSpPr>
        <p:spPr bwMode="auto">
          <a:xfrm>
            <a:off x="1705162" y="5764427"/>
            <a:ext cx="506689" cy="0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TDL tool development as open source software (OSS) development project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General approach to setup an OSS project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lvl="1" indent="-342900">
              <a:buFont typeface="+mj-lt"/>
              <a:buAutoNum type="arabicPeriod"/>
            </a:pPr>
            <a:r>
              <a:rPr lang="en-US" dirty="0" smtClean="0"/>
              <a:t>Agree on an OSS license</a:t>
            </a:r>
          </a:p>
          <a:p>
            <a:pPr lvl="2"/>
            <a:r>
              <a:rPr lang="en-US" dirty="0" smtClean="0"/>
              <a:t>Use one of the popular OSS licenses, e.g. GPL, Apache, BSD, EPL</a:t>
            </a:r>
          </a:p>
          <a:p>
            <a:pPr lvl="3"/>
            <a:r>
              <a:rPr lang="en-US" dirty="0" smtClean="0"/>
              <a:t>Check lists at</a:t>
            </a:r>
            <a:r>
              <a:rPr lang="en-US" dirty="0"/>
              <a:t>: Open Source Initiative (OSI</a:t>
            </a:r>
            <a:r>
              <a:rPr lang="en-US" dirty="0" smtClean="0"/>
              <a:t>) </a:t>
            </a:r>
            <a:r>
              <a:rPr lang="en-US" dirty="0"/>
              <a:t>and Free Software </a:t>
            </a:r>
            <a:r>
              <a:rPr lang="en-US" dirty="0" smtClean="0"/>
              <a:t>Foundation (FSF)</a:t>
            </a:r>
          </a:p>
          <a:p>
            <a:pPr lvl="2"/>
            <a:r>
              <a:rPr lang="en-US" dirty="0" smtClean="0"/>
              <a:t>Define your own license</a:t>
            </a:r>
          </a:p>
          <a:p>
            <a:pPr lvl="2"/>
            <a:r>
              <a:rPr lang="en-US" b="1" dirty="0" smtClean="0"/>
              <a:t>Suggestion</a:t>
            </a:r>
            <a:r>
              <a:rPr lang="en-US" dirty="0" smtClean="0"/>
              <a:t>: agree on a single OSS license at ETSI level </a:t>
            </a:r>
            <a:r>
              <a:rPr lang="en-US" dirty="0" smtClean="0">
                <a:sym typeface="Wingdings" pitchFamily="2" charset="2"/>
              </a:rPr>
              <a:t> Likely Board approval required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Choose a cloud-based code repository</a:t>
            </a:r>
          </a:p>
          <a:p>
            <a:pPr marL="522900" lvl="2" indent="-342900"/>
            <a:r>
              <a:rPr lang="en-US" dirty="0" smtClean="0">
                <a:sym typeface="Wingdings" pitchFamily="2" charset="2"/>
              </a:rPr>
              <a:t>Plenty of services available</a:t>
            </a:r>
          </a:p>
          <a:p>
            <a:pPr marL="522900" lvl="2" indent="-342900"/>
            <a:r>
              <a:rPr lang="en-US" dirty="0" smtClean="0">
                <a:sym typeface="Wingdings" pitchFamily="2" charset="2"/>
              </a:rPr>
              <a:t>Most popular: </a:t>
            </a:r>
            <a:r>
              <a:rPr lang="en-US" dirty="0" err="1" smtClean="0">
                <a:sym typeface="Wingdings" pitchFamily="2" charset="2"/>
              </a:rPr>
              <a:t>GitHub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CodePlex</a:t>
            </a:r>
            <a:r>
              <a:rPr lang="en-US" dirty="0" smtClean="0">
                <a:sym typeface="Wingdings" pitchFamily="2" charset="2"/>
              </a:rPr>
              <a:t>, Google Code, </a:t>
            </a:r>
            <a:r>
              <a:rPr lang="en-US" dirty="0" err="1" smtClean="0">
                <a:sym typeface="Wingdings" pitchFamily="2" charset="2"/>
              </a:rPr>
              <a:t>SourceForge</a:t>
            </a:r>
            <a:endParaRPr lang="en-US" dirty="0" smtClean="0">
              <a:sym typeface="Wingdings" pitchFamily="2" charset="2"/>
            </a:endParaRPr>
          </a:p>
          <a:p>
            <a:pPr marL="522900" lvl="2" indent="-342900"/>
            <a:r>
              <a:rPr lang="en-US" dirty="0">
                <a:sym typeface="Wingdings" pitchFamily="2" charset="2"/>
              </a:rPr>
              <a:t>See: </a:t>
            </a:r>
            <a:r>
              <a:rPr lang="en-US" dirty="0">
                <a:sym typeface="Wingdings" pitchFamily="2" charset="2"/>
                <a:hlinkClick r:id="rId2"/>
              </a:rPr>
              <a:t>http://</a:t>
            </a:r>
            <a:r>
              <a:rPr lang="en-US" dirty="0" smtClean="0">
                <a:sym typeface="Wingdings" pitchFamily="2" charset="2"/>
                <a:hlinkClick r:id="rId2"/>
              </a:rPr>
              <a:t>en.wikipedia.org/wiki/Comparison_of_source_code_hosting_facilities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(Optional) Chose a software forge (collaborative SW development platform)</a:t>
            </a:r>
          </a:p>
          <a:p>
            <a:pPr marL="522900" lvl="2" indent="-342900"/>
            <a:r>
              <a:rPr lang="en-US" dirty="0" smtClean="0">
                <a:sym typeface="Wingdings" pitchFamily="2" charset="2"/>
              </a:rPr>
              <a:t>Some code repositories already offer features of a collaboration platform</a:t>
            </a:r>
          </a:p>
          <a:p>
            <a:pPr marL="522900" lvl="2" indent="-342900"/>
            <a:r>
              <a:rPr lang="en-US" b="1" dirty="0" smtClean="0"/>
              <a:t>Suggestion</a:t>
            </a:r>
            <a:r>
              <a:rPr lang="en-US" dirty="0" smtClean="0"/>
              <a:t>: consider TDL development on Eclipse Labs (runs on Google </a:t>
            </a:r>
            <a:r>
              <a:rPr lang="en-US" dirty="0"/>
              <a:t>Code</a:t>
            </a:r>
            <a:r>
              <a:rPr lang="en-US" dirty="0" smtClean="0"/>
              <a:t>),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wiki.eclipse.org/Development_Resources/HOWTO/Starting_A_New_Project</a:t>
            </a:r>
            <a:r>
              <a:rPr lang="en-US" dirty="0" smtClean="0"/>
              <a:t> </a:t>
            </a:r>
          </a:p>
          <a:p>
            <a:pPr marL="342900" lvl="1" indent="-342900"/>
            <a:endParaRPr lang="en-US" dirty="0"/>
          </a:p>
          <a:p>
            <a:pPr marL="342900" lvl="1" indent="-342900"/>
            <a:r>
              <a:rPr lang="en-US" b="1" dirty="0" smtClean="0"/>
              <a:t>Note</a:t>
            </a:r>
            <a:r>
              <a:rPr lang="en-US" dirty="0" smtClean="0"/>
              <a:t>: Interdependencies between steps 1–3 likely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some major OSS licenses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2"/>
              </a:rPr>
              <a:t>http://www.bitsandbuzz.com/article/which-open-source-license/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17090" name="Picture 2" descr="C:\Users\mch1312a\Desktop\imgWichOpenSourceLicen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002" y="1948764"/>
            <a:ext cx="5124450" cy="36385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 bwMode="gray">
          <a:xfrm>
            <a:off x="590766" y="5844745"/>
            <a:ext cx="6145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  <a:sym typeface="Wingdings" pitchFamily="2" charset="2"/>
              </a:rPr>
              <a:t> Legal support required to select most suitable license for ETSI’s purpose</a:t>
            </a:r>
            <a:endParaRPr lang="en-US" sz="1400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</a:t>
            </a:r>
            <a:endParaRPr lang="en-US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  <a:defRPr/>
            </a:pPr>
            <a:r>
              <a:rPr lang="en-US" smtClean="0"/>
              <a:t>Dr. Andreas Ulrich</a:t>
            </a:r>
            <a:br>
              <a:rPr lang="en-US" smtClean="0"/>
            </a:br>
            <a:r>
              <a:rPr lang="en-US" b="0" smtClean="0"/>
              <a:t/>
            </a:r>
            <a:br>
              <a:rPr lang="en-US" b="0" smtClean="0"/>
            </a:br>
            <a:r>
              <a:rPr lang="en-US" b="0" smtClean="0"/>
              <a:t>Siemens AG</a:t>
            </a:r>
            <a:br>
              <a:rPr lang="en-US" b="0" smtClean="0"/>
            </a:br>
            <a:r>
              <a:rPr lang="en-US" b="0" smtClean="0"/>
              <a:t>Corporate Technology</a:t>
            </a:r>
          </a:p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  <a:defRPr/>
            </a:pPr>
            <a:endParaRPr lang="en-US" b="0" smtClean="0"/>
          </a:p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  <a:defRPr/>
            </a:pPr>
            <a:r>
              <a:rPr lang="en-US" b="0" smtClean="0"/>
              <a:t>Otto-Hahn-Ring 6</a:t>
            </a:r>
            <a:br>
              <a:rPr lang="en-US" b="0" smtClean="0"/>
            </a:br>
            <a:r>
              <a:rPr lang="en-US" b="0" smtClean="0"/>
              <a:t>81739 München</a:t>
            </a:r>
            <a:br>
              <a:rPr lang="en-US" b="0" smtClean="0"/>
            </a:br>
            <a:r>
              <a:rPr lang="en-US" b="0" smtClean="0"/>
              <a:t>Germany</a:t>
            </a:r>
          </a:p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  <a:defRPr/>
            </a:pPr>
            <a:endParaRPr lang="en-US" b="0" smtClean="0"/>
          </a:p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  <a:defRPr/>
            </a:pPr>
            <a:r>
              <a:rPr lang="en-US" b="0" smtClean="0"/>
              <a:t>E-mail:</a:t>
            </a:r>
            <a:br>
              <a:rPr lang="en-US" b="0" smtClean="0"/>
            </a:br>
            <a:r>
              <a:rPr lang="en-US" b="0" smtClean="0">
                <a:hlinkClick r:id="rId2"/>
              </a:rPr>
              <a:t>andreas.ulrich@siemens.com</a:t>
            </a:r>
            <a:r>
              <a:rPr lang="en-US" b="0" smtClean="0"/>
              <a:t> </a:t>
            </a:r>
          </a:p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</a:pPr>
            <a:endParaRPr lang="en-US" b="0" smtClean="0"/>
          </a:p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</a:pPr>
            <a:r>
              <a:rPr lang="en-US" b="0" smtClean="0"/>
              <a:t>Internet:</a:t>
            </a:r>
            <a:br>
              <a:rPr lang="en-US" b="0" smtClean="0"/>
            </a:br>
            <a:r>
              <a:rPr lang="en-US" smtClean="0">
                <a:hlinkClick r:id="rId3"/>
              </a:rPr>
              <a:t>www.siemens.com/innovation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08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09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5&quot;&gt;&lt;elem m_fUsage=&quot;3.91749713910000000000E+000&quot;&gt;&lt;m_ppcolschidx val=&quot;0&quot;/&gt;&lt;m_rgb r=&quot;ff&quot; g=&quot;b9&quot; b=&quot;0&quot;/&gt;&lt;/elem&gt;&lt;elem m_fUsage=&quot;2.94439690000000010000E+000&quot;&gt;&lt;m_ppcolschidx val=&quot;0&quot;/&gt;&lt;m_rgb r=&quot;af&quot; g=&quot;23&quot; b=&quot;5f&quot;/&gt;&lt;/elem&gt;&lt;elem m_fUsage=&quot;5.42578520639610100000E-001&quot;&gt;&lt;m_ppcolschidx val=&quot;0&quot;/&gt;&lt;m_rgb r=&quot;be&quot; g=&quot;cd&quot; b=&quot;d7&quot;/&gt;&lt;/elem&gt;&lt;elem m_fUsage=&quot;2.82429536481000170000E-001&quot;&gt;&lt;m_ppcolschidx val=&quot;0&quot;/&gt;&lt;m_rgb r=&quot;87&quot; g=&quot;9b&quot; b=&quot;aa&quot;/&gt;&lt;/elem&gt;&lt;elem m_fUsage=&quot;2.54186582832900130000E-001&quot;&gt;&lt;m_ppcolschidx val=&quot;0&quot;/&gt;&lt;m_rgb r=&quot;0&quot; g=&quot;64&quot; b=&quot;87&quot;/&gt;&lt;/elem&gt;&lt;/m_vecMRU&gt;&lt;/m_mruColor&gt;&lt;m_mapectfillschemeMRU&gt;&lt;key val=&quot;0&quot;/&gt;&lt;elem&gt;&lt;m_nPartnerID val=&quot;540&quot;/&gt;&lt;m_nIndex val=&quot;1&quot;/&gt;&lt;/elem&gt;&lt;key val=&quot;2&quot;/&gt;&lt;elem&gt;&lt;m_nPartnerID val=&quot;540&quot;/&gt;&lt;m_nIndex val=&quot;1&quot;/&gt;&lt;/elem&gt;&lt;key val=&quot;4&quot;/&gt;&lt;elem&gt;&lt;m_nPartnerID val=&quot;540&quot;/&gt;&lt;m_nIndex val=&quot;1&quot;/&gt;&lt;/elem&gt;&lt;key val=&quot;11&quot;/&gt;&lt;elem&gt;&lt;m_nPartnerID val=&quot;540&quot;/&gt;&lt;m_nIndex val=&quot;1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485"/>
  <p:tag name="EE4P_STYLE_ID" val="20857096-870a-42a2-a11e-36364d9facb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bFgJBwQkEKzIZqt5um7V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aOiHVhIEKg5.vVrGGdd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INTELLIGENT_ELEMENT" val="Restricted © Siemens AG {yyyy}. All rights reserved"/>
  <p:tag name="EE4P_MASTERWIZARD" val="Siemens_Confidentialit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WNUMFRyEyGwGf5BNiW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CN4.vk00WwStZKHDASS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dUrOG6jkKQEEx5bucZf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INTELLIGENT_ELEMENT" val="Restricted © Siemens AG {yyyy}. All rights reserved"/>
  <p:tag name="EE4P_MASTERWIZARD" val="Siemens_Confidentiality"/>
</p:tagLst>
</file>

<file path=ppt/theme/theme1.xml><?xml version="1.0" encoding="utf-8"?>
<a:theme xmlns:a="http://schemas.openxmlformats.org/drawingml/2006/main" name="blank">
  <a:themeElements>
    <a:clrScheme name="Benutzerdefiniert 36">
      <a:dk1>
        <a:srgbClr val="000000"/>
      </a:dk1>
      <a:lt1>
        <a:srgbClr val="FFFFFF"/>
      </a:lt1>
      <a:dk2>
        <a:srgbClr val="000000"/>
      </a:dk2>
      <a:lt2>
        <a:srgbClr val="879BAA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6487"/>
      </a:accent5>
      <a:accent6>
        <a:srgbClr val="647D2D"/>
      </a:accent6>
      <a:hlink>
        <a:srgbClr val="EB780A"/>
      </a:hlink>
      <a:folHlink>
        <a:srgbClr val="641946"/>
      </a:folHlink>
    </a:clrScheme>
    <a:fontScheme name="Siemens 2013 – 4: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algn="ctr">
          <a:solidFill>
            <a:schemeClr val="accent1"/>
          </a:solidFill>
          <a:miter lim="800000"/>
          <a:headEnd/>
          <a:tailEnd/>
        </a:ln>
      </a:spPr>
      <a:bodyPr wrap="square" lIns="144018" tIns="72009" rIns="72009" bIns="72009" rtlCol="0" anchor="ctr">
        <a:noAutofit/>
      </a:bodyPr>
      <a:lstStyle>
        <a:defPPr marL="171450" indent="-171450" algn="l">
          <a:lnSpc>
            <a:spcPct val="100000"/>
          </a:lnSpc>
          <a:buClr>
            <a:srgbClr val="879BAA"/>
          </a:buClr>
          <a:buFont typeface="Arial" pitchFamily="34" charset="0"/>
          <a:buChar char="•"/>
          <a:defRPr sz="1400" dirty="0" err="1" smtClean="0">
            <a:solidFill>
              <a:srgbClr val="000000"/>
            </a:solidFill>
            <a:cs typeface="Arial" charset="0"/>
          </a:defRPr>
        </a:defPPr>
      </a:lstStyle>
    </a:spDef>
    <a:lnDef>
      <a:spPr bwMode="auto">
        <a:solidFill>
          <a:schemeClr val="accent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gray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12700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lIns="0" tIns="0" rIns="0" bIns="0" rtlCol="0" anchor="t">
        <a:spAutoFit/>
      </a:bodyPr>
      <a:lstStyle>
        <a:defPPr marL="171450" indent="-171450" algn="l">
          <a:lnSpc>
            <a:spcPct val="100000"/>
          </a:lnSpc>
          <a:buClr>
            <a:srgbClr val="879BAA"/>
          </a:buClr>
          <a:buFont typeface="Arial" pitchFamily="34" charset="0"/>
          <a:buChar char="•"/>
          <a:defRPr sz="1400" dirty="0" err="1" smtClean="0">
            <a:solidFill>
              <a:srgbClr val="000000"/>
            </a:solidFill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530</Words>
  <Application>Microsoft Office PowerPoint</Application>
  <PresentationFormat>On-screen Show (4:3)</PresentationFormat>
  <Paragraphs>86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blank</vt:lpstr>
      <vt:lpstr>think-cell Slide</vt:lpstr>
      <vt:lpstr>Input to ETSI TDL tool development</vt:lpstr>
      <vt:lpstr>Overview – A scalable TDL-based tool architecture</vt:lpstr>
      <vt:lpstr>Review of ToR on TDL phase 3</vt:lpstr>
      <vt:lpstr>Suggestion for TDL tool development in phase 3</vt:lpstr>
      <vt:lpstr>TDL tool development as open source software (OSS) development project</vt:lpstr>
      <vt:lpstr>Comparison of some major OSS licenses</vt:lpstr>
      <vt:lpstr>Contact</vt:lpstr>
    </vt:vector>
  </TitlesOfParts>
  <Company>Siemens AG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to ETSI TDL tool development</dc:title>
  <dc:creator>Andreas Ulrich</dc:creator>
  <cp:lastModifiedBy>Andreas Ulrich</cp:lastModifiedBy>
  <cp:revision>26</cp:revision>
  <dcterms:created xsi:type="dcterms:W3CDTF">2015-04-07T08:40:39Z</dcterms:created>
  <dcterms:modified xsi:type="dcterms:W3CDTF">2015-04-07T13:37:44Z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Release date">
    <vt:lpwstr>January 2013</vt:lpwstr>
  </property>
  <property fmtid="{D5CDD505-2E9C-101B-9397-08002B2CF9AE}" pid="4" name="Office version">
    <vt:lpwstr>2003</vt:lpwstr>
  </property>
  <property fmtid="{D5CDD505-2E9C-101B-9397-08002B2CF9AE}" pid="5" name="Release version">
    <vt:lpwstr>1,0</vt:lpwstr>
  </property>
  <property fmtid="{D5CDD505-2E9C-101B-9397-08002B2CF9AE}" pid="6" name="_NewReviewCycle">
    <vt:lpwstr/>
  </property>
  <property fmtid="{D5CDD505-2E9C-101B-9397-08002B2CF9AE}" pid="7" name="_AdHocReviewCycleID">
    <vt:i4>1628643172</vt:i4>
  </property>
  <property fmtid="{D5CDD505-2E9C-101B-9397-08002B2CF9AE}" pid="8" name="_EmailSubject">
    <vt:lpwstr>CT Branding Guideline for PowerPoint - Final zur Freigabe</vt:lpwstr>
  </property>
  <property fmtid="{D5CDD505-2E9C-101B-9397-08002B2CF9AE}" pid="9" name="_AuthorEmail">
    <vt:lpwstr>regina.friedrich@siemens.com</vt:lpwstr>
  </property>
  <property fmtid="{D5CDD505-2E9C-101B-9397-08002B2CF9AE}" pid="10" name="_AuthorEmailDisplayName">
    <vt:lpwstr>Friedrich, Regina</vt:lpwstr>
  </property>
</Properties>
</file>