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4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9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0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5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6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1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1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7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5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8A6E-3EE1-4B2B-A815-5135F9F7E1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CAC56-239F-4A08-8BD7-CD94EAE5D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4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eclipse.org/projects/modeling.emf" TargetMode="External"/><Relationship Id="rId2" Type="http://schemas.openxmlformats.org/officeDocument/2006/relationships/hyperlink" Target="https://eclipse.org/sirius/overview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pensource.com/business/12/9/a-complete-guide-marketing-project-busines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://www.eclipse.org/papyr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rojects.eclipse.org/projects/modeling.mdt.papyrus" TargetMode="External"/><Relationship Id="rId5" Type="http://schemas.openxmlformats.org/officeDocument/2006/relationships/hyperlink" Target="http://www.eclipse.org/sirius/overview.html" TargetMode="External"/><Relationship Id="rId4" Type="http://schemas.openxmlformats.org/officeDocument/2006/relationships/hyperlink" Target="https://projects.eclipse.org/projects/modeling.siriu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/>
          <a:lstStyle/>
          <a:p>
            <a:r>
              <a:rPr lang="en-US" dirty="0" smtClean="0"/>
              <a:t>Open source aspects to select technology for the TDL prototype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Gy</a:t>
            </a:r>
            <a:r>
              <a:rPr lang="hu-HU" dirty="0" smtClean="0"/>
              <a:t>örgy Réthy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9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ToR</a:t>
            </a:r>
            <a:r>
              <a:rPr lang="en-US" dirty="0" smtClean="0"/>
              <a:t> </a:t>
            </a:r>
            <a:r>
              <a:rPr lang="en-US" sz="2000" dirty="0" smtClean="0"/>
              <a:t>(clause 6.6, </a:t>
            </a:r>
            <a:r>
              <a:rPr lang="en-GB" sz="2000" dirty="0"/>
              <a:t>Task 1 – Reference </a:t>
            </a:r>
            <a:r>
              <a:rPr lang="en-GB" sz="2000" dirty="0" smtClean="0"/>
              <a:t>implementation)</a:t>
            </a:r>
            <a:endParaRPr lang="en-US" sz="2000" dirty="0" smtClean="0"/>
          </a:p>
          <a:p>
            <a:pPr lvl="1"/>
            <a:r>
              <a:rPr lang="en-GB" dirty="0" smtClean="0"/>
              <a:t>Graphical editor based </a:t>
            </a:r>
            <a:r>
              <a:rPr lang="en-GB" dirty="0"/>
              <a:t>on the Eclipse platform related </a:t>
            </a:r>
            <a:r>
              <a:rPr lang="en-GB" dirty="0" smtClean="0"/>
              <a:t>technologies </a:t>
            </a:r>
            <a:r>
              <a:rPr lang="en-GB" dirty="0"/>
              <a:t>(e.g. Sirius or UML)</a:t>
            </a:r>
            <a:endParaRPr lang="en-GB" dirty="0" smtClean="0"/>
          </a:p>
          <a:p>
            <a:pPr lvl="1"/>
            <a:r>
              <a:rPr lang="en-GB" dirty="0" smtClean="0"/>
              <a:t>Covering </a:t>
            </a:r>
            <a:r>
              <a:rPr lang="en-GB" dirty="0"/>
              <a:t>essential </a:t>
            </a:r>
            <a:r>
              <a:rPr lang="en-GB" dirty="0" smtClean="0"/>
              <a:t>(graphical) constructs </a:t>
            </a:r>
          </a:p>
          <a:p>
            <a:pPr lvl="1"/>
            <a:r>
              <a:rPr lang="en-GB" dirty="0" smtClean="0"/>
              <a:t>UML profile for TDL and integration with Eclipse Papyrus as open TDL UML profile reference implementation</a:t>
            </a:r>
            <a:endParaRPr lang="en-GB" dirty="0"/>
          </a:p>
          <a:p>
            <a:pPr lvl="1"/>
            <a:r>
              <a:rPr lang="en-GB" dirty="0" smtClean="0"/>
              <a:t>Textual editor </a:t>
            </a:r>
            <a:r>
              <a:rPr lang="en-GB" dirty="0"/>
              <a:t>based on the Eclipse platform and related </a:t>
            </a:r>
            <a:r>
              <a:rPr lang="en-GB" dirty="0" smtClean="0"/>
              <a:t>technologies</a:t>
            </a:r>
          </a:p>
          <a:p>
            <a:pPr lvl="1"/>
            <a:r>
              <a:rPr lang="en-GB" dirty="0"/>
              <a:t>TDL exchange format </a:t>
            </a:r>
            <a:endParaRPr lang="en-GB" dirty="0" smtClean="0"/>
          </a:p>
          <a:p>
            <a:r>
              <a:rPr lang="en-US" dirty="0" smtClean="0"/>
              <a:t>Open source</a:t>
            </a:r>
          </a:p>
          <a:p>
            <a:pPr lvl="1"/>
            <a:r>
              <a:rPr lang="en-US" dirty="0" smtClean="0"/>
              <a:t>There is a consensus that the tool shall be free open source</a:t>
            </a:r>
          </a:p>
          <a:p>
            <a:pPr lvl="1"/>
            <a:r>
              <a:rPr lang="en-GB" dirty="0" smtClean="0"/>
              <a:t>Part of task 1 is to:</a:t>
            </a:r>
            <a:br>
              <a:rPr lang="en-GB" dirty="0" smtClean="0"/>
            </a:br>
            <a:r>
              <a:rPr lang="en-GB" dirty="0" smtClean="0"/>
              <a:t>Setting </a:t>
            </a:r>
            <a:r>
              <a:rPr lang="en-GB" dirty="0"/>
              <a:t>up necessary project infrastructure and open-source portal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 aspects of TDL Phase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9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7B0663"/>
                </a:solidFill>
              </a:rPr>
              <a:t>Framework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B0663"/>
                </a:solidFill>
              </a:rPr>
              <a:t>to create </a:t>
            </a:r>
            <a:r>
              <a:rPr lang="en-US" dirty="0" smtClean="0"/>
              <a:t>(or </a:t>
            </a:r>
            <a:r>
              <a:rPr lang="en-US" b="1" dirty="0" smtClean="0">
                <a:solidFill>
                  <a:srgbClr val="7B0663"/>
                </a:solidFill>
              </a:rPr>
              <a:t>customize</a:t>
            </a:r>
            <a:r>
              <a:rPr lang="en-US" dirty="0" smtClean="0">
                <a:solidFill>
                  <a:srgbClr val="7B0663"/>
                </a:solidFill>
              </a:rPr>
              <a:t> </a:t>
            </a:r>
            <a:r>
              <a:rPr lang="en-US" dirty="0" smtClean="0"/>
              <a:t>existing) </a:t>
            </a:r>
            <a:r>
              <a:rPr lang="en-US" b="1" dirty="0" smtClean="0">
                <a:solidFill>
                  <a:srgbClr val="7B0663"/>
                </a:solidFill>
              </a:rPr>
              <a:t>concrete syntaxes for own graphical </a:t>
            </a:r>
            <a:r>
              <a:rPr lang="en-US" b="1" dirty="0">
                <a:solidFill>
                  <a:srgbClr val="7B0663"/>
                </a:solidFill>
              </a:rPr>
              <a:t>modeling </a:t>
            </a:r>
            <a:r>
              <a:rPr lang="en-US" b="1" dirty="0" smtClean="0">
                <a:solidFill>
                  <a:srgbClr val="7B0663"/>
                </a:solidFill>
              </a:rPr>
              <a:t>workbench</a:t>
            </a:r>
            <a:r>
              <a:rPr lang="en-US" dirty="0" smtClean="0"/>
              <a:t> on top of </a:t>
            </a:r>
            <a:r>
              <a:rPr lang="en-US" dirty="0"/>
              <a:t>EMF and </a:t>
            </a:r>
            <a:r>
              <a:rPr lang="en-US" dirty="0" smtClean="0"/>
              <a:t>GMF</a:t>
            </a:r>
          </a:p>
          <a:p>
            <a:r>
              <a:rPr lang="en-US" dirty="0" smtClean="0"/>
              <a:t>Allows </a:t>
            </a:r>
            <a:r>
              <a:rPr lang="en-US" dirty="0"/>
              <a:t>the users to create, edit and visualize EMF </a:t>
            </a:r>
            <a:r>
              <a:rPr lang="en-US" dirty="0" smtClean="0"/>
              <a:t>models; </a:t>
            </a:r>
            <a:r>
              <a:rPr lang="en-US" dirty="0"/>
              <a:t>extensible in many ways, notably by providing new kinds of representations, new query languages and by being able to call Java code to interact with Eclipse or any other system</a:t>
            </a:r>
            <a:r>
              <a:rPr lang="en-US" dirty="0" smtClean="0"/>
              <a:t> </a:t>
            </a:r>
            <a:r>
              <a:rPr lang="en-US" sz="2300" dirty="0" smtClean="0"/>
              <a:t>(</a:t>
            </a:r>
            <a:r>
              <a:rPr lang="en-US" sz="2300" dirty="0" smtClean="0">
                <a:hlinkClick r:id="rId2"/>
              </a:rPr>
              <a:t>https://eclipse.org/sirius/overview.html</a:t>
            </a:r>
            <a:r>
              <a:rPr lang="en-US" sz="2300" dirty="0" smtClean="0"/>
              <a:t>)</a:t>
            </a:r>
          </a:p>
          <a:p>
            <a:r>
              <a:rPr lang="en-US" dirty="0" smtClean="0"/>
              <a:t>Eclipse project, also available through modeling components discovery</a:t>
            </a:r>
          </a:p>
          <a:p>
            <a:r>
              <a:rPr lang="en-US" dirty="0" smtClean="0"/>
              <a:t>EPL 1.0 license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------------------------------------------------------------------------------------------------------</a:t>
            </a:r>
          </a:p>
          <a:p>
            <a:r>
              <a:rPr lang="en-US" b="1" dirty="0" smtClean="0">
                <a:solidFill>
                  <a:srgbClr val="7B0663"/>
                </a:solidFill>
              </a:rPr>
              <a:t>Integrated environment </a:t>
            </a:r>
            <a:r>
              <a:rPr lang="en-US" b="1" dirty="0">
                <a:solidFill>
                  <a:srgbClr val="7B0663"/>
                </a:solidFill>
              </a:rPr>
              <a:t>for editing any kind of </a:t>
            </a:r>
            <a:r>
              <a:rPr lang="en-US" b="1" dirty="0" smtClean="0">
                <a:solidFill>
                  <a:srgbClr val="7B0663"/>
                </a:solidFill>
                <a:hlinkClick r:id="rId3"/>
              </a:rPr>
              <a:t>EMF</a:t>
            </a:r>
            <a:r>
              <a:rPr lang="en-US" b="1" dirty="0" smtClean="0">
                <a:solidFill>
                  <a:srgbClr val="7B0663"/>
                </a:solidFill>
              </a:rPr>
              <a:t> model</a:t>
            </a:r>
            <a:r>
              <a:rPr lang="en-US" dirty="0" smtClean="0"/>
              <a:t>, in particular </a:t>
            </a:r>
            <a:r>
              <a:rPr lang="en-US" dirty="0"/>
              <a:t>supporting </a:t>
            </a:r>
            <a:r>
              <a:rPr lang="en-US" dirty="0" smtClean="0"/>
              <a:t>UML, </a:t>
            </a:r>
            <a:r>
              <a:rPr lang="en-US" dirty="0" err="1" smtClean="0"/>
              <a:t>SysML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MARTE;</a:t>
            </a:r>
          </a:p>
          <a:p>
            <a:r>
              <a:rPr lang="en-US" dirty="0" smtClean="0"/>
              <a:t>Advanced </a:t>
            </a:r>
            <a:r>
              <a:rPr lang="en-US" dirty="0"/>
              <a:t>support for UML profiles enabling </a:t>
            </a:r>
            <a:r>
              <a:rPr lang="en-US" dirty="0" smtClean="0"/>
              <a:t>DSLs.</a:t>
            </a:r>
          </a:p>
          <a:p>
            <a:r>
              <a:rPr lang="en-US" dirty="0" smtClean="0"/>
              <a:t>Every </a:t>
            </a:r>
            <a:r>
              <a:rPr lang="en-US" dirty="0"/>
              <a:t>part of Papyrus may be customized: model explorer, diagram editors, property editors, etc.</a:t>
            </a:r>
            <a:endParaRPr lang="en-US" dirty="0" smtClean="0"/>
          </a:p>
          <a:p>
            <a:r>
              <a:rPr lang="en-US" dirty="0" smtClean="0"/>
              <a:t>Eclipse project, also available through modeling components discovery</a:t>
            </a:r>
          </a:p>
          <a:p>
            <a:r>
              <a:rPr lang="en-US" dirty="0" smtClean="0"/>
              <a:t>EPL 1.0 license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922" y="2461295"/>
            <a:ext cx="1163421" cy="3556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39" y="4541365"/>
            <a:ext cx="1028390" cy="63246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 aspects of TDL Phase 3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needed for Open </a:t>
            </a:r>
            <a:r>
              <a:rPr lang="en-US" dirty="0" smtClean="0"/>
              <a:t>Source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Tool (with examples)</a:t>
            </a:r>
            <a:endParaRPr lang="en-US" dirty="0" smtClean="0"/>
          </a:p>
          <a:p>
            <a:r>
              <a:rPr lang="en-US" dirty="0" smtClean="0"/>
              <a:t>Licensing</a:t>
            </a:r>
            <a:endParaRPr lang="en-US" dirty="0" smtClean="0"/>
          </a:p>
          <a:p>
            <a:pPr lvl="1"/>
            <a:r>
              <a:rPr lang="en-US" dirty="0" smtClean="0"/>
              <a:t>Which license terms? How business-friendly shall it be</a:t>
            </a:r>
            <a:r>
              <a:rPr lang="en-US" dirty="0" smtClean="0"/>
              <a:t>?   </a:t>
            </a:r>
            <a:r>
              <a:rPr lang="en-US" sz="2600" dirty="0" smtClean="0"/>
              <a:t>(</a:t>
            </a:r>
            <a:r>
              <a:rPr lang="en-US" sz="2600" dirty="0" smtClean="0"/>
              <a:t>adding </a:t>
            </a:r>
            <a:r>
              <a:rPr lang="en-US" sz="2600" dirty="0" smtClean="0"/>
              <a:t>own, business-critical extensions?; </a:t>
            </a:r>
            <a:r>
              <a:rPr lang="en-US" sz="2600" dirty="0" smtClean="0"/>
              <a:t>use in commercial products [relicensing</a:t>
            </a:r>
            <a:r>
              <a:rPr lang="en-US" sz="2600" dirty="0"/>
              <a:t>]</a:t>
            </a:r>
            <a:r>
              <a:rPr lang="en-US" sz="2600" dirty="0" smtClean="0"/>
              <a:t>?)</a:t>
            </a:r>
          </a:p>
          <a:p>
            <a:pPr lvl="1"/>
            <a:r>
              <a:rPr lang="en-US" dirty="0" smtClean="0"/>
              <a:t>Business-unfriendly</a:t>
            </a:r>
            <a:r>
              <a:rPr lang="en-US" dirty="0" smtClean="0"/>
              <a:t>: GPL, LGPL, MPL ….</a:t>
            </a:r>
          </a:p>
          <a:p>
            <a:pPr lvl="1"/>
            <a:r>
              <a:rPr lang="en-US" dirty="0" smtClean="0"/>
              <a:t>Business-friendly: EPL, Apache, BSD, MIT ….</a:t>
            </a:r>
          </a:p>
          <a:p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IPR checking</a:t>
            </a:r>
          </a:p>
          <a:p>
            <a:pPr lvl="1"/>
            <a:r>
              <a:rPr lang="en-US" dirty="0" smtClean="0"/>
              <a:t>Registered  trademark name checking</a:t>
            </a:r>
          </a:p>
          <a:p>
            <a:pPr lvl="1"/>
            <a:r>
              <a:rPr lang="en-US" dirty="0" smtClean="0"/>
              <a:t>Decide </a:t>
            </a:r>
            <a:r>
              <a:rPr lang="en-US" dirty="0" err="1" smtClean="0"/>
              <a:t>copyrigth</a:t>
            </a:r>
            <a:r>
              <a:rPr lang="en-US" dirty="0" smtClean="0"/>
              <a:t>/</a:t>
            </a:r>
            <a:r>
              <a:rPr lang="en-US" dirty="0" err="1" smtClean="0"/>
              <a:t>copyleft</a:t>
            </a:r>
            <a:endParaRPr lang="en-US" dirty="0" smtClean="0"/>
          </a:p>
          <a:p>
            <a:r>
              <a:rPr lang="en-US" dirty="0" smtClean="0"/>
              <a:t>Select place/community to host it</a:t>
            </a:r>
          </a:p>
          <a:p>
            <a:pPr lvl="1"/>
            <a:r>
              <a:rPr lang="en-US" dirty="0" smtClean="0"/>
              <a:t>Which business model?  </a:t>
            </a:r>
            <a:r>
              <a:rPr lang="en-US" sz="2500" dirty="0" smtClean="0"/>
              <a:t>(</a:t>
            </a:r>
            <a:r>
              <a:rPr lang="en-US" sz="2500" dirty="0" smtClean="0">
                <a:hlinkClick r:id="rId2"/>
              </a:rPr>
              <a:t>http://opensource.com/business/12/9/a-complete-guide-marketing-project-business</a:t>
            </a:r>
            <a:r>
              <a:rPr lang="en-US" sz="2500" dirty="0" smtClean="0"/>
              <a:t>)</a:t>
            </a:r>
            <a:br>
              <a:rPr lang="en-US" sz="2500" dirty="0" smtClean="0"/>
            </a:br>
            <a:r>
              <a:rPr lang="en-US" b="1" dirty="0" smtClean="0">
                <a:solidFill>
                  <a:srgbClr val="00A9D4"/>
                </a:solidFill>
              </a:rPr>
              <a:t>Community-</a:t>
            </a:r>
            <a:r>
              <a:rPr lang="en-US" dirty="0" smtClean="0">
                <a:solidFill>
                  <a:srgbClr val="00A9D4"/>
                </a:solidFill>
              </a:rPr>
              <a:t> </a:t>
            </a:r>
            <a:r>
              <a:rPr lang="en-US" dirty="0" smtClean="0"/>
              <a:t>vs. </a:t>
            </a:r>
            <a:r>
              <a:rPr lang="en-US" b="1" dirty="0">
                <a:solidFill>
                  <a:srgbClr val="F08A00"/>
                </a:solidFill>
              </a:rPr>
              <a:t>c</a:t>
            </a:r>
            <a:r>
              <a:rPr lang="en-US" b="1" dirty="0" smtClean="0">
                <a:solidFill>
                  <a:srgbClr val="F08A00"/>
                </a:solidFill>
              </a:rPr>
              <a:t>onsortium</a:t>
            </a:r>
            <a:r>
              <a:rPr lang="en-US" dirty="0" smtClean="0"/>
              <a:t>-driven ecosystem? (vendor driven is out of scope)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Services provided</a:t>
            </a:r>
          </a:p>
          <a:p>
            <a:pPr lvl="1"/>
            <a:r>
              <a:rPr lang="en-US" dirty="0" smtClean="0"/>
              <a:t>How widely it is known/accepted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 aspects of TDL Phase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needed for Open </a:t>
            </a:r>
            <a:r>
              <a:rPr lang="en-US" dirty="0" smtClean="0"/>
              <a:t>Source</a:t>
            </a:r>
            <a:r>
              <a:rPr lang="hu-HU" dirty="0" smtClean="0"/>
              <a:t> </a:t>
            </a:r>
            <a:r>
              <a:rPr lang="en-GB" dirty="0" smtClean="0"/>
              <a:t>- </a:t>
            </a:r>
            <a:r>
              <a:rPr lang="hu-HU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76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Marketing </a:t>
            </a:r>
            <a:r>
              <a:rPr lang="en-US" dirty="0" smtClean="0"/>
              <a:t>and Communication</a:t>
            </a:r>
          </a:p>
          <a:p>
            <a:pPr lvl="1"/>
            <a:r>
              <a:rPr lang="en-US" dirty="0" smtClean="0"/>
              <a:t>Logo, datasheets/flyers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ntroduction video(s)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resentations at events etc.</a:t>
            </a:r>
          </a:p>
          <a:p>
            <a:pPr lvl="1"/>
            <a:r>
              <a:rPr lang="en-US" dirty="0" smtClean="0"/>
              <a:t>Website, </a:t>
            </a:r>
            <a:r>
              <a:rPr lang="en-US" dirty="0" err="1" smtClean="0"/>
              <a:t>wikipedia</a:t>
            </a:r>
            <a:r>
              <a:rPr lang="en-US" dirty="0" smtClean="0"/>
              <a:t> page etc.</a:t>
            </a:r>
          </a:p>
          <a:p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Who?</a:t>
            </a:r>
            <a:endParaRPr lang="en-US" dirty="0"/>
          </a:p>
          <a:p>
            <a:pPr lvl="1"/>
            <a:r>
              <a:rPr lang="en-US" dirty="0" smtClean="0"/>
              <a:t>Closely related to marketing and communication – drivers shall promote the tool and communicate actively</a:t>
            </a:r>
          </a:p>
          <a:p>
            <a:r>
              <a:rPr lang="en-US" dirty="0" smtClean="0"/>
              <a:t>Interested parties</a:t>
            </a:r>
          </a:p>
          <a:p>
            <a:pPr lvl="1"/>
            <a:r>
              <a:rPr lang="en-US" dirty="0" smtClean="0"/>
              <a:t>Contributors</a:t>
            </a:r>
          </a:p>
          <a:p>
            <a:pPr lvl="1"/>
            <a:r>
              <a:rPr lang="en-US" dirty="0" smtClean="0"/>
              <a:t>“Passive” users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 aspects of TDL Phase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9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 lIns="0" tIns="0" rIns="0" bIns="0">
            <a:normAutofit fontScale="90000"/>
          </a:bodyPr>
          <a:lstStyle/>
          <a:p>
            <a:r>
              <a:rPr lang="en-US" dirty="0" smtClean="0"/>
              <a:t>Services provided by                 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Creation of new projects</a:t>
            </a:r>
          </a:p>
          <a:p>
            <a:pPr lvl="1"/>
            <a:r>
              <a:rPr lang="en-US" dirty="0" smtClean="0"/>
              <a:t>Trademark checking</a:t>
            </a:r>
          </a:p>
          <a:p>
            <a:pPr lvl="1"/>
            <a:r>
              <a:rPr lang="en-US" dirty="0" smtClean="0"/>
              <a:t>Complete IPR checking of code and 3</a:t>
            </a:r>
            <a:r>
              <a:rPr lang="en-US" baseline="30000" dirty="0" smtClean="0"/>
              <a:t>rd</a:t>
            </a:r>
            <a:r>
              <a:rPr lang="en-US" dirty="0" smtClean="0"/>
              <a:t> party SW</a:t>
            </a:r>
          </a:p>
          <a:p>
            <a:pPr lvl="1"/>
            <a:r>
              <a:rPr lang="en-US" dirty="0" smtClean="0"/>
              <a:t>Creation of web pages for the projects (content to be provided by initiator)</a:t>
            </a:r>
          </a:p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Source code (</a:t>
            </a:r>
            <a:r>
              <a:rPr lang="en-US" dirty="0" err="1" smtClean="0"/>
              <a:t>Git</a:t>
            </a:r>
            <a:r>
              <a:rPr lang="en-US" dirty="0" smtClean="0"/>
              <a:t> or </a:t>
            </a:r>
            <a:r>
              <a:rPr lang="en-US" dirty="0" err="1" smtClean="0"/>
              <a:t>GitHub</a:t>
            </a:r>
            <a:r>
              <a:rPr lang="en-US" dirty="0" smtClean="0"/>
              <a:t>) storage and version control</a:t>
            </a:r>
          </a:p>
          <a:p>
            <a:pPr lvl="1"/>
            <a:r>
              <a:rPr lang="en-US" dirty="0" smtClean="0"/>
              <a:t>Build infrastructure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ug tracker</a:t>
            </a:r>
          </a:p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Considerable user base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nfrastructure (forums, project management etc.)</a:t>
            </a:r>
          </a:p>
          <a:p>
            <a:pPr lvl="1"/>
            <a:r>
              <a:rPr lang="en-US" dirty="0" smtClean="0"/>
              <a:t>Conferences, events (</a:t>
            </a:r>
            <a:r>
              <a:rPr lang="en-US" dirty="0" err="1" smtClean="0"/>
              <a:t>EclipseCon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Specialized user groups (e.g. </a:t>
            </a:r>
            <a:r>
              <a:rPr lang="en-US" dirty="0" err="1" smtClean="0"/>
              <a:t>Polarsys</a:t>
            </a:r>
            <a:r>
              <a:rPr lang="en-US" dirty="0" smtClean="0"/>
              <a:t>: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4642"/>
            <a:ext cx="1981200" cy="46558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 aspects of TDL Phase 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2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Comparision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611" y="1513014"/>
            <a:ext cx="4113213" cy="2320990"/>
          </a:xfrm>
        </p:spPr>
        <p:txBody>
          <a:bodyPr lIns="0" tIns="0" rIns="0" bIns="0"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Open Source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Complete MBT ecosystem, a TDL editor would become part of the MBT workflow automatically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Supports sequence diagrams already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Considerable user base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Influential drivers behind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Existing project with all infrastructure, community, management, users etc. available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0949" y="1513014"/>
            <a:ext cx="4041775" cy="2320990"/>
          </a:xfrm>
        </p:spPr>
        <p:txBody>
          <a:bodyPr lIns="0" tIns="0" rIns="0" bIns="0"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Open Source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According to analysis of STF476 experts, efficient platform for prototyping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Supports sequence diagrams already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090804"/>
            <a:ext cx="1163421" cy="3556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1028390" cy="63246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52400" y="3834004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3307" y="2419290"/>
            <a:ext cx="649601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Pros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98" y="4891473"/>
            <a:ext cx="699230" cy="400110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4949825" y="3875214"/>
            <a:ext cx="4041775" cy="24733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/>
              <a:t>New platform, hidden weaknesses may show up</a:t>
            </a:r>
            <a:br>
              <a:rPr lang="en-US" sz="1600" dirty="0" smtClean="0"/>
            </a:br>
            <a:r>
              <a:rPr lang="en-US" sz="1300" dirty="0" smtClean="0"/>
              <a:t>(1.0 is released in June-2014, but has a few years history[details unknown])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Who will be the community driver?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TDL editor would be stand-alone, not integrated into a workflow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User base volume is unknown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No analysis of missing features needed for TDL has been done yet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836612" y="3875214"/>
            <a:ext cx="4040188" cy="25495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 smtClean="0"/>
              <a:t>Maybe </a:t>
            </a:r>
            <a:r>
              <a:rPr lang="en-US" sz="1600" dirty="0" smtClean="0"/>
              <a:t>heavy-weight for simple (non-MBT) use-cases</a:t>
            </a:r>
            <a:br>
              <a:rPr lang="en-US" sz="1600" dirty="0" smtClean="0"/>
            </a:br>
            <a:r>
              <a:rPr lang="en-US" sz="1600" dirty="0" smtClean="0"/>
              <a:t>(requires Eclipse, EMF, Papyrus)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No analysis of missing features needed for TDL has been done yet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51975" y="6320135"/>
            <a:ext cx="3457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4"/>
              </a:rPr>
              <a:t>https://projects.eclipse.org/projects/modeling.sirius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hlinkClick r:id="rId5"/>
              </a:rPr>
              <a:t>http://www.eclipse.org/sirius/overview.html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0611" y="6366301"/>
            <a:ext cx="3921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6"/>
              </a:rPr>
              <a:t>https://projects.eclipse.org/projects/modeling.mdt.papyrus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>
                <a:hlinkClick r:id="rId7"/>
              </a:rPr>
              <a:t>http://www.eclipse.org/papyrus/</a:t>
            </a:r>
            <a:r>
              <a:rPr lang="en-US" sz="1200" dirty="0" smtClean="0"/>
              <a:t>    </a:t>
            </a:r>
            <a:endParaRPr lang="en-US" sz="12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28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Comparision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396" y="1055037"/>
            <a:ext cx="1163421" cy="3556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1028390" cy="6324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Commits: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Who is involved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Active </a:t>
            </a:r>
            <a:r>
              <a:rPr lang="en-US" dirty="0" smtClean="0"/>
              <a:t>committers: </a:t>
            </a:r>
            <a:r>
              <a:rPr lang="en-US" dirty="0" smtClean="0"/>
              <a:t>19</a:t>
            </a:r>
          </a:p>
          <a:p>
            <a:r>
              <a:rPr lang="en-GB" dirty="0" smtClean="0"/>
              <a:t>No. of users/downloads: unknown at the moment 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041775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Commits: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is involved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Active </a:t>
            </a:r>
            <a:r>
              <a:rPr lang="en-US" dirty="0" smtClean="0"/>
              <a:t>committers: </a:t>
            </a:r>
            <a:r>
              <a:rPr lang="en-US" dirty="0" smtClean="0"/>
              <a:t>16</a:t>
            </a:r>
            <a:endParaRPr lang="en-US" dirty="0"/>
          </a:p>
          <a:p>
            <a:r>
              <a:rPr lang="en-GB" dirty="0"/>
              <a:t>No. of users/downloads: unknown at the moment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88" y="1847052"/>
            <a:ext cx="3861136" cy="156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05" y="1847052"/>
            <a:ext cx="3739981" cy="156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2971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62764"/>
            <a:ext cx="28956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198A6E-3EE1-4B2B-A815-5135F9F7E17A}" type="datetimeFigureOut">
              <a:rPr lang="en-US" smtClean="0"/>
              <a:pPr/>
              <a:t>3/30/2015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OS aspects of TDL Phase 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5CAC56-239F-4A08-8BD7-CD94EAE5D5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4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570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Open source aspects to select technology for the TDL prototype</vt:lpstr>
      <vt:lpstr>Pre-conditions</vt:lpstr>
      <vt:lpstr>What is what</vt:lpstr>
      <vt:lpstr>What is needed for Open Source - 1</vt:lpstr>
      <vt:lpstr>What is needed for Open Source - 2</vt:lpstr>
      <vt:lpstr>Services provided by                  Foundation</vt:lpstr>
      <vt:lpstr>Comparision</vt:lpstr>
      <vt:lpstr>Comparision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aspects to select technology for the TDL prototype</dc:title>
  <dc:creator>György Réthy</dc:creator>
  <cp:lastModifiedBy>György Réthy</cp:lastModifiedBy>
  <cp:revision>102</cp:revision>
  <dcterms:created xsi:type="dcterms:W3CDTF">2015-03-27T11:19:41Z</dcterms:created>
  <dcterms:modified xsi:type="dcterms:W3CDTF">2015-03-30T14:54:21Z</dcterms:modified>
</cp:coreProperties>
</file>