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7" r:id="rId2"/>
    <p:sldId id="259" r:id="rId3"/>
    <p:sldId id="290" r:id="rId4"/>
    <p:sldId id="291" r:id="rId5"/>
    <p:sldId id="293" r:id="rId6"/>
    <p:sldId id="296" r:id="rId7"/>
    <p:sldId id="270" r:id="rId8"/>
    <p:sldId id="274" r:id="rId9"/>
    <p:sldId id="275" r:id="rId10"/>
    <p:sldId id="279" r:id="rId11"/>
    <p:sldId id="292" r:id="rId12"/>
    <p:sldId id="283" r:id="rId13"/>
    <p:sldId id="297" r:id="rId14"/>
    <p:sldId id="294" r:id="rId15"/>
    <p:sldId id="295" r:id="rId16"/>
    <p:sldId id="289" r:id="rId17"/>
  </p:sldIdLst>
  <p:sldSz cx="13004800" cy="9753600"/>
  <p:notesSz cx="6858000" cy="9144000"/>
  <p:defaultTextStyle>
    <a:lvl1pPr defTabSz="584200">
      <a:defRPr sz="2400">
        <a:latin typeface="+mn-lt"/>
        <a:ea typeface="+mn-ea"/>
        <a:cs typeface="+mn-cs"/>
        <a:sym typeface="Helvetica Light"/>
      </a:defRPr>
    </a:lvl1pPr>
    <a:lvl2pPr indent="228600" defTabSz="584200">
      <a:defRPr sz="2400">
        <a:latin typeface="+mn-lt"/>
        <a:ea typeface="+mn-ea"/>
        <a:cs typeface="+mn-cs"/>
        <a:sym typeface="Helvetica Light"/>
      </a:defRPr>
    </a:lvl2pPr>
    <a:lvl3pPr indent="457200" defTabSz="584200">
      <a:defRPr sz="2400">
        <a:latin typeface="+mn-lt"/>
        <a:ea typeface="+mn-ea"/>
        <a:cs typeface="+mn-cs"/>
        <a:sym typeface="Helvetica Light"/>
      </a:defRPr>
    </a:lvl3pPr>
    <a:lvl4pPr indent="685800" defTabSz="584200">
      <a:defRPr sz="2400">
        <a:latin typeface="+mn-lt"/>
        <a:ea typeface="+mn-ea"/>
        <a:cs typeface="+mn-cs"/>
        <a:sym typeface="Helvetica Light"/>
      </a:defRPr>
    </a:lvl4pPr>
    <a:lvl5pPr indent="914400" defTabSz="584200">
      <a:defRPr sz="2400">
        <a:latin typeface="+mn-lt"/>
        <a:ea typeface="+mn-ea"/>
        <a:cs typeface="+mn-cs"/>
        <a:sym typeface="Helvetica Light"/>
      </a:defRPr>
    </a:lvl5pPr>
    <a:lvl6pPr indent="1143000" defTabSz="584200">
      <a:defRPr sz="2400">
        <a:latin typeface="+mn-lt"/>
        <a:ea typeface="+mn-ea"/>
        <a:cs typeface="+mn-cs"/>
        <a:sym typeface="Helvetica Light"/>
      </a:defRPr>
    </a:lvl6pPr>
    <a:lvl7pPr indent="1371600" defTabSz="584200">
      <a:defRPr sz="2400">
        <a:latin typeface="+mn-lt"/>
        <a:ea typeface="+mn-ea"/>
        <a:cs typeface="+mn-cs"/>
        <a:sym typeface="Helvetica Light"/>
      </a:defRPr>
    </a:lvl7pPr>
    <a:lvl8pPr indent="1600200" defTabSz="584200">
      <a:defRPr sz="2400">
        <a:latin typeface="+mn-lt"/>
        <a:ea typeface="+mn-ea"/>
        <a:cs typeface="+mn-cs"/>
        <a:sym typeface="Helvetica Light"/>
      </a:defRPr>
    </a:lvl8pPr>
    <a:lvl9pPr indent="1828800" defTabSz="584200">
      <a:defRPr sz="2400">
        <a:latin typeface="+mn-lt"/>
        <a:ea typeface="+mn-ea"/>
        <a:cs typeface="+mn-cs"/>
        <a:sym typeface="Helvetica Light"/>
      </a:defRPr>
    </a:lvl9pPr>
  </p:defaultTextStyle>
  <p:extLst>
    <p:ext uri="{521415D9-36F7-43E2-AB2F-B90AF26B5E84}">
      <p14:sectionLst xmlns:p14="http://schemas.microsoft.com/office/powerpoint/2010/main">
        <p14:section name="Default Section" id="{44F25424-66BA-4197-9B09-47E34D082585}">
          <p14:sldIdLst>
            <p14:sldId id="257"/>
            <p14:sldId id="259"/>
            <p14:sldId id="290"/>
            <p14:sldId id="291"/>
            <p14:sldId id="293"/>
            <p14:sldId id="296"/>
            <p14:sldId id="270"/>
            <p14:sldId id="274"/>
            <p14:sldId id="275"/>
            <p14:sldId id="279"/>
            <p14:sldId id="292"/>
            <p14:sldId id="283"/>
            <p14:sldId id="297"/>
            <p14:sldId id="294"/>
            <p14:sldId id="295"/>
            <p14:sldId id="28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86" autoAdjust="0"/>
  </p:normalViewPr>
  <p:slideViewPr>
    <p:cSldViewPr>
      <p:cViewPr varScale="1">
        <p:scale>
          <a:sx n="57" d="100"/>
          <a:sy n="57" d="100"/>
        </p:scale>
        <p:origin x="-1554" y="-78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1" name="Shape 4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77831342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1pPr>
    <a:lvl2pPr indent="2286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2pPr>
    <a:lvl3pPr indent="4572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3pPr>
    <a:lvl4pPr indent="6858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4pPr>
    <a:lvl5pPr indent="9144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5pPr>
    <a:lvl6pPr indent="11430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6pPr>
    <a:lvl7pPr indent="13716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7pPr>
    <a:lvl8pPr indent="16002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8pPr>
    <a:lvl9pPr indent="18288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24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Shape 50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03" name="Shape 50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24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Shape 44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 dirty="0"/>
          </a:p>
        </p:txBody>
      </p:sp>
      <p:sp>
        <p:nvSpPr>
          <p:cNvPr id="446" name="Shape 44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fi-FI" sz="2400" dirty="0" err="1" smtClean="0"/>
              <a:t>Add</a:t>
            </a:r>
            <a:r>
              <a:rPr lang="fi-FI" sz="2400" dirty="0" smtClean="0"/>
              <a:t> </a:t>
            </a:r>
            <a:r>
              <a:rPr lang="fi-FI" sz="2400" dirty="0" err="1" smtClean="0"/>
              <a:t>pictures</a:t>
            </a:r>
            <a:endParaRPr sz="24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11" name="Shape 21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But where does TDL fit in?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15" name="Shape 31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24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42" name="Shape 34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24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42" name="Shape 34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24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Shape 51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17" name="Shape 51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24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53585F"/>
                </a:solidFill>
              </a:rPr>
              <a:t>Title Text</a:t>
            </a:r>
          </a:p>
        </p:txBody>
      </p:sp>
      <p:sp>
        <p:nvSpPr>
          <p:cNvPr id="10" name="Shape 10"/>
          <p:cNvSpPr>
            <a:spLocks noGrp="1"/>
          </p:cNvSpPr>
          <p:nvPr>
            <p:ph type="body" idx="1"/>
          </p:nvPr>
        </p:nvSpPr>
        <p:spPr>
          <a:xfrm>
            <a:off x="1270000" y="8191500"/>
            <a:ext cx="10464800" cy="1038274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3585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3585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3585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3585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3585F"/>
                </a:solidFill>
              </a:rPr>
              <a:t>Body Level Five</a:t>
            </a:r>
          </a:p>
        </p:txBody>
      </p:sp>
      <p:sp>
        <p:nvSpPr>
          <p:cNvPr id="11" name="Shape 11"/>
          <p:cNvSpPr/>
          <p:nvPr/>
        </p:nvSpPr>
        <p:spPr>
          <a:xfrm>
            <a:off x="2797386" y="9305973"/>
            <a:ext cx="7410028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sz="1600">
                <a:solidFill>
                  <a:srgbClr val="53585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53585F"/>
                </a:solidFill>
              </a:rPr>
              <a:t>© ETSI 2015. All rights reserved</a:t>
            </a:r>
          </a:p>
        </p:txBody>
      </p:sp>
      <p:sp>
        <p:nvSpPr>
          <p:cNvPr id="12" name="Shape 12"/>
          <p:cNvSpPr/>
          <p:nvPr/>
        </p:nvSpPr>
        <p:spPr>
          <a:xfrm flipV="1">
            <a:off x="884804" y="8166099"/>
            <a:ext cx="11235192" cy="2"/>
          </a:xfrm>
          <a:prstGeom prst="line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 algn="ctr"/>
            <a:endParaRPr/>
          </a:p>
        </p:txBody>
      </p:sp>
      <p:sp>
        <p:nvSpPr>
          <p:cNvPr id="13" name="Shape 13"/>
          <p:cNvSpPr/>
          <p:nvPr/>
        </p:nvSpPr>
        <p:spPr>
          <a:xfrm flipV="1">
            <a:off x="884804" y="9255173"/>
            <a:ext cx="11235192" cy="1"/>
          </a:xfrm>
          <a:prstGeom prst="line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 algn="ctr"/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53585F"/>
                </a:solidFill>
              </a:rPr>
              <a:t>Title Text</a:t>
            </a:r>
          </a:p>
        </p:txBody>
      </p:sp>
      <p:sp>
        <p:nvSpPr>
          <p:cNvPr id="16" name="Shape 16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3585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3585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3585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3585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3585F"/>
                </a:solidFill>
              </a:rPr>
              <a:t>Body Level Five</a:t>
            </a:r>
          </a:p>
        </p:txBody>
      </p:sp>
      <p:sp>
        <p:nvSpPr>
          <p:cNvPr id="17" name="Shape 17"/>
          <p:cNvSpPr/>
          <p:nvPr/>
        </p:nvSpPr>
        <p:spPr>
          <a:xfrm>
            <a:off x="2797386" y="9305973"/>
            <a:ext cx="7410028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sz="1600">
                <a:solidFill>
                  <a:srgbClr val="53585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53585F"/>
                </a:solidFill>
              </a:rPr>
              <a:t>© ETSI 2015. All rights reserved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53585F"/>
                </a:solidFill>
              </a:rPr>
              <a:t>Title Text</a:t>
            </a:r>
          </a:p>
        </p:txBody>
      </p:sp>
      <p:sp>
        <p:nvSpPr>
          <p:cNvPr id="20" name="Shape 20"/>
          <p:cNvSpPr/>
          <p:nvPr/>
        </p:nvSpPr>
        <p:spPr>
          <a:xfrm>
            <a:off x="2797386" y="9305973"/>
            <a:ext cx="7410028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sz="1600">
                <a:solidFill>
                  <a:srgbClr val="53585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53585F"/>
                </a:solidFill>
              </a:rPr>
              <a:t>© ETSI 2015. All rights reserved</a:t>
            </a:r>
          </a:p>
        </p:txBody>
      </p:sp>
      <p:sp>
        <p:nvSpPr>
          <p:cNvPr id="21" name="Shape 2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title"/>
          </p:nvPr>
        </p:nvSpPr>
        <p:spPr>
          <a:xfrm>
            <a:off x="952500" y="392688"/>
            <a:ext cx="11099800" cy="21590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53585F"/>
                </a:solidFill>
              </a:rPr>
              <a:t>Title Text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 dirty="0">
                <a:solidFill>
                  <a:srgbClr val="53585F"/>
                </a:solidFill>
              </a:rPr>
              <a:t>Title Text</a:t>
            </a:r>
          </a:p>
        </p:txBody>
      </p:sp>
      <p:sp>
        <p:nvSpPr>
          <p:cNvPr id="27" name="Shape 2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spcBef>
                <a:spcPts val="1800"/>
              </a:spcBef>
              <a:defRPr sz="2400"/>
            </a:lvl1pPr>
            <a:lvl2pPr marL="889000" indent="-444500">
              <a:spcBef>
                <a:spcPts val="1800"/>
              </a:spcBef>
              <a:defRPr sz="2200"/>
            </a:lvl2pPr>
            <a:lvl3pPr marL="1333500" indent="-444500">
              <a:spcBef>
                <a:spcPts val="1800"/>
              </a:spcBef>
              <a:defRPr sz="2000"/>
            </a:lvl3pPr>
            <a:lvl4pPr marL="1778000" indent="-444500">
              <a:spcBef>
                <a:spcPts val="1800"/>
              </a:spcBef>
              <a:defRPr sz="1600"/>
            </a:lvl4pPr>
            <a:lvl5pPr marL="2222500" indent="-444500">
              <a:spcBef>
                <a:spcPts val="1800"/>
              </a:spcBef>
              <a:defRPr sz="1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53585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53585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53585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600" dirty="0">
                <a:solidFill>
                  <a:srgbClr val="53585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200" dirty="0">
                <a:solidFill>
                  <a:srgbClr val="53585F"/>
                </a:solidFill>
              </a:rPr>
              <a:t>Body Level Five</a:t>
            </a:r>
          </a:p>
        </p:txBody>
      </p:sp>
      <p:sp>
        <p:nvSpPr>
          <p:cNvPr id="28" name="Shape 2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952500" y="393700"/>
            <a:ext cx="11099800" cy="2159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 dirty="0">
                <a:solidFill>
                  <a:srgbClr val="53585F"/>
                </a:solidFill>
              </a:rPr>
              <a:t>Title Text</a:t>
            </a:r>
          </a:p>
        </p:txBody>
      </p:sp>
      <p:sp>
        <p:nvSpPr>
          <p:cNvPr id="31" name="Shape 31"/>
          <p:cNvSpPr/>
          <p:nvPr/>
        </p:nvSpPr>
        <p:spPr>
          <a:xfrm>
            <a:off x="2797386" y="9305973"/>
            <a:ext cx="7410028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sz="1600">
                <a:solidFill>
                  <a:srgbClr val="53585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53585F"/>
                </a:solidFill>
              </a:rPr>
              <a:t>© ETSI 2015. All rights reserved</a:t>
            </a:r>
          </a:p>
        </p:txBody>
      </p:sp>
      <p:sp>
        <p:nvSpPr>
          <p:cNvPr id="32" name="Shape 32"/>
          <p:cNvSpPr/>
          <p:nvPr/>
        </p:nvSpPr>
        <p:spPr>
          <a:xfrm flipV="1">
            <a:off x="884804" y="2238326"/>
            <a:ext cx="11235192" cy="1"/>
          </a:xfrm>
          <a:prstGeom prst="line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 algn="ctr"/>
            <a:endParaRPr/>
          </a:p>
        </p:txBody>
      </p:sp>
      <p:sp>
        <p:nvSpPr>
          <p:cNvPr id="33" name="Shape 33"/>
          <p:cNvSpPr/>
          <p:nvPr/>
        </p:nvSpPr>
        <p:spPr>
          <a:xfrm flipV="1">
            <a:off x="884804" y="9255173"/>
            <a:ext cx="11235192" cy="1"/>
          </a:xfrm>
          <a:prstGeom prst="line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 algn="ctr"/>
            <a:endParaRPr/>
          </a:p>
        </p:txBody>
      </p:sp>
      <p:sp>
        <p:nvSpPr>
          <p:cNvPr id="34" name="Shape 34"/>
          <p:cNvSpPr/>
          <p:nvPr/>
        </p:nvSpPr>
        <p:spPr>
          <a:xfrm>
            <a:off x="952500" y="2603500"/>
            <a:ext cx="5334001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marL="444500" indent="-444500">
              <a:spcBef>
                <a:spcPts val="4200"/>
              </a:spcBef>
              <a:buSzPct val="75000"/>
              <a:buChar char="•"/>
              <a:defRPr sz="2800">
                <a:solidFill>
                  <a:srgbClr val="53585F"/>
                </a:solidFill>
              </a:defRPr>
            </a:lvl1pPr>
            <a:lvl2pPr marL="889000" indent="-444500">
              <a:spcBef>
                <a:spcPts val="4200"/>
              </a:spcBef>
              <a:buSzPct val="75000"/>
              <a:buChar char="•"/>
              <a:defRPr>
                <a:solidFill>
                  <a:srgbClr val="53585F"/>
                </a:solidFill>
              </a:defRPr>
            </a:lvl2pPr>
            <a:lvl3pPr marL="1333500" indent="-444500">
              <a:spcBef>
                <a:spcPts val="4200"/>
              </a:spcBef>
              <a:buSzPct val="75000"/>
              <a:buChar char="•"/>
              <a:defRPr sz="2000">
                <a:solidFill>
                  <a:srgbClr val="53585F"/>
                </a:solidFill>
              </a:defRPr>
            </a:lvl3pPr>
            <a:lvl4pPr marL="1778000" indent="-444500">
              <a:spcBef>
                <a:spcPts val="4200"/>
              </a:spcBef>
              <a:buSzPct val="75000"/>
              <a:buChar char="•"/>
              <a:defRPr sz="1600">
                <a:solidFill>
                  <a:srgbClr val="53585F"/>
                </a:solidFill>
              </a:defRPr>
            </a:lvl4pPr>
            <a:lvl5pPr marL="2222500" indent="-444500">
              <a:spcBef>
                <a:spcPts val="4200"/>
              </a:spcBef>
              <a:buSzPct val="75000"/>
              <a:buChar char="•"/>
              <a:defRPr sz="1200">
                <a:solidFill>
                  <a:srgbClr val="53585F"/>
                </a:solidFill>
              </a:defRPr>
            </a:lvl5pPr>
          </a:lstStyle>
          <a:p>
            <a:pPr lvl="0"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53585F"/>
                </a:solidFill>
              </a:rPr>
              <a:t>Body Level One</a:t>
            </a:r>
          </a:p>
          <a:p>
            <a:pPr lvl="1"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r>
              <a:rPr sz="2200" dirty="0">
                <a:solidFill>
                  <a:srgbClr val="53585F"/>
                </a:solidFill>
              </a:rPr>
              <a:t>Body Level Two</a:t>
            </a:r>
          </a:p>
          <a:p>
            <a:pPr lvl="2"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53585F"/>
                </a:solidFill>
              </a:rPr>
              <a:t>Body Level Three</a:t>
            </a:r>
          </a:p>
          <a:p>
            <a:pPr lvl="3"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r>
              <a:rPr sz="1600" dirty="0">
                <a:solidFill>
                  <a:srgbClr val="53585F"/>
                </a:solidFill>
              </a:rPr>
              <a:t>Body Level Four</a:t>
            </a:r>
          </a:p>
          <a:p>
            <a:pPr lvl="4"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r>
              <a:rPr sz="1200" dirty="0">
                <a:solidFill>
                  <a:srgbClr val="53585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393654"/>
            <a:ext cx="11099800" cy="215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53585F"/>
                </a:solidFill>
              </a:rP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2pPr marL="889000" indent="-444500">
              <a:defRPr sz="2400"/>
            </a:lvl2pPr>
            <a:lvl3pPr marL="1333500" indent="-444500">
              <a:defRPr sz="2000"/>
            </a:lvl3pPr>
            <a:lvl4pPr marL="1778000" indent="-444500">
              <a:defRPr sz="1600"/>
            </a:lvl4pPr>
            <a:lvl5pPr marL="2222500" indent="-444500">
              <a:defRPr sz="1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53585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3585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53585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53585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53585F"/>
                </a:solidFill>
              </a:rPr>
              <a:t>Body Level Five</a:t>
            </a:r>
          </a:p>
        </p:txBody>
      </p:sp>
      <p:sp>
        <p:nvSpPr>
          <p:cNvPr id="4" name="Shape 4"/>
          <p:cNvSpPr/>
          <p:nvPr/>
        </p:nvSpPr>
        <p:spPr>
          <a:xfrm>
            <a:off x="2797386" y="9305973"/>
            <a:ext cx="7410028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sz="1600">
                <a:solidFill>
                  <a:srgbClr val="53585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53585F"/>
                </a:solidFill>
              </a:rPr>
              <a:t>© ETSI 2015. All rights reserved</a:t>
            </a:r>
          </a:p>
        </p:txBody>
      </p:sp>
      <p:sp>
        <p:nvSpPr>
          <p:cNvPr id="5" name="Shape 5"/>
          <p:cNvSpPr/>
          <p:nvPr/>
        </p:nvSpPr>
        <p:spPr>
          <a:xfrm flipV="1">
            <a:off x="884804" y="2238326"/>
            <a:ext cx="11235192" cy="1"/>
          </a:xfrm>
          <a:prstGeom prst="line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 algn="ctr"/>
            <a:endParaRPr/>
          </a:p>
        </p:txBody>
      </p:sp>
      <p:sp>
        <p:nvSpPr>
          <p:cNvPr id="6" name="Shape 6"/>
          <p:cNvSpPr/>
          <p:nvPr/>
        </p:nvSpPr>
        <p:spPr>
          <a:xfrm flipV="1">
            <a:off x="884804" y="9255173"/>
            <a:ext cx="11235192" cy="1"/>
          </a:xfrm>
          <a:prstGeom prst="line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 algn="ctr"/>
            <a:endParaRPr/>
          </a:p>
        </p:txBody>
      </p:sp>
      <p:sp>
        <p:nvSpPr>
          <p:cNvPr id="7" name="Shape 7"/>
          <p:cNvSpPr>
            <a:spLocks noGrp="1"/>
          </p:cNvSpPr>
          <p:nvPr>
            <p:ph type="sldNum" sz="quarter" idx="2"/>
          </p:nvPr>
        </p:nvSpPr>
        <p:spPr>
          <a:xfrm>
            <a:off x="12514746" y="9305973"/>
            <a:ext cx="340259" cy="3429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ctr">
              <a:defRPr sz="1600">
                <a:solidFill>
                  <a:srgbClr val="53585F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</p:sldLayoutIdLst>
  <p:transition spd="med"/>
  <p:txStyles>
    <p:titleStyle>
      <a:lvl1pPr algn="ctr" defTabSz="584200">
        <a:defRPr sz="4800">
          <a:solidFill>
            <a:srgbClr val="53585F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4800">
          <a:solidFill>
            <a:srgbClr val="53585F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4800">
          <a:solidFill>
            <a:srgbClr val="53585F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4800">
          <a:solidFill>
            <a:srgbClr val="53585F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4800">
          <a:solidFill>
            <a:srgbClr val="53585F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4800">
          <a:solidFill>
            <a:srgbClr val="53585F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4800">
          <a:solidFill>
            <a:srgbClr val="53585F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4800">
          <a:solidFill>
            <a:srgbClr val="53585F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4800">
          <a:solidFill>
            <a:srgbClr val="53585F"/>
          </a:solidFill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2800">
          <a:solidFill>
            <a:srgbClr val="53585F"/>
          </a:solidFill>
          <a:latin typeface="+mn-lt"/>
          <a:ea typeface="+mn-ea"/>
          <a:cs typeface="+mn-cs"/>
          <a:sym typeface="Helvetica Light"/>
        </a:defRPr>
      </a:lvl1pPr>
      <a:lvl2pPr marL="790222" indent="-345722" defTabSz="584200">
        <a:spcBef>
          <a:spcPts val="4200"/>
        </a:spcBef>
        <a:buSzPct val="75000"/>
        <a:buChar char="•"/>
        <a:defRPr sz="2800">
          <a:solidFill>
            <a:srgbClr val="53585F"/>
          </a:solidFill>
          <a:latin typeface="+mn-lt"/>
          <a:ea typeface="+mn-ea"/>
          <a:cs typeface="+mn-cs"/>
          <a:sym typeface="Helvetica Light"/>
        </a:defRPr>
      </a:lvl2pPr>
      <a:lvl3pPr marL="1234722" indent="-345722" defTabSz="584200">
        <a:spcBef>
          <a:spcPts val="4200"/>
        </a:spcBef>
        <a:buSzPct val="75000"/>
        <a:buChar char="•"/>
        <a:defRPr sz="2800">
          <a:solidFill>
            <a:srgbClr val="53585F"/>
          </a:solidFill>
          <a:latin typeface="+mn-lt"/>
          <a:ea typeface="+mn-ea"/>
          <a:cs typeface="+mn-cs"/>
          <a:sym typeface="Helvetica Light"/>
        </a:defRPr>
      </a:lvl3pPr>
      <a:lvl4pPr marL="1679222" indent="-345722" defTabSz="584200">
        <a:spcBef>
          <a:spcPts val="4200"/>
        </a:spcBef>
        <a:buSzPct val="75000"/>
        <a:buChar char="•"/>
        <a:defRPr sz="2800">
          <a:solidFill>
            <a:srgbClr val="53585F"/>
          </a:solidFill>
          <a:latin typeface="+mn-lt"/>
          <a:ea typeface="+mn-ea"/>
          <a:cs typeface="+mn-cs"/>
          <a:sym typeface="Helvetica Light"/>
        </a:defRPr>
      </a:lvl4pPr>
      <a:lvl5pPr marL="2123722" indent="-345722" defTabSz="584200">
        <a:spcBef>
          <a:spcPts val="4200"/>
        </a:spcBef>
        <a:buSzPct val="75000"/>
        <a:buChar char="•"/>
        <a:defRPr sz="2800">
          <a:solidFill>
            <a:srgbClr val="53585F"/>
          </a:solidFill>
          <a:latin typeface="+mn-lt"/>
          <a:ea typeface="+mn-ea"/>
          <a:cs typeface="+mn-cs"/>
          <a:sym typeface="Helvetica Light"/>
        </a:defRPr>
      </a:lvl5pPr>
      <a:lvl6pPr marL="2568222" indent="-345722" defTabSz="584200">
        <a:spcBef>
          <a:spcPts val="4200"/>
        </a:spcBef>
        <a:buSzPct val="75000"/>
        <a:buChar char="•"/>
        <a:defRPr sz="2800">
          <a:solidFill>
            <a:srgbClr val="53585F"/>
          </a:solidFill>
          <a:latin typeface="+mn-lt"/>
          <a:ea typeface="+mn-ea"/>
          <a:cs typeface="+mn-cs"/>
          <a:sym typeface="Helvetica Light"/>
        </a:defRPr>
      </a:lvl6pPr>
      <a:lvl7pPr marL="3012722" indent="-345722" defTabSz="584200">
        <a:spcBef>
          <a:spcPts val="4200"/>
        </a:spcBef>
        <a:buSzPct val="75000"/>
        <a:buChar char="•"/>
        <a:defRPr sz="2800">
          <a:solidFill>
            <a:srgbClr val="53585F"/>
          </a:solidFill>
          <a:latin typeface="+mn-lt"/>
          <a:ea typeface="+mn-ea"/>
          <a:cs typeface="+mn-cs"/>
          <a:sym typeface="Helvetica Light"/>
        </a:defRPr>
      </a:lvl7pPr>
      <a:lvl8pPr marL="3457222" indent="-345722" defTabSz="584200">
        <a:spcBef>
          <a:spcPts val="4200"/>
        </a:spcBef>
        <a:buSzPct val="75000"/>
        <a:buChar char="•"/>
        <a:defRPr sz="2800">
          <a:solidFill>
            <a:srgbClr val="53585F"/>
          </a:solidFill>
          <a:latin typeface="+mn-lt"/>
          <a:ea typeface="+mn-ea"/>
          <a:cs typeface="+mn-cs"/>
          <a:sym typeface="Helvetica Light"/>
        </a:defRPr>
      </a:lvl8pPr>
      <a:lvl9pPr marL="3901722" indent="-345722" defTabSz="584200">
        <a:spcBef>
          <a:spcPts val="4200"/>
        </a:spcBef>
        <a:buSzPct val="75000"/>
        <a:buChar char="•"/>
        <a:defRPr sz="2800">
          <a:solidFill>
            <a:srgbClr val="53585F"/>
          </a:solidFill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forge.etsi.org/mantis/main_page.php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image12.jpg"/>
          <p:cNvPicPr/>
          <p:nvPr/>
        </p:nvPicPr>
        <p:blipFill>
          <a:blip r:embed="rId2">
            <a:extLst/>
          </a:blip>
          <a:srcRect t="9681" b="28746"/>
          <a:stretch>
            <a:fillRect/>
          </a:stretch>
        </p:blipFill>
        <p:spPr>
          <a:xfrm>
            <a:off x="-14685" y="-23663"/>
            <a:ext cx="13034171" cy="6023187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Shape 45"/>
          <p:cNvSpPr>
            <a:spLocks noGrp="1"/>
          </p:cNvSpPr>
          <p:nvPr>
            <p:ph type="title"/>
          </p:nvPr>
        </p:nvSpPr>
        <p:spPr>
          <a:xfrm>
            <a:off x="1270000" y="6541740"/>
            <a:ext cx="10464800" cy="159896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 dirty="0">
                <a:solidFill>
                  <a:srgbClr val="53585F"/>
                </a:solidFill>
              </a:rPr>
              <a:t>TDL: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 dirty="0">
                <a:solidFill>
                  <a:srgbClr val="53585F"/>
                </a:solidFill>
              </a:rPr>
              <a:t>The ETSI Test Description Language</a:t>
            </a:r>
          </a:p>
        </p:txBody>
      </p:sp>
      <p:sp>
        <p:nvSpPr>
          <p:cNvPr id="46" name="Shape 4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rgbClr val="53585F"/>
                </a:solidFill>
              </a:rPr>
              <a:t>Stephan Schulz, TC MTS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Example</a:t>
            </a:r>
            <a:r>
              <a:rPr lang="fi-FI" dirty="0"/>
              <a:t>: </a:t>
            </a:r>
            <a:r>
              <a:rPr lang="en-US" dirty="0"/>
              <a:t>3GPP TS 36.523-1 </a:t>
            </a:r>
            <a:r>
              <a:rPr lang="en-US" dirty="0" smtClean="0"/>
              <a:t>(TDL)</a:t>
            </a:r>
            <a:endParaRPr lang="en-US" dirty="0"/>
          </a:p>
        </p:txBody>
      </p:sp>
      <p:sp>
        <p:nvSpPr>
          <p:cNvPr id="362" name="Shape 3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600">
                <a:solidFill>
                  <a:srgbClr val="53585F"/>
                </a:solidFill>
              </a:rPr>
              <a:t>10</a:t>
            </a:fld>
            <a:endParaRPr sz="1600">
              <a:solidFill>
                <a:srgbClr val="53585F"/>
              </a:solidFill>
            </a:endParaRPr>
          </a:p>
        </p:txBody>
      </p:sp>
      <p:pic>
        <p:nvPicPr>
          <p:cNvPr id="363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96056" y="2474248"/>
            <a:ext cx="4464496" cy="65014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784" y="2428528"/>
            <a:ext cx="4104456" cy="635740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638304" y="5073945"/>
            <a:ext cx="1686359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&lt; Textual</a:t>
            </a:r>
            <a:b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</a:br>
            <a:endParaRPr kumimoji="0" lang="en-US" sz="24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000000"/>
                </a:solidFill>
              </a:rPr>
              <a:t>Graphical &gt;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Example</a:t>
            </a:r>
            <a:r>
              <a:rPr lang="fi-FI" dirty="0" smtClean="0"/>
              <a:t>: </a:t>
            </a:r>
            <a:r>
              <a:rPr lang="en-US" dirty="0" smtClean="0"/>
              <a:t>INT TS </a:t>
            </a:r>
            <a:r>
              <a:rPr lang="en-US" dirty="0"/>
              <a:t>186 011-2</a:t>
            </a:r>
            <a:r>
              <a:rPr lang="en-US" dirty="0" smtClean="0"/>
              <a:t> (Today)</a:t>
            </a:r>
            <a:endParaRPr lang="en-US" dirty="0"/>
          </a:p>
        </p:txBody>
      </p:sp>
      <p:sp>
        <p:nvSpPr>
          <p:cNvPr id="317" name="Shape 31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600">
                <a:solidFill>
                  <a:srgbClr val="53585F"/>
                </a:solidFill>
              </a:rPr>
              <a:t>11</a:t>
            </a:fld>
            <a:endParaRPr sz="1600">
              <a:solidFill>
                <a:srgbClr val="53585F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406056" y="2572544"/>
            <a:ext cx="6192688" cy="6485834"/>
            <a:chOff x="2227333" y="730544"/>
            <a:chExt cx="8550134" cy="8575430"/>
          </a:xfrm>
        </p:grpSpPr>
        <p:pic>
          <p:nvPicPr>
            <p:cNvPr id="6" name="pasted-image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227333" y="730544"/>
              <a:ext cx="8550134" cy="6996682"/>
            </a:xfrm>
            <a:prstGeom prst="rect">
              <a:avLst/>
            </a:prstGeom>
            <a:ln w="12700">
              <a:miter lim="400000"/>
            </a:ln>
            <a:effectLst>
              <a:outerShdw blurRad="152400" dist="50800" dir="2700000" rotWithShape="0">
                <a:srgbClr val="000000">
                  <a:alpha val="50000"/>
                </a:srgbClr>
              </a:outerShdw>
            </a:effectLst>
          </p:spPr>
        </p:pic>
        <p:pic>
          <p:nvPicPr>
            <p:cNvPr id="7" name="pasted-imag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227333" y="3139318"/>
              <a:ext cx="8550134" cy="6166656"/>
            </a:xfrm>
            <a:prstGeom prst="rect">
              <a:avLst/>
            </a:prstGeom>
            <a:ln w="12700">
              <a:miter lim="400000"/>
            </a:ln>
            <a:effectLst>
              <a:outerShdw blurRad="152400" dist="50800" dir="2700000" rotWithShape="0">
                <a:srgbClr val="000000">
                  <a:alpha val="5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080780647"/>
      </p:ext>
    </p:extLst>
  </p:cSld>
  <p:clrMapOvr>
    <a:masterClrMapping/>
  </p:clrMapOvr>
  <p:transition spd="slow">
    <p:dissolve/>
  </p:transition>
  <p:timing>
    <p:tnLst>
      <p:par>
        <p:cTn id="1" dur="indefinite" restart="never" fill="hold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Example</a:t>
            </a:r>
            <a:r>
              <a:rPr lang="fi-FI" dirty="0"/>
              <a:t>: </a:t>
            </a:r>
            <a:r>
              <a:rPr lang="en-US" dirty="0"/>
              <a:t>INT TS 186 011-2 </a:t>
            </a:r>
            <a:r>
              <a:rPr lang="en-US" dirty="0" smtClean="0"/>
              <a:t>(TDL)</a:t>
            </a:r>
            <a:endParaRPr lang="en-US" dirty="0"/>
          </a:p>
        </p:txBody>
      </p:sp>
      <p:sp>
        <p:nvSpPr>
          <p:cNvPr id="383" name="Shape 38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600">
                <a:solidFill>
                  <a:srgbClr val="53585F"/>
                </a:solidFill>
              </a:rPr>
              <a:t>12</a:t>
            </a:fld>
            <a:endParaRPr sz="1600">
              <a:solidFill>
                <a:srgbClr val="53585F"/>
              </a:solidFill>
            </a:endParaRPr>
          </a:p>
        </p:txBody>
      </p:sp>
      <p:pic>
        <p:nvPicPr>
          <p:cNvPr id="384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38504" y="2419974"/>
            <a:ext cx="4824536" cy="6788266"/>
          </a:xfrm>
          <a:prstGeom prst="rect">
            <a:avLst/>
          </a:prstGeom>
          <a:ln w="12700">
            <a:miter lim="400000"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36" y="2716560"/>
            <a:ext cx="4937385" cy="56190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638304" y="5073945"/>
            <a:ext cx="1686359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&lt; Textual</a:t>
            </a:r>
            <a:b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</a:br>
            <a:endParaRPr kumimoji="0" lang="en-US" sz="24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000000"/>
                </a:solidFill>
              </a:rPr>
              <a:t>Graphical &gt;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for ETSI Technical Bodies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Higher </a:t>
            </a:r>
            <a:r>
              <a:rPr lang="en-US" dirty="0"/>
              <a:t>productivity </a:t>
            </a:r>
            <a:r>
              <a:rPr lang="en-US" dirty="0" smtClean="0"/>
              <a:t>and quality of specifications due to automation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Improved consistency and readability of [test] specifications</a:t>
            </a: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Customizable and adaptable representation for different domains and stakeholders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Automatic TTCN-3 </a:t>
            </a:r>
            <a:r>
              <a:rPr lang="en-US" dirty="0"/>
              <a:t>code </a:t>
            </a:r>
            <a:r>
              <a:rPr lang="en-US" dirty="0" smtClean="0"/>
              <a:t>generation for test logic</a:t>
            </a: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Exchange and reuse of test descriptions </a:t>
            </a:r>
            <a:r>
              <a:rPr lang="en-US" dirty="0"/>
              <a:t>between </a:t>
            </a:r>
            <a:r>
              <a:rPr lang="en-US" dirty="0" smtClean="0"/>
              <a:t>different working groups and technical committees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Enabler for transitioning to new working methods such as agile and behavioral driven development</a:t>
            </a:r>
            <a:endParaRPr lang="en-US" dirty="0"/>
          </a:p>
        </p:txBody>
      </p:sp>
      <p:sp>
        <p:nvSpPr>
          <p:cNvPr id="383" name="Shape 38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600">
                <a:solidFill>
                  <a:srgbClr val="53585F"/>
                </a:solidFill>
              </a:rPr>
              <a:t>13</a:t>
            </a:fld>
            <a:endParaRPr sz="1600">
              <a:solidFill>
                <a:srgbClr val="5358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57584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ETSI’s Test Description Language (TDL) is a new standardized test specification language being developed at ETSI TC MTS</a:t>
            </a:r>
          </a:p>
          <a:p>
            <a:r>
              <a:rPr lang="en-US" dirty="0"/>
              <a:t>Captures interaction of system with its environment (not just the test)</a:t>
            </a:r>
          </a:p>
          <a:p>
            <a:r>
              <a:rPr lang="en-US" dirty="0" smtClean="0"/>
              <a:t>TDL targets to enable engaging </a:t>
            </a:r>
            <a:r>
              <a:rPr lang="en-US" dirty="0"/>
              <a:t>(literally) all stakeholders into the test development process and </a:t>
            </a:r>
            <a:r>
              <a:rPr lang="en-GB" dirty="0" smtClean="0"/>
              <a:t>evolving </a:t>
            </a:r>
            <a:r>
              <a:rPr lang="en-GB" dirty="0"/>
              <a:t>requirements to tests </a:t>
            </a:r>
            <a:r>
              <a:rPr lang="en-GB" dirty="0" smtClean="0"/>
              <a:t>in product or standard development using </a:t>
            </a:r>
            <a:r>
              <a:rPr lang="en-GB" dirty="0"/>
              <a:t>the same language</a:t>
            </a:r>
            <a:endParaRPr lang="en-US" dirty="0"/>
          </a:p>
          <a:p>
            <a:r>
              <a:rPr lang="en-US" dirty="0"/>
              <a:t>Novel compared to previous approaches is the ability for users to define own presentation formats on top of standardized TDL</a:t>
            </a:r>
          </a:p>
          <a:p>
            <a:r>
              <a:rPr lang="en-US" dirty="0" smtClean="0"/>
              <a:t>TDL complements TTCN-3 in the way that test logic specified in TDL can be exported to TTCN-3 </a:t>
            </a:r>
          </a:p>
          <a:p>
            <a:r>
              <a:rPr lang="en-US" dirty="0" smtClean="0"/>
              <a:t>MTS STFs have applied TDL to represent current standardized tests in context of 3GPP RAN, TC ITS and TC INT test documentation</a:t>
            </a:r>
          </a:p>
        </p:txBody>
      </p:sp>
      <p:sp>
        <p:nvSpPr>
          <p:cNvPr id="383" name="Shape 38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600">
                <a:solidFill>
                  <a:srgbClr val="53585F"/>
                </a:solidFill>
              </a:rPr>
              <a:t>14</a:t>
            </a:fld>
            <a:endParaRPr sz="1600">
              <a:solidFill>
                <a:srgbClr val="5358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52587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Definition of a mapping of TDL to UML in order to allow ETSI and its members to also use existing UMLs tool seamlessly within TDL context</a:t>
            </a:r>
          </a:p>
          <a:p>
            <a:r>
              <a:rPr lang="en-US" dirty="0" smtClean="0"/>
              <a:t>Contribution and initiation of open source TDL tool implementation initiative</a:t>
            </a:r>
          </a:p>
          <a:p>
            <a:r>
              <a:rPr lang="en-US" dirty="0" smtClean="0"/>
              <a:t>Promote TDL at ETSI and in industry</a:t>
            </a:r>
          </a:p>
          <a:p>
            <a:pPr lvl="1"/>
            <a:r>
              <a:rPr lang="en-US" dirty="0" smtClean="0"/>
              <a:t>TDL launch at UCAAT 2015 (Oct 20-22 on ETSI premises) with tool demos and tutorial</a:t>
            </a:r>
          </a:p>
          <a:p>
            <a:pPr lvl="1"/>
            <a:r>
              <a:rPr lang="en-US" dirty="0" smtClean="0"/>
              <a:t>TDL Website similar to TTCN-3</a:t>
            </a:r>
          </a:p>
          <a:p>
            <a:r>
              <a:rPr lang="en-US" dirty="0" smtClean="0"/>
              <a:t>Standardize a TDL notation specifically for ETSI standard development</a:t>
            </a:r>
          </a:p>
          <a:p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383" name="Shape 383"/>
          <p:cNvSpPr>
            <a:spLocks noGrp="1"/>
          </p:cNvSpPr>
          <p:nvPr>
            <p:ph type="sldNum" sz="quarter" idx="2"/>
          </p:nvPr>
        </p:nvSpPr>
        <p:spPr>
          <a:xfrm>
            <a:off x="12571062" y="9305973"/>
            <a:ext cx="227626" cy="24622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lang="en-US" sz="1600" smtClean="0">
                <a:solidFill>
                  <a:srgbClr val="53585F"/>
                </a:solidFill>
              </a:rPr>
              <a:t>15</a:t>
            </a:fld>
            <a:endParaRPr lang="en-US" sz="1600" dirty="0">
              <a:solidFill>
                <a:srgbClr val="5358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87282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Shape 5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800" dirty="0" smtClean="0">
                <a:solidFill>
                  <a:srgbClr val="53585F"/>
                </a:solidFill>
              </a:rPr>
              <a:t>Further Information and Feedback</a:t>
            </a:r>
            <a:endParaRPr lang="en-US" sz="4800" dirty="0">
              <a:solidFill>
                <a:srgbClr val="53585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Feel free to contact TC MTS for more information</a:t>
            </a:r>
          </a:p>
          <a:p>
            <a:pPr algn="l" rtl="0"/>
            <a:r>
              <a:rPr lang="en-US" dirty="0" smtClean="0"/>
              <a:t>Provide feedback and requests via </a:t>
            </a:r>
            <a:r>
              <a:rPr lang="en-US" dirty="0" smtClean="0">
                <a:solidFill>
                  <a:srgbClr val="000000"/>
                </a:solidFill>
                <a:hlinkClick r:id="rId3"/>
              </a:rPr>
              <a:t>http://forge.etsi.org/mantis/main_page.php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12" name="Shape 5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600">
                <a:solidFill>
                  <a:srgbClr val="53585F"/>
                </a:solidFill>
              </a:rPr>
              <a:t>16</a:t>
            </a:fld>
            <a:endParaRPr sz="1600">
              <a:solidFill>
                <a:srgbClr val="53585F"/>
              </a:solidFill>
            </a:endParaRPr>
          </a:p>
        </p:txBody>
      </p:sp>
      <p:grpSp>
        <p:nvGrpSpPr>
          <p:cNvPr id="515" name="Group 515"/>
          <p:cNvGrpSpPr/>
          <p:nvPr/>
        </p:nvGrpSpPr>
        <p:grpSpPr>
          <a:xfrm>
            <a:off x="2397944" y="4027816"/>
            <a:ext cx="8311529" cy="4373384"/>
            <a:chOff x="0" y="0"/>
            <a:chExt cx="11225006" cy="5906405"/>
          </a:xfrm>
        </p:grpSpPr>
        <p:sp>
          <p:nvSpPr>
            <p:cNvPr id="513" name="Shape 513"/>
            <p:cNvSpPr/>
            <p:nvPr/>
          </p:nvSpPr>
          <p:spPr>
            <a:xfrm>
              <a:off x="0" y="0"/>
              <a:ext cx="11225007" cy="590640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152400" dist="50800" dir="27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514" name="Mantis.png"/>
            <p:cNvPicPr/>
            <p:nvPr/>
          </p:nvPicPr>
          <p:blipFill>
            <a:blip r:embed="rId4">
              <a:extLst/>
            </a:blip>
            <a:srcRect b="25845"/>
            <a:stretch>
              <a:fillRect/>
            </a:stretch>
          </p:blipFill>
          <p:spPr>
            <a:xfrm>
              <a:off x="0" y="0"/>
              <a:ext cx="11225006" cy="58847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fi-FI" sz="4800" dirty="0" err="1" smtClean="0">
                <a:solidFill>
                  <a:srgbClr val="53585F"/>
                </a:solidFill>
              </a:rPr>
              <a:t>About</a:t>
            </a:r>
            <a:r>
              <a:rPr lang="fi-FI" sz="4800" dirty="0" smtClean="0">
                <a:solidFill>
                  <a:srgbClr val="53585F"/>
                </a:solidFill>
              </a:rPr>
              <a:t> TDL</a:t>
            </a:r>
            <a:endParaRPr sz="4800" dirty="0">
              <a:solidFill>
                <a:srgbClr val="53585F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5765924" cy="6286500"/>
          </a:xfrm>
        </p:spPr>
        <p:txBody>
          <a:bodyPr/>
          <a:lstStyle/>
          <a:p>
            <a:r>
              <a:rPr lang="en-US" dirty="0"/>
              <a:t>Test Description Language</a:t>
            </a:r>
          </a:p>
          <a:p>
            <a:pPr lvl="1"/>
            <a:r>
              <a:rPr lang="en-US" dirty="0" smtClean="0"/>
              <a:t>Language for design</a:t>
            </a:r>
            <a:r>
              <a:rPr lang="en-US" dirty="0"/>
              <a:t>, documentation, and representation of </a:t>
            </a:r>
            <a:r>
              <a:rPr lang="en-US" dirty="0" smtClean="0"/>
              <a:t>test </a:t>
            </a:r>
            <a:r>
              <a:rPr lang="en-US" dirty="0"/>
              <a:t>descriptions</a:t>
            </a:r>
          </a:p>
          <a:p>
            <a:pPr lvl="1"/>
            <a:r>
              <a:rPr lang="en-US" dirty="0" smtClean="0"/>
              <a:t>Follows scenario-based </a:t>
            </a:r>
            <a:r>
              <a:rPr lang="en-US" dirty="0"/>
              <a:t>approach</a:t>
            </a:r>
          </a:p>
          <a:p>
            <a:r>
              <a:rPr lang="en-US" dirty="0"/>
              <a:t>Developed and </a:t>
            </a:r>
            <a:r>
              <a:rPr lang="en-US" dirty="0" err="1"/>
              <a:t>standardised</a:t>
            </a:r>
            <a:r>
              <a:rPr lang="en-US" dirty="0"/>
              <a:t> at ETSI by TC MTS since 2011</a:t>
            </a:r>
          </a:p>
          <a:p>
            <a:pPr lvl="1"/>
            <a:r>
              <a:rPr lang="en-US" dirty="0"/>
              <a:t>Supported </a:t>
            </a:r>
            <a:r>
              <a:rPr lang="en-US" dirty="0" smtClean="0"/>
              <a:t>by 3 STFs </a:t>
            </a:r>
            <a:r>
              <a:rPr lang="en-US" dirty="0"/>
              <a:t>to date </a:t>
            </a:r>
          </a:p>
          <a:p>
            <a:pPr lvl="1"/>
            <a:r>
              <a:rPr lang="en-US" dirty="0"/>
              <a:t>Current STF 492</a:t>
            </a:r>
          </a:p>
          <a:p>
            <a:r>
              <a:rPr lang="en-US" dirty="0" smtClean="0"/>
              <a:t>Main players in standardization</a:t>
            </a:r>
            <a:endParaRPr lang="en-US" dirty="0"/>
          </a:p>
          <a:p>
            <a:pPr lvl="1"/>
            <a:r>
              <a:rPr lang="en-US" dirty="0" smtClean="0"/>
              <a:t>Siemens, </a:t>
            </a:r>
            <a:r>
              <a:rPr lang="en-US" dirty="0"/>
              <a:t>Ericsson, </a:t>
            </a:r>
            <a:r>
              <a:rPr lang="en-US" dirty="0" err="1"/>
              <a:t>Fraunhofer</a:t>
            </a:r>
            <a:r>
              <a:rPr lang="en-US" dirty="0"/>
              <a:t>, ETSI CTI, University of </a:t>
            </a:r>
            <a:r>
              <a:rPr lang="en-US" dirty="0" err="1"/>
              <a:t>Göttingen</a:t>
            </a:r>
            <a:r>
              <a:rPr lang="en-US" dirty="0"/>
              <a:t>, Elvior, </a:t>
            </a:r>
            <a:r>
              <a:rPr lang="en-US" dirty="0" smtClean="0"/>
              <a:t>Cinderella, CEA</a:t>
            </a:r>
            <a:endParaRPr lang="en-US" dirty="0"/>
          </a:p>
          <a:p>
            <a:endParaRPr lang="en-US" dirty="0"/>
          </a:p>
        </p:txBody>
      </p:sp>
      <p:sp>
        <p:nvSpPr>
          <p:cNvPr id="57" name="Shape 5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600">
                <a:solidFill>
                  <a:srgbClr val="53585F"/>
                </a:solidFill>
              </a:rPr>
              <a:t>2</a:t>
            </a:fld>
            <a:endParaRPr sz="1600">
              <a:solidFill>
                <a:srgbClr val="53585F"/>
              </a:solidFill>
            </a:endParaRPr>
          </a:p>
        </p:txBody>
      </p:sp>
      <p:grpSp>
        <p:nvGrpSpPr>
          <p:cNvPr id="60" name="Group 60"/>
          <p:cNvGrpSpPr/>
          <p:nvPr/>
        </p:nvGrpSpPr>
        <p:grpSpPr>
          <a:xfrm>
            <a:off x="7182174" y="2551688"/>
            <a:ext cx="4937822" cy="6390124"/>
            <a:chOff x="0" y="0"/>
            <a:chExt cx="4937821" cy="6390122"/>
          </a:xfrm>
        </p:grpSpPr>
        <p:sp>
          <p:nvSpPr>
            <p:cNvPr id="58" name="Shape 58"/>
            <p:cNvSpPr/>
            <p:nvPr/>
          </p:nvSpPr>
          <p:spPr>
            <a:xfrm>
              <a:off x="13742" y="13743"/>
              <a:ext cx="4924080" cy="637638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152400" dist="50800" dir="27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59" name="es_203119v010101p_doc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4937822" cy="639012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slow">
    <p:fade thruBlk="1"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2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TDL Goals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Standardized language for test description – </a:t>
            </a:r>
            <a:r>
              <a:rPr lang="en-US" dirty="0" smtClean="0"/>
              <a:t>complementary to TTCN-3</a:t>
            </a:r>
          </a:p>
          <a:p>
            <a:pPr lvl="1"/>
            <a:r>
              <a:rPr lang="en-US" dirty="0"/>
              <a:t>Separation of test specification from test </a:t>
            </a:r>
            <a:r>
              <a:rPr lang="en-US" dirty="0" smtClean="0"/>
              <a:t>implementation</a:t>
            </a:r>
            <a:endParaRPr lang="en-US" dirty="0"/>
          </a:p>
          <a:p>
            <a:r>
              <a:rPr lang="en-US" dirty="0" smtClean="0"/>
              <a:t>Applicable in various use cases</a:t>
            </a:r>
          </a:p>
          <a:p>
            <a:pPr lvl="1"/>
            <a:r>
              <a:rPr lang="en-US" dirty="0" smtClean="0"/>
              <a:t>Standard/product &amp; test documentation, specification of test execution logic, test generation, test transformation &amp; exchange, validation, log visualization</a:t>
            </a:r>
          </a:p>
          <a:p>
            <a:pPr lvl="1"/>
            <a:r>
              <a:rPr lang="en-US" dirty="0" smtClean="0"/>
              <a:t>Suitable for use in standardization as well as industry</a:t>
            </a:r>
          </a:p>
          <a:p>
            <a:r>
              <a:rPr lang="en-US" dirty="0" smtClean="0"/>
              <a:t>Agility - ease test development and review</a:t>
            </a:r>
          </a:p>
          <a:p>
            <a:pPr lvl="1"/>
            <a:r>
              <a:rPr lang="en-US" dirty="0" smtClean="0"/>
              <a:t>Not ”one-size-fits” all notation – customizable representation</a:t>
            </a:r>
          </a:p>
          <a:p>
            <a:pPr lvl="1"/>
            <a:r>
              <a:rPr lang="en-US" dirty="0" smtClean="0"/>
              <a:t>Enable creation and review of test descriptions for all stakeholders</a:t>
            </a:r>
          </a:p>
          <a:p>
            <a:r>
              <a:rPr lang="en-US" dirty="0" smtClean="0"/>
              <a:t>Improve productivity and quality</a:t>
            </a:r>
          </a:p>
          <a:p>
            <a:pPr lvl="1"/>
            <a:r>
              <a:rPr lang="en-US" dirty="0" smtClean="0"/>
              <a:t>Automatic generation of test scripts</a:t>
            </a:r>
          </a:p>
          <a:p>
            <a:pPr lvl="1"/>
            <a:r>
              <a:rPr lang="en-US" dirty="0" smtClean="0"/>
              <a:t>Automatic checking of test descriptions and analysis</a:t>
            </a:r>
          </a:p>
          <a:p>
            <a:pPr lvl="1"/>
            <a:r>
              <a:rPr lang="en-US" dirty="0" smtClean="0"/>
              <a:t>Automatic transfer between different tools in testing process</a:t>
            </a:r>
          </a:p>
        </p:txBody>
      </p:sp>
    </p:spTree>
    <p:extLst>
      <p:ext uri="{BB962C8B-B14F-4D97-AF65-F5344CB8AC3E}">
        <p14:creationId xmlns:p14="http://schemas.microsoft.com/office/powerpoint/2010/main" val="21520907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TDL Main Concepts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Test objective</a:t>
            </a:r>
          </a:p>
          <a:p>
            <a:r>
              <a:rPr lang="en-US" sz="2800" dirty="0" smtClean="0"/>
              <a:t>Test configuration</a:t>
            </a:r>
          </a:p>
          <a:p>
            <a:r>
              <a:rPr lang="en-US" sz="2800" dirty="0" smtClean="0"/>
              <a:t>Expected behavior</a:t>
            </a:r>
            <a:endParaRPr lang="en-US" sz="2800" dirty="0"/>
          </a:p>
          <a:p>
            <a:r>
              <a:rPr lang="en-US" sz="2800" dirty="0" smtClean="0"/>
              <a:t>Abstract test data</a:t>
            </a:r>
          </a:p>
          <a:p>
            <a:r>
              <a:rPr lang="en-US" sz="2800" dirty="0" smtClean="0"/>
              <a:t>Time</a:t>
            </a:r>
            <a:endParaRPr lang="en-US" sz="2800" dirty="0"/>
          </a:p>
          <a:p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240" y="3076600"/>
            <a:ext cx="6826811" cy="538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5952296" y="8630093"/>
            <a:ext cx="4618252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One possible representation: Graphical</a:t>
            </a:r>
            <a:r>
              <a:rPr kumimoji="0" lang="en-US" sz="2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3899343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2" descr="C:\Users\Stephan\AppData\Local\Microsoft\Windows\Temporary Internet Files\Content.IE5\0BVLTJY7\check-mark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634" y="3652664"/>
            <a:ext cx="397422" cy="357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Stephan\AppData\Local\Microsoft\Windows\Temporary Internet Files\Content.IE5\0BVLTJY7\check-mark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754" y="3652664"/>
            <a:ext cx="397422" cy="357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C:\Users\Stephan\AppData\Local\Microsoft\Windows\Temporary Internet Files\Content.IE5\0BVLTJY7\check-mark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514" y="3652664"/>
            <a:ext cx="397422" cy="357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2" name="Shape 48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800" dirty="0" smtClean="0">
                <a:solidFill>
                  <a:srgbClr val="53585F"/>
                </a:solidFill>
              </a:rPr>
              <a:t>TDL Standards Today</a:t>
            </a:r>
            <a:endParaRPr lang="en-US" sz="4800" dirty="0">
              <a:solidFill>
                <a:srgbClr val="53585F"/>
              </a:solidFill>
            </a:endParaRPr>
          </a:p>
        </p:txBody>
      </p:sp>
      <p:sp>
        <p:nvSpPr>
          <p:cNvPr id="483" name="Shape 48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600">
                <a:solidFill>
                  <a:srgbClr val="53585F"/>
                </a:solidFill>
              </a:rPr>
              <a:t>5</a:t>
            </a:fld>
            <a:endParaRPr sz="1600">
              <a:solidFill>
                <a:srgbClr val="53585F"/>
              </a:solidFill>
            </a:endParaRPr>
          </a:p>
        </p:txBody>
      </p:sp>
      <p:grpSp>
        <p:nvGrpSpPr>
          <p:cNvPr id="486" name="Group 486"/>
          <p:cNvGrpSpPr/>
          <p:nvPr/>
        </p:nvGrpSpPr>
        <p:grpSpPr>
          <a:xfrm>
            <a:off x="2450807" y="3651032"/>
            <a:ext cx="977149" cy="2062867"/>
            <a:chOff x="0" y="0"/>
            <a:chExt cx="977147" cy="2062866"/>
          </a:xfrm>
        </p:grpSpPr>
        <p:sp>
          <p:nvSpPr>
            <p:cNvPr id="484" name="Shape 484"/>
            <p:cNvSpPr/>
            <p:nvPr/>
          </p:nvSpPr>
          <p:spPr>
            <a:xfrm rot="16200000">
              <a:off x="-542860" y="542859"/>
              <a:ext cx="2062868" cy="977149"/>
            </a:xfrm>
            <a:prstGeom prst="rect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72009" tIns="72009" rIns="72009" bIns="72009" numCol="1" anchor="ctr">
              <a:noAutofit/>
            </a:bodyPr>
            <a:lstStyle/>
            <a:p>
              <a:pPr marL="171450" lvl="0" indent="-171450" algn="ctr" defTabSz="914400">
                <a:defRPr sz="1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85" name="Shape 485"/>
            <p:cNvSpPr/>
            <p:nvPr/>
          </p:nvSpPr>
          <p:spPr>
            <a:xfrm rot="16200000">
              <a:off x="-542860" y="727415"/>
              <a:ext cx="2062868" cy="6080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72000" tIns="72000" rIns="72000" bIns="72000" numCol="1" anchor="ctr">
              <a:noAutofit/>
            </a:bodyPr>
            <a:lstStyle>
              <a:lvl1pPr marL="171450" indent="-171450" algn="ctr" defTabSz="914400">
                <a:defRPr sz="2000" b="1"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lvl="0">
                <a:defRPr sz="1800" b="0"/>
              </a:pPr>
              <a:r>
                <a:rPr sz="2000" b="1" dirty="0" smtClean="0"/>
                <a:t>TDL</a:t>
              </a:r>
              <a:r>
                <a:rPr lang="fi-FI" sz="2000" b="1" dirty="0" smtClean="0"/>
                <a:t> P2: </a:t>
              </a:r>
              <a:r>
                <a:rPr sz="2000" b="1" dirty="0" smtClean="0"/>
                <a:t>GR</a:t>
              </a:r>
              <a:endParaRPr sz="2000" b="1" dirty="0"/>
            </a:p>
          </p:txBody>
        </p:sp>
      </p:grpSp>
      <p:grpSp>
        <p:nvGrpSpPr>
          <p:cNvPr id="489" name="Group 489"/>
          <p:cNvGrpSpPr/>
          <p:nvPr/>
        </p:nvGrpSpPr>
        <p:grpSpPr>
          <a:xfrm>
            <a:off x="3536678" y="3651032"/>
            <a:ext cx="977149" cy="2062867"/>
            <a:chOff x="0" y="0"/>
            <a:chExt cx="977147" cy="2062866"/>
          </a:xfrm>
        </p:grpSpPr>
        <p:sp>
          <p:nvSpPr>
            <p:cNvPr id="487" name="Shape 487"/>
            <p:cNvSpPr/>
            <p:nvPr/>
          </p:nvSpPr>
          <p:spPr>
            <a:xfrm rot="16200000">
              <a:off x="-542860" y="542859"/>
              <a:ext cx="2062868" cy="977149"/>
            </a:xfrm>
            <a:prstGeom prst="rect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72009" tIns="72009" rIns="72009" bIns="72009" numCol="1" anchor="ctr">
              <a:noAutofit/>
            </a:bodyPr>
            <a:lstStyle/>
            <a:p>
              <a:pPr marL="171450" lvl="0" indent="-171450" algn="ctr" defTabSz="914400">
                <a:defRPr sz="1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88" name="Shape 488"/>
            <p:cNvSpPr/>
            <p:nvPr/>
          </p:nvSpPr>
          <p:spPr>
            <a:xfrm rot="16200000">
              <a:off x="-542860" y="727415"/>
              <a:ext cx="2062868" cy="6080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72000" tIns="72000" rIns="72000" bIns="72000" numCol="1" anchor="ctr">
              <a:noAutofit/>
            </a:bodyPr>
            <a:lstStyle>
              <a:lvl1pPr marL="171450" indent="-171450" algn="ctr" defTabSz="914400">
                <a:defRPr sz="2000" b="1"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lvl="0">
                <a:defRPr sz="1800" b="0"/>
              </a:pPr>
              <a:r>
                <a:rPr sz="2000" b="1" dirty="0" smtClean="0"/>
                <a:t>TDL</a:t>
              </a:r>
              <a:r>
                <a:rPr lang="fi-FI" sz="2000" b="1" dirty="0" smtClean="0"/>
                <a:t> P3: </a:t>
              </a:r>
              <a:r>
                <a:rPr sz="2000" b="1" dirty="0" smtClean="0"/>
                <a:t>XF</a:t>
              </a:r>
              <a:endParaRPr sz="2000" b="1" dirty="0"/>
            </a:p>
          </p:txBody>
        </p:sp>
      </p:grpSp>
      <p:grpSp>
        <p:nvGrpSpPr>
          <p:cNvPr id="492" name="Group 492"/>
          <p:cNvGrpSpPr/>
          <p:nvPr/>
        </p:nvGrpSpPr>
        <p:grpSpPr>
          <a:xfrm>
            <a:off x="1364936" y="3651032"/>
            <a:ext cx="977149" cy="3148436"/>
            <a:chOff x="0" y="0"/>
            <a:chExt cx="977147" cy="3148435"/>
          </a:xfrm>
        </p:grpSpPr>
        <p:sp>
          <p:nvSpPr>
            <p:cNvPr id="490" name="Shape 490"/>
            <p:cNvSpPr/>
            <p:nvPr/>
          </p:nvSpPr>
          <p:spPr>
            <a:xfrm rot="16200000">
              <a:off x="-1085644" y="1085643"/>
              <a:ext cx="3148436" cy="977149"/>
            </a:xfrm>
            <a:prstGeom prst="rect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72009" tIns="72009" rIns="72009" bIns="72009" numCol="1" anchor="ctr">
              <a:noAutofit/>
            </a:bodyPr>
            <a:lstStyle/>
            <a:p>
              <a:pPr marL="171450" lvl="0" indent="-171450" algn="ctr" defTabSz="914400">
                <a:defRPr sz="1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91" name="Shape 491"/>
            <p:cNvSpPr/>
            <p:nvPr/>
          </p:nvSpPr>
          <p:spPr>
            <a:xfrm rot="16200000">
              <a:off x="-1085644" y="1270199"/>
              <a:ext cx="3148436" cy="6080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72000" tIns="72000" rIns="72000" bIns="72000" numCol="1" anchor="ctr">
              <a:noAutofit/>
            </a:bodyPr>
            <a:lstStyle>
              <a:lvl1pPr marL="171450" indent="-171450" algn="ctr" defTabSz="914400">
                <a:defRPr sz="2000" b="1"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lvl="0">
                <a:defRPr sz="1800" b="0"/>
              </a:pPr>
              <a:r>
                <a:rPr sz="2000" b="1" dirty="0" smtClean="0"/>
                <a:t>TDL</a:t>
              </a:r>
              <a:r>
                <a:rPr lang="fi-FI" sz="2000" b="1" dirty="0" smtClean="0"/>
                <a:t> P4: </a:t>
              </a:r>
              <a:r>
                <a:rPr sz="2000" b="1" dirty="0" smtClean="0"/>
                <a:t>TO</a:t>
              </a:r>
              <a:endParaRPr sz="2000" b="1" dirty="0"/>
            </a:p>
          </p:txBody>
        </p:sp>
      </p:grpSp>
      <p:grpSp>
        <p:nvGrpSpPr>
          <p:cNvPr id="495" name="Group 495"/>
          <p:cNvGrpSpPr/>
          <p:nvPr/>
        </p:nvGrpSpPr>
        <p:grpSpPr>
          <a:xfrm>
            <a:off x="4622549" y="3651032"/>
            <a:ext cx="977148" cy="2062867"/>
            <a:chOff x="0" y="0"/>
            <a:chExt cx="977147" cy="2062866"/>
          </a:xfrm>
        </p:grpSpPr>
        <p:sp>
          <p:nvSpPr>
            <p:cNvPr id="493" name="Shape 493"/>
            <p:cNvSpPr/>
            <p:nvPr/>
          </p:nvSpPr>
          <p:spPr>
            <a:xfrm rot="16200000">
              <a:off x="-542860" y="542859"/>
              <a:ext cx="2062868" cy="977149"/>
            </a:xfrm>
            <a:prstGeom prst="rect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72009" tIns="72009" rIns="72009" bIns="72009" numCol="1" anchor="ctr">
              <a:noAutofit/>
            </a:bodyPr>
            <a:lstStyle/>
            <a:p>
              <a:pPr marL="171450" lvl="0" indent="-171450" algn="ctr" defTabSz="914400">
                <a:defRPr sz="1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94" name="Shape 494"/>
            <p:cNvSpPr/>
            <p:nvPr/>
          </p:nvSpPr>
          <p:spPr>
            <a:xfrm rot="16200000">
              <a:off x="-542860" y="620832"/>
              <a:ext cx="2062868" cy="8212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72000" tIns="72000" rIns="72000" bIns="72000" numCol="1" anchor="ctr">
              <a:noAutofit/>
            </a:bodyPr>
            <a:lstStyle>
              <a:lvl1pPr marL="171450" indent="-171450" algn="ctr" defTabSz="914400">
                <a:defRPr sz="2000" b="1"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lvl="0">
                <a:defRPr sz="1800" b="0"/>
              </a:pPr>
              <a:r>
                <a:rPr sz="2000" b="1"/>
                <a:t>User-defined Syntax</a:t>
              </a:r>
            </a:p>
          </p:txBody>
        </p:sp>
      </p:grpSp>
      <p:sp>
        <p:nvSpPr>
          <p:cNvPr id="496" name="Shape 496"/>
          <p:cNvSpPr/>
          <p:nvPr/>
        </p:nvSpPr>
        <p:spPr>
          <a:xfrm>
            <a:off x="1364937" y="5822771"/>
            <a:ext cx="4232349" cy="20587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353"/>
                </a:moveTo>
                <a:lnTo>
                  <a:pt x="5620" y="11353"/>
                </a:lnTo>
                <a:lnTo>
                  <a:pt x="5620" y="0"/>
                </a:lnTo>
                <a:lnTo>
                  <a:pt x="21600" y="100"/>
                </a:lnTo>
                <a:lnTo>
                  <a:pt x="21600" y="21600"/>
                </a:lnTo>
                <a:lnTo>
                  <a:pt x="49" y="21600"/>
                </a:lnTo>
                <a:cubicBezTo>
                  <a:pt x="33" y="18184"/>
                  <a:pt x="16" y="14768"/>
                  <a:pt x="0" y="11353"/>
                </a:cubicBezTo>
                <a:close/>
              </a:path>
            </a:pathLst>
          </a:custGeom>
          <a:noFill/>
          <a:ln w="19050" cap="flat">
            <a:solidFill>
              <a:srgbClr val="000000"/>
            </a:solidFill>
            <a:prstDash val="solid"/>
            <a:miter lim="800000"/>
          </a:ln>
          <a:effectLst/>
        </p:spPr>
        <p:txBody>
          <a:bodyPr wrap="square" lIns="72009" tIns="72009" rIns="72009" bIns="72009" numCol="1" anchor="ctr">
            <a:noAutofit/>
          </a:bodyPr>
          <a:lstStyle/>
          <a:p>
            <a:pPr algn="ctr" defTabSz="914400">
              <a:defRPr sz="1800" b="1">
                <a:latin typeface="Arial"/>
                <a:ea typeface="Arial"/>
                <a:cs typeface="Arial"/>
                <a:sym typeface="Arial"/>
              </a:defRPr>
            </a:pPr>
            <a:r>
              <a:rPr lang="en-US" sz="2000" b="1" dirty="0"/>
              <a:t>TDL </a:t>
            </a:r>
            <a:r>
              <a:rPr lang="en-US" sz="2000" b="1" dirty="0" smtClean="0"/>
              <a:t>P1: MM</a:t>
            </a:r>
            <a:endParaRPr lang="en-US" sz="2000" b="1" dirty="0"/>
          </a:p>
        </p:txBody>
      </p:sp>
      <p:sp>
        <p:nvSpPr>
          <p:cNvPr id="499" name="Shape 499"/>
          <p:cNvSpPr/>
          <p:nvPr/>
        </p:nvSpPr>
        <p:spPr>
          <a:xfrm>
            <a:off x="2320091" y="7990365"/>
            <a:ext cx="2433175" cy="3908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algn="ctr" defTabSz="914400">
              <a:defRPr sz="2000" i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sz="1800" i="0"/>
            </a:pPr>
            <a:r>
              <a:rPr sz="2000" i="1"/>
              <a:t>Abstract Syntax</a:t>
            </a:r>
          </a:p>
        </p:txBody>
      </p:sp>
      <p:sp>
        <p:nvSpPr>
          <p:cNvPr id="500" name="Shape 500"/>
          <p:cNvSpPr/>
          <p:nvPr/>
        </p:nvSpPr>
        <p:spPr>
          <a:xfrm>
            <a:off x="2198571" y="3108095"/>
            <a:ext cx="2567492" cy="3908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algn="ctr" defTabSz="914400">
              <a:defRPr sz="2000" i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sz="1800" i="0"/>
            </a:pPr>
            <a:r>
              <a:rPr sz="2000" i="1"/>
              <a:t>Concrete Syntax</a:t>
            </a:r>
          </a:p>
        </p:txBody>
      </p:sp>
      <p:grpSp>
        <p:nvGrpSpPr>
          <p:cNvPr id="34" name="Group 124"/>
          <p:cNvGrpSpPr/>
          <p:nvPr/>
        </p:nvGrpSpPr>
        <p:grpSpPr>
          <a:xfrm>
            <a:off x="7131126" y="3218217"/>
            <a:ext cx="3113213" cy="4028864"/>
            <a:chOff x="0" y="0"/>
            <a:chExt cx="2540000" cy="3287059"/>
          </a:xfrm>
        </p:grpSpPr>
        <p:sp>
          <p:nvSpPr>
            <p:cNvPr id="35" name="Shape 122"/>
            <p:cNvSpPr/>
            <p:nvPr/>
          </p:nvSpPr>
          <p:spPr>
            <a:xfrm>
              <a:off x="7069" y="7069"/>
              <a:ext cx="2532931" cy="327999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152400" dist="50800" dir="27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36" name="es_203119-1v010201_stableDraft_doc.pdf"/>
            <p:cNvPicPr/>
            <p:nvPr/>
          </p:nvPicPr>
          <p:blipFill>
            <a:blip r:embed="rId4">
              <a:extLst/>
            </a:blip>
            <a:srcRect/>
            <a:stretch>
              <a:fillRect/>
            </a:stretch>
          </p:blipFill>
          <p:spPr>
            <a:xfrm>
              <a:off x="-1" y="-1"/>
              <a:ext cx="2540002" cy="328706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7" name="Group 132"/>
          <p:cNvGrpSpPr/>
          <p:nvPr/>
        </p:nvGrpSpPr>
        <p:grpSpPr>
          <a:xfrm>
            <a:off x="7566401" y="3679688"/>
            <a:ext cx="3113213" cy="3977935"/>
            <a:chOff x="0" y="0"/>
            <a:chExt cx="2540000" cy="3287058"/>
          </a:xfrm>
        </p:grpSpPr>
        <p:sp>
          <p:nvSpPr>
            <p:cNvPr id="38" name="Shape 130"/>
            <p:cNvSpPr/>
            <p:nvPr/>
          </p:nvSpPr>
          <p:spPr>
            <a:xfrm>
              <a:off x="7069" y="0"/>
              <a:ext cx="2532931" cy="327999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152400" dist="50800" dir="27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39" name="es_203119-2v010101_stableDraft_doc.pdf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2540000" cy="328705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40" name="Group 135"/>
          <p:cNvGrpSpPr/>
          <p:nvPr/>
        </p:nvGrpSpPr>
        <p:grpSpPr>
          <a:xfrm>
            <a:off x="7998449" y="4093230"/>
            <a:ext cx="3113213" cy="4028864"/>
            <a:chOff x="0" y="0"/>
            <a:chExt cx="2540000" cy="3287058"/>
          </a:xfrm>
        </p:grpSpPr>
        <p:sp>
          <p:nvSpPr>
            <p:cNvPr id="41" name="Shape 133"/>
            <p:cNvSpPr/>
            <p:nvPr/>
          </p:nvSpPr>
          <p:spPr>
            <a:xfrm>
              <a:off x="7069" y="7069"/>
              <a:ext cx="2532931" cy="327999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152400" dist="50800" dir="27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42" name="es_203119-3v010101_earlyDraft_doc.pdf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2540000" cy="328705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43" name="Group 138"/>
          <p:cNvGrpSpPr/>
          <p:nvPr/>
        </p:nvGrpSpPr>
        <p:grpSpPr>
          <a:xfrm>
            <a:off x="8427271" y="4525347"/>
            <a:ext cx="3113212" cy="4028863"/>
            <a:chOff x="0" y="0"/>
            <a:chExt cx="2540000" cy="3287058"/>
          </a:xfrm>
        </p:grpSpPr>
        <p:sp>
          <p:nvSpPr>
            <p:cNvPr id="44" name="Shape 136"/>
            <p:cNvSpPr/>
            <p:nvPr/>
          </p:nvSpPr>
          <p:spPr>
            <a:xfrm>
              <a:off x="7069" y="7069"/>
              <a:ext cx="2532931" cy="327999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152400" dist="50800" dir="27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45" name="es_203119-4v010101_earlyDraft_doc.pdf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2540000" cy="328705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49" name="Picture 2" descr="C:\Users\Stephan\AppData\Local\Microsoft\Windows\Temporary Internet Files\Content.IE5\0BVLTJY7\check-mark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874" y="5884912"/>
            <a:ext cx="397422" cy="357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551323" y="3365138"/>
            <a:ext cx="587916" cy="195446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986597" y="3802764"/>
            <a:ext cx="587916" cy="195446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8356137" y="4240390"/>
            <a:ext cx="587916" cy="195446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8832015" y="4678016"/>
            <a:ext cx="587916" cy="195446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67697503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 advAuto="0"/>
      <p:bldP spid="37" grpId="0" animBg="1" advAuto="0"/>
      <p:bldP spid="40" grpId="0" animBg="1" advAuto="0"/>
      <p:bldP spid="43" grpId="0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800" dirty="0" smtClean="0">
                <a:solidFill>
                  <a:srgbClr val="53585F"/>
                </a:solidFill>
              </a:rPr>
              <a:t>TDL and Tooling</a:t>
            </a:r>
            <a:endParaRPr lang="en-US" sz="4800" dirty="0">
              <a:solidFill>
                <a:srgbClr val="53585F"/>
              </a:solidFill>
            </a:endParaRPr>
          </a:p>
        </p:txBody>
      </p:sp>
      <p:sp>
        <p:nvSpPr>
          <p:cNvPr id="413" name="Shape 4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600">
                <a:solidFill>
                  <a:srgbClr val="53585F"/>
                </a:solidFill>
              </a:rPr>
              <a:t>6</a:t>
            </a:fld>
            <a:endParaRPr sz="1600">
              <a:solidFill>
                <a:srgbClr val="53585F"/>
              </a:solidFill>
            </a:endParaRPr>
          </a:p>
        </p:txBody>
      </p:sp>
      <p:sp>
        <p:nvSpPr>
          <p:cNvPr id="22" name="Hexagon 21"/>
          <p:cNvSpPr/>
          <p:nvPr/>
        </p:nvSpPr>
        <p:spPr bwMode="auto">
          <a:xfrm>
            <a:off x="2853460" y="5277097"/>
            <a:ext cx="8207375" cy="485775"/>
          </a:xfrm>
          <a:prstGeom prst="hexagon">
            <a:avLst/>
          </a:prstGeom>
          <a:solidFill>
            <a:schemeClr val="accent3">
              <a:lumMod val="20000"/>
              <a:lumOff val="80000"/>
            </a:schemeClr>
          </a:solidFill>
          <a:ln w="381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44018" tIns="72009" rIns="72009" bIns="72009" rtlCol="0" anchor="ctr">
            <a:noAutofit/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>
              <a:lnSpc>
                <a:spcPct val="100000"/>
              </a:lnSpc>
              <a:buClr>
                <a:srgbClr val="879BAA"/>
              </a:buClr>
            </a:pPr>
            <a:r>
              <a:rPr lang="en-US" sz="1400" b="1" smtClean="0">
                <a:solidFill>
                  <a:srgbClr val="000000"/>
                </a:solidFill>
                <a:cs typeface="Arial" charset="0"/>
              </a:rPr>
              <a:t>TDL </a:t>
            </a:r>
            <a:r>
              <a:rPr lang="en-US" b="1" smtClean="0">
                <a:solidFill>
                  <a:srgbClr val="000000"/>
                </a:solidFill>
                <a:cs typeface="Arial" charset="0"/>
              </a:rPr>
              <a:t>Exchange Format (ES 203119-3)</a:t>
            </a:r>
            <a:endParaRPr lang="en-US" sz="1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" name="Flowchart: Manual Input 22"/>
          <p:cNvSpPr/>
          <p:nvPr/>
        </p:nvSpPr>
        <p:spPr bwMode="auto">
          <a:xfrm>
            <a:off x="3144879" y="6276940"/>
            <a:ext cx="1436903" cy="886102"/>
          </a:xfrm>
          <a:prstGeom prst="flowChartManualInput">
            <a:avLst/>
          </a:prstGeom>
          <a:solidFill>
            <a:schemeClr val="accent6">
              <a:lumMod val="60000"/>
              <a:lumOff val="40000"/>
            </a:schemeClr>
          </a:solidFill>
          <a:ln w="38100" algn="ctr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44018" tIns="72009" rIns="72009" bIns="72009" rtlCol="0" anchor="ctr">
            <a:noAutofit/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>
              <a:lnSpc>
                <a:spcPct val="100000"/>
              </a:lnSpc>
              <a:buClr>
                <a:srgbClr val="879BAA"/>
              </a:buClr>
            </a:pPr>
            <a:r>
              <a:rPr lang="en-US" sz="1400" dirty="0" smtClean="0">
                <a:solidFill>
                  <a:srgbClr val="000000"/>
                </a:solidFill>
                <a:cs typeface="Arial" charset="0"/>
              </a:rPr>
              <a:t>Graphical Editor</a:t>
            </a:r>
          </a:p>
          <a:p>
            <a:pPr algn="ctr">
              <a:lnSpc>
                <a:spcPct val="100000"/>
              </a:lnSpc>
              <a:buClr>
                <a:srgbClr val="879BAA"/>
              </a:buClr>
            </a:pPr>
            <a:r>
              <a:rPr lang="en-US" dirty="0" smtClean="0">
                <a:solidFill>
                  <a:srgbClr val="000000"/>
                </a:solidFill>
                <a:cs typeface="Arial" charset="0"/>
              </a:rPr>
              <a:t>(ES 203119-2)</a:t>
            </a:r>
            <a:endParaRPr lang="en-US" sz="1400" dirty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" name="Flowchart: Manual Input 23"/>
          <p:cNvSpPr/>
          <p:nvPr/>
        </p:nvSpPr>
        <p:spPr bwMode="auto">
          <a:xfrm>
            <a:off x="3043709" y="4187158"/>
            <a:ext cx="1728240" cy="726622"/>
          </a:xfrm>
          <a:prstGeom prst="flowChartManualInput">
            <a:avLst/>
          </a:prstGeom>
          <a:solidFill>
            <a:schemeClr val="accent6">
              <a:lumMod val="60000"/>
              <a:lumOff val="40000"/>
            </a:schemeClr>
          </a:solidFill>
          <a:ln w="38100" algn="ctr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44018" tIns="72009" rIns="72009" bIns="72009" rtlCol="0" anchor="ctr">
            <a:noAutofit/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>
              <a:lnSpc>
                <a:spcPct val="100000"/>
              </a:lnSpc>
              <a:buClr>
                <a:srgbClr val="879BAA"/>
              </a:buClr>
            </a:pPr>
            <a:r>
              <a:rPr lang="en-US" sz="1400" dirty="0" smtClean="0">
                <a:solidFill>
                  <a:srgbClr val="000000"/>
                </a:solidFill>
                <a:cs typeface="Arial" charset="0"/>
              </a:rPr>
              <a:t>Textual Editor</a:t>
            </a:r>
          </a:p>
          <a:p>
            <a:pPr algn="ctr">
              <a:lnSpc>
                <a:spcPct val="100000"/>
              </a:lnSpc>
              <a:buClr>
                <a:srgbClr val="879BAA"/>
              </a:buClr>
            </a:pPr>
            <a:r>
              <a:rPr lang="en-US" dirty="0" smtClean="0">
                <a:solidFill>
                  <a:srgbClr val="000000"/>
                </a:solidFill>
                <a:cs typeface="Arial" charset="0"/>
              </a:rPr>
              <a:t>(incl. ES 203119-4)</a:t>
            </a:r>
            <a:endParaRPr lang="en-US" sz="1400" dirty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" name="Flowchart: Document 24"/>
          <p:cNvSpPr/>
          <p:nvPr/>
        </p:nvSpPr>
        <p:spPr bwMode="auto">
          <a:xfrm>
            <a:off x="5129722" y="6276939"/>
            <a:ext cx="1298121" cy="843849"/>
          </a:xfrm>
          <a:prstGeom prst="flowChartDocument">
            <a:avLst/>
          </a:prstGeom>
          <a:solidFill>
            <a:schemeClr val="accent3">
              <a:lumMod val="60000"/>
              <a:lumOff val="40000"/>
            </a:schemeClr>
          </a:solidFill>
          <a:ln w="38100" algn="ctr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44018" tIns="72009" rIns="72009" bIns="72009" rtlCol="0" anchor="ctr">
            <a:noAutofit/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>
              <a:lnSpc>
                <a:spcPct val="100000"/>
              </a:lnSpc>
              <a:buClr>
                <a:srgbClr val="879BAA"/>
              </a:buClr>
            </a:pPr>
            <a:r>
              <a:rPr lang="en-US" sz="1400" dirty="0" smtClean="0">
                <a:solidFill>
                  <a:srgbClr val="000000"/>
                </a:solidFill>
                <a:cs typeface="Arial" charset="0"/>
              </a:rPr>
              <a:t>(Graphical)</a:t>
            </a:r>
            <a:br>
              <a:rPr lang="en-US" sz="1400" dirty="0" smtClean="0">
                <a:solidFill>
                  <a:srgbClr val="000000"/>
                </a:solidFill>
                <a:cs typeface="Arial" charset="0"/>
              </a:rPr>
            </a:br>
            <a:r>
              <a:rPr lang="en-US" sz="1400" dirty="0" smtClean="0">
                <a:solidFill>
                  <a:srgbClr val="000000"/>
                </a:solidFill>
                <a:cs typeface="Arial" charset="0"/>
              </a:rPr>
              <a:t>Viewer &amp; Doc. Gen.</a:t>
            </a:r>
          </a:p>
        </p:txBody>
      </p:sp>
      <p:sp>
        <p:nvSpPr>
          <p:cNvPr id="26" name="Flowchart: Process 25"/>
          <p:cNvSpPr/>
          <p:nvPr/>
        </p:nvSpPr>
        <p:spPr bwMode="auto">
          <a:xfrm>
            <a:off x="8388160" y="6276940"/>
            <a:ext cx="1281793" cy="726622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  <a:ln w="38100" algn="ctr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44018" tIns="72009" rIns="72009" bIns="72009" rtlCol="0" anchor="ctr">
            <a:noAutofit/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>
              <a:lnSpc>
                <a:spcPct val="100000"/>
              </a:lnSpc>
              <a:buClr>
                <a:srgbClr val="879BAA"/>
              </a:buClr>
            </a:pPr>
            <a:r>
              <a:rPr lang="en-US" sz="1400" smtClean="0">
                <a:solidFill>
                  <a:srgbClr val="000000"/>
                </a:solidFill>
                <a:cs typeface="Arial" charset="0"/>
              </a:rPr>
              <a:t>Test Code Generator</a:t>
            </a:r>
          </a:p>
        </p:txBody>
      </p:sp>
      <p:sp>
        <p:nvSpPr>
          <p:cNvPr id="27" name="Flowchart: Magnetic Disk 26"/>
          <p:cNvSpPr/>
          <p:nvPr/>
        </p:nvSpPr>
        <p:spPr bwMode="auto">
          <a:xfrm>
            <a:off x="9884659" y="6276940"/>
            <a:ext cx="720100" cy="726622"/>
          </a:xfrm>
          <a:prstGeom prst="flowChartMagneticDisk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44018" tIns="72009" rIns="72009" bIns="72009" rtlCol="0" anchor="ctr">
            <a:noAutofit/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marL="171450" indent="-171450" algn="l">
              <a:lnSpc>
                <a:spcPct val="100000"/>
              </a:lnSpc>
              <a:buClr>
                <a:srgbClr val="879BAA"/>
              </a:buClr>
            </a:pPr>
            <a:r>
              <a:rPr lang="en-US" sz="1000" dirty="0" smtClean="0">
                <a:solidFill>
                  <a:srgbClr val="000000"/>
                </a:solidFill>
                <a:cs typeface="Arial" charset="0"/>
              </a:rPr>
              <a:t>TTCN-3,</a:t>
            </a:r>
          </a:p>
          <a:p>
            <a:pPr marL="171450" indent="-171450" algn="l">
              <a:lnSpc>
                <a:spcPct val="100000"/>
              </a:lnSpc>
              <a:buClr>
                <a:srgbClr val="879BAA"/>
              </a:buClr>
            </a:pPr>
            <a:r>
              <a:rPr lang="en-US" sz="1000" dirty="0" smtClean="0">
                <a:solidFill>
                  <a:srgbClr val="000000"/>
                </a:solidFill>
                <a:cs typeface="Arial" charset="0"/>
              </a:rPr>
              <a:t>C, Java</a:t>
            </a:r>
          </a:p>
        </p:txBody>
      </p:sp>
      <p:sp>
        <p:nvSpPr>
          <p:cNvPr id="28" name="Flowchart: Process 27"/>
          <p:cNvSpPr/>
          <p:nvPr/>
        </p:nvSpPr>
        <p:spPr bwMode="auto">
          <a:xfrm>
            <a:off x="7868379" y="4024359"/>
            <a:ext cx="1281793" cy="726622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  <a:ln w="38100" algn="ctr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44018" tIns="72009" rIns="72009" bIns="72009" rtlCol="0" anchor="ctr">
            <a:noAutofit/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>
              <a:lnSpc>
                <a:spcPct val="100000"/>
              </a:lnSpc>
              <a:buClr>
                <a:srgbClr val="879BAA"/>
              </a:buClr>
            </a:pPr>
            <a:r>
              <a:rPr lang="en-US" sz="1400" dirty="0" smtClean="0">
                <a:solidFill>
                  <a:srgbClr val="000000"/>
                </a:solidFill>
                <a:cs typeface="Arial" charset="0"/>
              </a:rPr>
              <a:t>TDL Analyzer</a:t>
            </a:r>
          </a:p>
        </p:txBody>
      </p:sp>
      <p:sp>
        <p:nvSpPr>
          <p:cNvPr id="29" name="Flowchart: Process 28"/>
          <p:cNvSpPr/>
          <p:nvPr/>
        </p:nvSpPr>
        <p:spPr bwMode="auto">
          <a:xfrm>
            <a:off x="9633502" y="4024357"/>
            <a:ext cx="1281793" cy="726622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  <a:ln w="38100" algn="ctr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44018" tIns="72009" rIns="72009" bIns="72009" rtlCol="0" anchor="ctr">
            <a:noAutofit/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>
              <a:lnSpc>
                <a:spcPct val="100000"/>
              </a:lnSpc>
              <a:buClr>
                <a:srgbClr val="879BAA"/>
              </a:buClr>
            </a:pPr>
            <a:r>
              <a:rPr lang="en-US" sz="1400" dirty="0" smtClean="0">
                <a:solidFill>
                  <a:srgbClr val="000000"/>
                </a:solidFill>
                <a:cs typeface="Arial" charset="0"/>
              </a:rPr>
              <a:t>TDL Test Generator</a:t>
            </a:r>
          </a:p>
        </p:txBody>
      </p:sp>
      <p:cxnSp>
        <p:nvCxnSpPr>
          <p:cNvPr id="31" name="Straight Arrow Connector 30"/>
          <p:cNvCxnSpPr>
            <a:stCxn id="24" idx="2"/>
          </p:cNvCxnSpPr>
          <p:nvPr/>
        </p:nvCxnSpPr>
        <p:spPr bwMode="auto">
          <a:xfrm>
            <a:off x="3907829" y="4913780"/>
            <a:ext cx="0" cy="334749"/>
          </a:xfrm>
          <a:prstGeom prst="straightConnector1">
            <a:avLst/>
          </a:prstGeom>
          <a:solidFill>
            <a:schemeClr val="accent2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endCxn id="25" idx="0"/>
          </p:cNvCxnSpPr>
          <p:nvPr/>
        </p:nvCxnSpPr>
        <p:spPr bwMode="auto">
          <a:xfrm>
            <a:off x="5778783" y="5762872"/>
            <a:ext cx="0" cy="514067"/>
          </a:xfrm>
          <a:prstGeom prst="straightConnector1">
            <a:avLst/>
          </a:prstGeom>
          <a:solidFill>
            <a:schemeClr val="accent2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endCxn id="26" idx="0"/>
          </p:cNvCxnSpPr>
          <p:nvPr/>
        </p:nvCxnSpPr>
        <p:spPr bwMode="auto">
          <a:xfrm>
            <a:off x="9029057" y="5762872"/>
            <a:ext cx="0" cy="514068"/>
          </a:xfrm>
          <a:prstGeom prst="straightConnector1">
            <a:avLst/>
          </a:prstGeom>
          <a:solidFill>
            <a:schemeClr val="accent2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>
            <a:stCxn id="26" idx="3"/>
            <a:endCxn id="27" idx="2"/>
          </p:cNvCxnSpPr>
          <p:nvPr/>
        </p:nvCxnSpPr>
        <p:spPr bwMode="auto">
          <a:xfrm>
            <a:off x="9669953" y="6640251"/>
            <a:ext cx="214706" cy="0"/>
          </a:xfrm>
          <a:prstGeom prst="straightConnector1">
            <a:avLst/>
          </a:prstGeom>
          <a:solidFill>
            <a:schemeClr val="accent2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>
            <a:stCxn id="23" idx="0"/>
          </p:cNvCxnSpPr>
          <p:nvPr/>
        </p:nvCxnSpPr>
        <p:spPr bwMode="auto">
          <a:xfrm flipV="1">
            <a:off x="3863331" y="5762872"/>
            <a:ext cx="0" cy="602678"/>
          </a:xfrm>
          <a:prstGeom prst="straightConnector1">
            <a:avLst/>
          </a:prstGeom>
          <a:solidFill>
            <a:schemeClr val="accent2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  <p:cxnSp>
        <p:nvCxnSpPr>
          <p:cNvPr id="36" name="Straight Arrow Connector 35"/>
          <p:cNvCxnSpPr>
            <a:stCxn id="28" idx="2"/>
          </p:cNvCxnSpPr>
          <p:nvPr/>
        </p:nvCxnSpPr>
        <p:spPr bwMode="auto">
          <a:xfrm flipH="1">
            <a:off x="8509275" y="4750981"/>
            <a:ext cx="1" cy="497548"/>
          </a:xfrm>
          <a:prstGeom prst="straightConnector1">
            <a:avLst/>
          </a:prstGeom>
          <a:solidFill>
            <a:schemeClr val="accent2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37" name="Straight Arrow Connector 36"/>
          <p:cNvCxnSpPr>
            <a:stCxn id="29" idx="2"/>
          </p:cNvCxnSpPr>
          <p:nvPr/>
        </p:nvCxnSpPr>
        <p:spPr bwMode="auto">
          <a:xfrm>
            <a:off x="10274399" y="4750979"/>
            <a:ext cx="0" cy="526118"/>
          </a:xfrm>
          <a:prstGeom prst="straightConnector1">
            <a:avLst/>
          </a:prstGeom>
          <a:solidFill>
            <a:schemeClr val="accent2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38" name="Flowchart: Punched Tape 37"/>
          <p:cNvSpPr/>
          <p:nvPr/>
        </p:nvSpPr>
        <p:spPr bwMode="auto">
          <a:xfrm>
            <a:off x="6967203" y="4081507"/>
            <a:ext cx="685792" cy="612322"/>
          </a:xfrm>
          <a:prstGeom prst="flowChartPunchedTap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44018" tIns="72009" rIns="72009" bIns="72009" rtlCol="0" anchor="ctr">
            <a:noAutofit/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>
              <a:lnSpc>
                <a:spcPct val="100000"/>
              </a:lnSpc>
              <a:buClr>
                <a:srgbClr val="879BAA"/>
              </a:buClr>
            </a:pPr>
            <a:r>
              <a:rPr lang="en-US" sz="1000" dirty="0" smtClean="0">
                <a:solidFill>
                  <a:srgbClr val="000000"/>
                </a:solidFill>
                <a:cs typeface="Arial" charset="0"/>
              </a:rPr>
              <a:t>Report</a:t>
            </a:r>
          </a:p>
        </p:txBody>
      </p:sp>
      <p:cxnSp>
        <p:nvCxnSpPr>
          <p:cNvPr id="39" name="Straight Arrow Connector 38"/>
          <p:cNvCxnSpPr>
            <a:stCxn id="28" idx="1"/>
            <a:endCxn id="38" idx="3"/>
          </p:cNvCxnSpPr>
          <p:nvPr/>
        </p:nvCxnSpPr>
        <p:spPr bwMode="auto">
          <a:xfrm flipH="1" flipV="1">
            <a:off x="7652995" y="4387668"/>
            <a:ext cx="215384" cy="2"/>
          </a:xfrm>
          <a:prstGeom prst="straightConnector1">
            <a:avLst/>
          </a:prstGeom>
          <a:solidFill>
            <a:schemeClr val="accent2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0" name="Flowchart: Punched Tape 39"/>
          <p:cNvSpPr/>
          <p:nvPr/>
        </p:nvSpPr>
        <p:spPr bwMode="auto">
          <a:xfrm>
            <a:off x="6770795" y="6392703"/>
            <a:ext cx="685792" cy="612322"/>
          </a:xfrm>
          <a:prstGeom prst="flowChartPunchedTap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44018" tIns="72009" rIns="72009" bIns="72009" rtlCol="0" anchor="ctr">
            <a:noAutofit/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>
              <a:lnSpc>
                <a:spcPct val="100000"/>
              </a:lnSpc>
              <a:buClr>
                <a:srgbClr val="879BAA"/>
              </a:buClr>
            </a:pPr>
            <a:r>
              <a:rPr lang="en-US" sz="1000" dirty="0" smtClean="0">
                <a:solidFill>
                  <a:srgbClr val="000000"/>
                </a:solidFill>
                <a:cs typeface="Arial" charset="0"/>
              </a:rPr>
              <a:t>Doc</a:t>
            </a:r>
          </a:p>
        </p:txBody>
      </p:sp>
      <p:cxnSp>
        <p:nvCxnSpPr>
          <p:cNvPr id="41" name="Straight Arrow Connector 40"/>
          <p:cNvCxnSpPr>
            <a:stCxn id="25" idx="3"/>
            <a:endCxn id="40" idx="1"/>
          </p:cNvCxnSpPr>
          <p:nvPr/>
        </p:nvCxnSpPr>
        <p:spPr bwMode="auto">
          <a:xfrm>
            <a:off x="6427843" y="6698864"/>
            <a:ext cx="342952" cy="0"/>
          </a:xfrm>
          <a:prstGeom prst="straightConnector1">
            <a:avLst/>
          </a:prstGeom>
          <a:solidFill>
            <a:schemeClr val="accent2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2" name="Rectangle 41"/>
          <p:cNvSpPr/>
          <p:nvPr/>
        </p:nvSpPr>
        <p:spPr bwMode="auto">
          <a:xfrm>
            <a:off x="3863331" y="7836096"/>
            <a:ext cx="561688" cy="2100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 algn="ctr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44018" tIns="72009" rIns="72009" bIns="72009" rtlCol="0" anchor="ctr">
            <a:noAutofit/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marL="171450" indent="-171450" algn="ctr">
              <a:lnSpc>
                <a:spcPct val="100000"/>
              </a:lnSpc>
              <a:buClr>
                <a:srgbClr val="879BAA"/>
              </a:buClr>
              <a:buFont typeface="Arial" pitchFamily="34" charset="0"/>
              <a:buChar char="•"/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3" name="TextBox 44"/>
          <p:cNvSpPr txBox="1"/>
          <p:nvPr/>
        </p:nvSpPr>
        <p:spPr bwMode="gray">
          <a:xfrm>
            <a:off x="4528446" y="7830717"/>
            <a:ext cx="111248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rtlCol="0" anchor="t">
            <a:spAutoFit/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marL="171450" indent="-171450" algn="l">
              <a:lnSpc>
                <a:spcPct val="100000"/>
              </a:lnSpc>
              <a:buClr>
                <a:srgbClr val="879BAA"/>
              </a:buClr>
            </a:pPr>
            <a:r>
              <a:rPr lang="en-US" sz="1400" dirty="0" smtClean="0">
                <a:solidFill>
                  <a:srgbClr val="000000"/>
                </a:solidFill>
                <a:cs typeface="Arial" charset="0"/>
              </a:rPr>
              <a:t>Front-end tool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5892715" y="7841475"/>
            <a:ext cx="561688" cy="2100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 algn="ctr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44018" tIns="72009" rIns="72009" bIns="72009" rtlCol="0" anchor="ctr">
            <a:noAutofit/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marL="171450" indent="-171450" algn="ctr">
              <a:lnSpc>
                <a:spcPct val="100000"/>
              </a:lnSpc>
              <a:buClr>
                <a:srgbClr val="879BAA"/>
              </a:buClr>
              <a:buFont typeface="Arial" pitchFamily="34" charset="0"/>
              <a:buChar char="•"/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5" name="TextBox 46"/>
          <p:cNvSpPr txBox="1"/>
          <p:nvPr/>
        </p:nvSpPr>
        <p:spPr bwMode="gray">
          <a:xfrm>
            <a:off x="6557830" y="7836096"/>
            <a:ext cx="10948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rtlCol="0" anchor="t">
            <a:spAutoFit/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marL="171450" indent="-171450" algn="l">
              <a:lnSpc>
                <a:spcPct val="100000"/>
              </a:lnSpc>
              <a:buClr>
                <a:srgbClr val="879BAA"/>
              </a:buClr>
            </a:pPr>
            <a:r>
              <a:rPr lang="en-US" sz="1400" dirty="0" smtClean="0">
                <a:solidFill>
                  <a:srgbClr val="000000"/>
                </a:solidFill>
                <a:cs typeface="Arial" charset="0"/>
              </a:rPr>
              <a:t>Back-end tool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7882320" y="7846854"/>
            <a:ext cx="561688" cy="2100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44018" tIns="72009" rIns="72009" bIns="72009" rtlCol="0" anchor="ctr">
            <a:noAutofit/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marL="171450" indent="-171450" algn="ctr">
              <a:lnSpc>
                <a:spcPct val="100000"/>
              </a:lnSpc>
              <a:buClr>
                <a:srgbClr val="879BAA"/>
              </a:buClr>
              <a:buFont typeface="Arial" pitchFamily="34" charset="0"/>
              <a:buChar char="•"/>
            </a:pPr>
            <a:endParaRPr lang="en-US" sz="10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7" name="TextBox 48"/>
          <p:cNvSpPr txBox="1"/>
          <p:nvPr/>
        </p:nvSpPr>
        <p:spPr bwMode="gray">
          <a:xfrm>
            <a:off x="8547435" y="7841475"/>
            <a:ext cx="128240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rtlCol="0" anchor="t">
            <a:spAutoFit/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marL="171450" indent="-171450" algn="l">
              <a:lnSpc>
                <a:spcPct val="100000"/>
              </a:lnSpc>
              <a:buClr>
                <a:srgbClr val="879BAA"/>
              </a:buClr>
            </a:pPr>
            <a:r>
              <a:rPr lang="en-US" sz="1400" dirty="0" smtClean="0">
                <a:solidFill>
                  <a:srgbClr val="000000"/>
                </a:solidFill>
                <a:cs typeface="Arial" charset="0"/>
              </a:rPr>
              <a:t>Artefact (output)</a:t>
            </a:r>
          </a:p>
        </p:txBody>
      </p:sp>
      <p:sp>
        <p:nvSpPr>
          <p:cNvPr id="48" name="Flowchart: Manual Input 47"/>
          <p:cNvSpPr/>
          <p:nvPr/>
        </p:nvSpPr>
        <p:spPr bwMode="auto">
          <a:xfrm>
            <a:off x="5131999" y="4024359"/>
            <a:ext cx="1436903" cy="886102"/>
          </a:xfrm>
          <a:prstGeom prst="flowChartManualInput">
            <a:avLst/>
          </a:prstGeom>
          <a:solidFill>
            <a:schemeClr val="accent6">
              <a:lumMod val="60000"/>
              <a:lumOff val="40000"/>
            </a:schemeClr>
          </a:solidFill>
          <a:ln w="38100" algn="ctr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44018" tIns="72009" rIns="72009" bIns="72009" rtlCol="0" anchor="ctr">
            <a:noAutofit/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>
              <a:lnSpc>
                <a:spcPct val="100000"/>
              </a:lnSpc>
              <a:buClr>
                <a:srgbClr val="879BAA"/>
              </a:buClr>
            </a:pPr>
            <a:r>
              <a:rPr lang="en-US" sz="1400" dirty="0" smtClean="0">
                <a:solidFill>
                  <a:srgbClr val="000000"/>
                </a:solidFill>
                <a:cs typeface="Arial" charset="0"/>
              </a:rPr>
              <a:t>UML-based Editor</a:t>
            </a:r>
          </a:p>
        </p:txBody>
      </p:sp>
      <p:pic>
        <p:nvPicPr>
          <p:cNvPr id="49" name="Picture 48" descr="C:\Users\mch1312a\Pictures\UML_logo.gif"/>
          <p:cNvPicPr>
            <a:picLocks noChangeAspect="1" noChangeArrowheads="1"/>
          </p:cNvPicPr>
          <p:nvPr/>
        </p:nvPicPr>
        <p:blipFill>
          <a:blip r:embed="rId3" cstate="print"/>
          <a:srcRect l="34692" r="4856"/>
          <a:stretch>
            <a:fillRect/>
          </a:stretch>
        </p:blipFill>
        <p:spPr bwMode="auto">
          <a:xfrm>
            <a:off x="6212149" y="3736319"/>
            <a:ext cx="558646" cy="656939"/>
          </a:xfrm>
          <a:prstGeom prst="rect">
            <a:avLst/>
          </a:prstGeom>
          <a:noFill/>
        </p:spPr>
      </p:pic>
      <p:cxnSp>
        <p:nvCxnSpPr>
          <p:cNvPr id="50" name="Straight Arrow Connector 49"/>
          <p:cNvCxnSpPr>
            <a:stCxn id="48" idx="2"/>
          </p:cNvCxnSpPr>
          <p:nvPr/>
        </p:nvCxnSpPr>
        <p:spPr bwMode="auto">
          <a:xfrm>
            <a:off x="5850451" y="4910461"/>
            <a:ext cx="1648" cy="338068"/>
          </a:xfrm>
          <a:prstGeom prst="straightConnector1">
            <a:avLst/>
          </a:prstGeom>
          <a:solidFill>
            <a:schemeClr val="accent2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  <p:grpSp>
        <p:nvGrpSpPr>
          <p:cNvPr id="425" name="Group 425"/>
          <p:cNvGrpSpPr/>
          <p:nvPr/>
        </p:nvGrpSpPr>
        <p:grpSpPr>
          <a:xfrm>
            <a:off x="1821467" y="5095438"/>
            <a:ext cx="1080120" cy="1397801"/>
            <a:chOff x="0" y="0"/>
            <a:chExt cx="1271292" cy="1645202"/>
          </a:xfrm>
        </p:grpSpPr>
        <p:sp>
          <p:nvSpPr>
            <p:cNvPr id="423" name="Shape 423"/>
            <p:cNvSpPr/>
            <p:nvPr/>
          </p:nvSpPr>
          <p:spPr>
            <a:xfrm>
              <a:off x="3538" y="3538"/>
              <a:ext cx="1267755" cy="164166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152400" dist="50800" dir="27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pic>
          <p:nvPicPr>
            <p:cNvPr id="424" name="es_203119-1v010201_stableDraft_doc.pdf"/>
            <p:cNvPicPr/>
            <p:nvPr/>
          </p:nvPicPr>
          <p:blipFill>
            <a:blip r:embed="rId4">
              <a:extLst/>
            </a:blip>
            <a:srcRect/>
            <a:stretch>
              <a:fillRect/>
            </a:stretch>
          </p:blipFill>
          <p:spPr>
            <a:xfrm>
              <a:off x="-1" y="-1"/>
              <a:ext cx="1271294" cy="16452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" name="TextBox 2"/>
          <p:cNvSpPr txBox="1"/>
          <p:nvPr/>
        </p:nvSpPr>
        <p:spPr>
          <a:xfrm>
            <a:off x="1314981" y="2716560"/>
            <a:ext cx="10738517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algn="l" rtl="0" latinLnBrk="1" hangingPunct="0"/>
            <a:r>
              <a:rPr lang="en-US" dirty="0">
                <a:solidFill>
                  <a:srgbClr val="000000"/>
                </a:solidFill>
              </a:rPr>
              <a:t>Exchangeable and reusable tool </a:t>
            </a:r>
            <a:r>
              <a:rPr lang="en-US" dirty="0" smtClean="0">
                <a:solidFill>
                  <a:srgbClr val="000000"/>
                </a:solidFill>
              </a:rPr>
              <a:t>components – adjustable to </a:t>
            </a:r>
            <a:r>
              <a:rPr lang="en-US" dirty="0">
                <a:solidFill>
                  <a:srgbClr val="000000"/>
                </a:solidFill>
              </a:rPr>
              <a:t>specific demands</a:t>
            </a:r>
          </a:p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12626131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 dirty="0" smtClean="0">
                <a:solidFill>
                  <a:srgbClr val="53585F"/>
                </a:solidFill>
              </a:rPr>
              <a:t>TDL </a:t>
            </a:r>
            <a:r>
              <a:rPr lang="fi-FI" sz="4800" dirty="0" smtClean="0">
                <a:solidFill>
                  <a:srgbClr val="53585F"/>
                </a:solidFill>
              </a:rPr>
              <a:t>in</a:t>
            </a:r>
            <a:r>
              <a:rPr sz="4800" dirty="0" smtClean="0">
                <a:solidFill>
                  <a:srgbClr val="53585F"/>
                </a:solidFill>
              </a:rPr>
              <a:t> </a:t>
            </a:r>
            <a:r>
              <a:rPr lang="fi-FI" sz="4800" smtClean="0">
                <a:solidFill>
                  <a:srgbClr val="53585F"/>
                </a:solidFill>
              </a:rPr>
              <a:t>ETSI Standard </a:t>
            </a:r>
            <a:r>
              <a:rPr lang="fi-FI" sz="4800" dirty="0" err="1" smtClean="0">
                <a:solidFill>
                  <a:srgbClr val="53585F"/>
                </a:solidFill>
              </a:rPr>
              <a:t>Specification</a:t>
            </a:r>
            <a:endParaRPr sz="4800" dirty="0">
              <a:solidFill>
                <a:srgbClr val="53585F"/>
              </a:solidFill>
            </a:endParaRPr>
          </a:p>
        </p:txBody>
      </p:sp>
      <p:sp>
        <p:nvSpPr>
          <p:cNvPr id="182" name="Shape 18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600">
                <a:solidFill>
                  <a:srgbClr val="53585F"/>
                </a:solidFill>
              </a:rPr>
              <a:t>7</a:t>
            </a:fld>
            <a:endParaRPr sz="1600">
              <a:solidFill>
                <a:srgbClr val="53585F"/>
              </a:solidFill>
            </a:endParaRPr>
          </a:p>
        </p:txBody>
      </p:sp>
      <p:sp>
        <p:nvSpPr>
          <p:cNvPr id="196" name="Shape 196"/>
          <p:cNvSpPr/>
          <p:nvPr/>
        </p:nvSpPr>
        <p:spPr>
          <a:xfrm rot="21360000">
            <a:off x="9274926" y="3278294"/>
            <a:ext cx="1267755" cy="164166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52400" dist="508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>
                <a:solidFill>
                  <a:srgbClr val="53585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fi-FI" sz="2400" dirty="0" smtClean="0">
                <a:solidFill>
                  <a:srgbClr val="53585F"/>
                </a:solidFill>
              </a:rPr>
              <a:t>TTCN-3</a:t>
            </a:r>
            <a:endParaRPr sz="2400" dirty="0">
              <a:solidFill>
                <a:srgbClr val="53585F"/>
              </a:solidFill>
            </a:endParaRPr>
          </a:p>
        </p:txBody>
      </p:sp>
      <p:sp>
        <p:nvSpPr>
          <p:cNvPr id="197" name="Shape 197"/>
          <p:cNvSpPr/>
          <p:nvPr/>
        </p:nvSpPr>
        <p:spPr>
          <a:xfrm rot="353381">
            <a:off x="10228779" y="3518559"/>
            <a:ext cx="1267756" cy="164166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52400" dist="508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>
                <a:solidFill>
                  <a:srgbClr val="164F8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fi-FI" sz="2400" dirty="0" smtClean="0">
                <a:solidFill>
                  <a:srgbClr val="164F86"/>
                </a:solidFill>
              </a:rPr>
              <a:t>LOG</a:t>
            </a:r>
            <a:endParaRPr sz="2400" dirty="0">
              <a:solidFill>
                <a:srgbClr val="164F86"/>
              </a:solidFill>
            </a:endParaRPr>
          </a:p>
        </p:txBody>
      </p:sp>
      <p:sp>
        <p:nvSpPr>
          <p:cNvPr id="198" name="Shape 198"/>
          <p:cNvSpPr/>
          <p:nvPr/>
        </p:nvSpPr>
        <p:spPr>
          <a:xfrm>
            <a:off x="9729444" y="4099126"/>
            <a:ext cx="1267755" cy="164166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52400" dist="508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>
                <a:solidFill>
                  <a:srgbClr val="C8250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fi-FI" sz="2400" dirty="0" smtClean="0">
                <a:solidFill>
                  <a:srgbClr val="C82506"/>
                </a:solidFill>
              </a:rPr>
              <a:t>DOC</a:t>
            </a:r>
            <a:endParaRPr sz="2400" dirty="0">
              <a:solidFill>
                <a:srgbClr val="C82506"/>
              </a:solidFill>
            </a:endParaRPr>
          </a:p>
        </p:txBody>
      </p:sp>
      <p:pic>
        <p:nvPicPr>
          <p:cNvPr id="199" name="Picture 198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08902" y="4202281"/>
            <a:ext cx="849353" cy="451098"/>
          </a:xfrm>
          <a:prstGeom prst="rect">
            <a:avLst/>
          </a:prstGeom>
        </p:spPr>
      </p:pic>
      <p:sp>
        <p:nvSpPr>
          <p:cNvPr id="201" name="Shape 201"/>
          <p:cNvSpPr/>
          <p:nvPr/>
        </p:nvSpPr>
        <p:spPr>
          <a:xfrm>
            <a:off x="5444606" y="7275759"/>
            <a:ext cx="6559336" cy="1354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6400"/>
            </a:lvl1pPr>
          </a:lstStyle>
          <a:p>
            <a:pPr lvl="0" algn="l">
              <a:defRPr sz="1800"/>
            </a:pPr>
            <a:r>
              <a:rPr lang="en-US" sz="2200" dirty="0" smtClean="0">
                <a:solidFill>
                  <a:srgbClr val="53585F"/>
                </a:solidFill>
              </a:rPr>
              <a:t>TDL for …</a:t>
            </a:r>
          </a:p>
          <a:p>
            <a:pPr marL="457200" lvl="0" indent="-457200" algn="l">
              <a:buFont typeface="Arial" panose="020B0604020202020204" pitchFamily="34" charset="0"/>
              <a:buChar char="•"/>
              <a:defRPr sz="1800"/>
            </a:pPr>
            <a:r>
              <a:rPr lang="en-US" sz="2200" dirty="0" smtClean="0">
                <a:solidFill>
                  <a:srgbClr val="53585F"/>
                </a:solidFill>
              </a:rPr>
              <a:t>Representing tests in TR, TS, ES, </a:t>
            </a:r>
            <a:r>
              <a:rPr lang="en-US" sz="2200" dirty="0" err="1" smtClean="0">
                <a:solidFill>
                  <a:srgbClr val="53585F"/>
                </a:solidFill>
              </a:rPr>
              <a:t>etc</a:t>
            </a:r>
            <a:endParaRPr lang="en-US" sz="2200" dirty="0" smtClean="0">
              <a:solidFill>
                <a:srgbClr val="53585F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  <a:defRPr sz="1800"/>
            </a:pPr>
            <a:r>
              <a:rPr lang="en-US" sz="2200" dirty="0" smtClean="0">
                <a:solidFill>
                  <a:srgbClr val="53585F"/>
                </a:solidFill>
              </a:rPr>
              <a:t>Generating TTCN-3 test logic</a:t>
            </a:r>
          </a:p>
          <a:p>
            <a:pPr marL="457200" lvl="0" indent="-457200" algn="l">
              <a:buFont typeface="Arial" panose="020B0604020202020204" pitchFamily="34" charset="0"/>
              <a:buChar char="•"/>
              <a:defRPr sz="1800"/>
            </a:pPr>
            <a:r>
              <a:rPr lang="en-US" sz="2200" dirty="0" smtClean="0">
                <a:solidFill>
                  <a:srgbClr val="53585F"/>
                </a:solidFill>
              </a:rPr>
              <a:t>Visualizing test execution logs</a:t>
            </a:r>
            <a:endParaRPr lang="en-US" sz="2200" dirty="0">
              <a:solidFill>
                <a:srgbClr val="53585F"/>
              </a:solidFill>
            </a:endParaRPr>
          </a:p>
        </p:txBody>
      </p:sp>
      <p:sp>
        <p:nvSpPr>
          <p:cNvPr id="202" name="Shape 202"/>
          <p:cNvSpPr/>
          <p:nvPr/>
        </p:nvSpPr>
        <p:spPr>
          <a:xfrm>
            <a:off x="891154" y="2606040"/>
            <a:ext cx="3825165" cy="625992"/>
          </a:xfrm>
          <a:prstGeom prst="rect">
            <a:avLst/>
          </a:prstGeom>
          <a:solidFill>
            <a:srgbClr val="FFFFFF"/>
          </a:solidFill>
          <a:ln w="12700">
            <a:solidFill/>
            <a:miter lim="400000"/>
          </a:ln>
          <a:effectLst>
            <a:outerShdw blurRad="152400" dist="508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algn="ctr">
              <a:defRPr sz="1800">
                <a:solidFill>
                  <a:srgbClr val="53585F"/>
                </a:solidFill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53585F"/>
                </a:solidFill>
              </a:rPr>
              <a:t>Base Standard Specification</a:t>
            </a:r>
          </a:p>
        </p:txBody>
      </p:sp>
      <p:sp>
        <p:nvSpPr>
          <p:cNvPr id="203" name="Shape 203"/>
          <p:cNvSpPr/>
          <p:nvPr/>
        </p:nvSpPr>
        <p:spPr>
          <a:xfrm>
            <a:off x="891154" y="3420445"/>
            <a:ext cx="3825165" cy="625992"/>
          </a:xfrm>
          <a:prstGeom prst="rect">
            <a:avLst/>
          </a:prstGeom>
          <a:solidFill>
            <a:srgbClr val="FFFFFF"/>
          </a:solidFill>
          <a:ln w="12700">
            <a:solidFill/>
            <a:miter lim="400000"/>
          </a:ln>
          <a:effectLst>
            <a:outerShdw blurRad="152400" dist="508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algn="ctr">
              <a:defRPr sz="1800">
                <a:solidFill>
                  <a:srgbClr val="53585F"/>
                </a:solidFill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53585F"/>
                </a:solidFill>
              </a:rPr>
              <a:t>Identification of Requirements</a:t>
            </a:r>
          </a:p>
        </p:txBody>
      </p:sp>
      <p:sp>
        <p:nvSpPr>
          <p:cNvPr id="204" name="Shape 204"/>
          <p:cNvSpPr/>
          <p:nvPr/>
        </p:nvSpPr>
        <p:spPr>
          <a:xfrm>
            <a:off x="891154" y="4231568"/>
            <a:ext cx="3825165" cy="625991"/>
          </a:xfrm>
          <a:prstGeom prst="rect">
            <a:avLst/>
          </a:prstGeom>
          <a:solidFill>
            <a:srgbClr val="FFFFFF"/>
          </a:solidFill>
          <a:ln w="12700">
            <a:solidFill/>
            <a:miter lim="400000"/>
          </a:ln>
          <a:effectLst>
            <a:outerShdw blurRad="152400" dist="508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algn="ctr">
              <a:defRPr sz="1800">
                <a:solidFill>
                  <a:srgbClr val="53585F"/>
                </a:solidFill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53585F"/>
                </a:solidFill>
              </a:rPr>
              <a:t>Creation of ICS/IFS</a:t>
            </a:r>
          </a:p>
        </p:txBody>
      </p:sp>
      <p:sp>
        <p:nvSpPr>
          <p:cNvPr id="205" name="Shape 205"/>
          <p:cNvSpPr/>
          <p:nvPr/>
        </p:nvSpPr>
        <p:spPr>
          <a:xfrm>
            <a:off x="891154" y="5048479"/>
            <a:ext cx="3825165" cy="625991"/>
          </a:xfrm>
          <a:prstGeom prst="rect">
            <a:avLst/>
          </a:prstGeom>
          <a:solidFill>
            <a:srgbClr val="FFFFFF"/>
          </a:solidFill>
          <a:ln w="12700">
            <a:solidFill/>
            <a:miter lim="400000"/>
          </a:ln>
          <a:effectLst>
            <a:outerShdw blurRad="152400" dist="508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algn="ctr">
              <a:defRPr sz="1800">
                <a:solidFill>
                  <a:srgbClr val="53585F"/>
                </a:solidFill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53585F"/>
                </a:solidFill>
              </a:rPr>
              <a:t>Definition of TSS</a:t>
            </a:r>
          </a:p>
        </p:txBody>
      </p:sp>
      <p:sp>
        <p:nvSpPr>
          <p:cNvPr id="206" name="Shape 206"/>
          <p:cNvSpPr/>
          <p:nvPr/>
        </p:nvSpPr>
        <p:spPr>
          <a:xfrm>
            <a:off x="891154" y="5869251"/>
            <a:ext cx="3825165" cy="625991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100000"/>
                  <a:shade val="100000"/>
                  <a:satMod val="129999"/>
                </a:schemeClr>
              </a:gs>
              <a:gs pos="68000">
                <a:schemeClr val="bg1"/>
              </a:gs>
            </a:gsLst>
            <a:lin ang="10800000" scaled="1"/>
            <a:tileRect/>
          </a:gradFill>
          <a:ln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>
            <a:lvl1pPr algn="ctr">
              <a:defRPr sz="1800">
                <a:solidFill>
                  <a:srgbClr val="53585F"/>
                </a:solidFill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rgbClr val="53585F"/>
                </a:solidFill>
              </a:rPr>
              <a:t>Specification of Test </a:t>
            </a:r>
            <a:r>
              <a:rPr dirty="0" smtClean="0">
                <a:solidFill>
                  <a:srgbClr val="53585F"/>
                </a:solidFill>
              </a:rPr>
              <a:t>Purposes</a:t>
            </a:r>
            <a:r>
              <a:rPr lang="fi-FI" dirty="0" smtClean="0">
                <a:solidFill>
                  <a:srgbClr val="53585F"/>
                </a:solidFill>
              </a:rPr>
              <a:t/>
            </a:r>
            <a:br>
              <a:rPr lang="fi-FI" dirty="0" smtClean="0">
                <a:solidFill>
                  <a:srgbClr val="53585F"/>
                </a:solidFill>
              </a:rPr>
            </a:br>
            <a:r>
              <a:rPr lang="fi-FI" dirty="0" smtClean="0">
                <a:solidFill>
                  <a:srgbClr val="53585F"/>
                </a:solidFill>
              </a:rPr>
              <a:t>(</a:t>
            </a:r>
            <a:r>
              <a:rPr lang="fi-FI" dirty="0" err="1" smtClean="0">
                <a:solidFill>
                  <a:srgbClr val="53585F"/>
                </a:solidFill>
              </a:rPr>
              <a:t>TPLan</a:t>
            </a:r>
            <a:r>
              <a:rPr lang="fi-FI" dirty="0" smtClean="0">
                <a:solidFill>
                  <a:srgbClr val="53585F"/>
                </a:solidFill>
              </a:rPr>
              <a:t>, TDL)</a:t>
            </a:r>
            <a:endParaRPr dirty="0">
              <a:solidFill>
                <a:srgbClr val="53585F"/>
              </a:solidFill>
            </a:endParaRPr>
          </a:p>
        </p:txBody>
      </p:sp>
      <p:sp>
        <p:nvSpPr>
          <p:cNvPr id="207" name="Shape 207"/>
          <p:cNvSpPr/>
          <p:nvPr/>
        </p:nvSpPr>
        <p:spPr>
          <a:xfrm>
            <a:off x="891154" y="6690022"/>
            <a:ext cx="3825165" cy="625992"/>
          </a:xfrm>
          <a:prstGeom prst="rect">
            <a:avLst/>
          </a:prstGeom>
          <a:ln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>
            <a:lvl1pPr algn="ctr">
              <a:defRPr sz="1800">
                <a:solidFill>
                  <a:srgbClr val="53585F"/>
                </a:solidFill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rgbClr val="53585F"/>
                </a:solidFill>
              </a:rPr>
              <a:t>Specification of Test </a:t>
            </a:r>
            <a:r>
              <a:rPr dirty="0" smtClean="0">
                <a:solidFill>
                  <a:srgbClr val="53585F"/>
                </a:solidFill>
              </a:rPr>
              <a:t>Description</a:t>
            </a:r>
            <a:r>
              <a:rPr lang="fi-FI" dirty="0" smtClean="0">
                <a:solidFill>
                  <a:srgbClr val="53585F"/>
                </a:solidFill>
              </a:rPr>
              <a:t>s</a:t>
            </a:r>
            <a:br>
              <a:rPr lang="fi-FI" dirty="0" smtClean="0">
                <a:solidFill>
                  <a:srgbClr val="53585F"/>
                </a:solidFill>
              </a:rPr>
            </a:br>
            <a:r>
              <a:rPr lang="fi-FI" dirty="0" smtClean="0">
                <a:solidFill>
                  <a:srgbClr val="53585F"/>
                </a:solidFill>
              </a:rPr>
              <a:t>(TDL)</a:t>
            </a:r>
          </a:p>
        </p:txBody>
      </p:sp>
      <p:sp>
        <p:nvSpPr>
          <p:cNvPr id="208" name="Shape 208"/>
          <p:cNvSpPr/>
          <p:nvPr/>
        </p:nvSpPr>
        <p:spPr>
          <a:xfrm>
            <a:off x="891154" y="7501145"/>
            <a:ext cx="3825165" cy="625992"/>
          </a:xfrm>
          <a:prstGeom prst="rect">
            <a:avLst/>
          </a:prstGeom>
          <a:gradFill flip="none" rotWithShape="1">
            <a:gsLst>
              <a:gs pos="39000">
                <a:srgbClr val="FEF361"/>
              </a:gs>
              <a:gs pos="19000">
                <a:srgbClr val="FCE743"/>
              </a:gs>
              <a:gs pos="10000">
                <a:schemeClr val="accent3">
                  <a:tint val="100000"/>
                  <a:shade val="100000"/>
                  <a:satMod val="129999"/>
                </a:schemeClr>
              </a:gs>
              <a:gs pos="68000">
                <a:schemeClr val="bg1"/>
              </a:gs>
            </a:gsLst>
            <a:lin ang="5400000" scaled="1"/>
            <a:tileRect/>
          </a:gradFill>
          <a:ln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>
            <a:lvl1pPr algn="ctr">
              <a:defRPr sz="1800">
                <a:solidFill>
                  <a:srgbClr val="53585F"/>
                </a:solidFill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rgbClr val="53585F"/>
                </a:solidFill>
              </a:rPr>
              <a:t>Specification of Test </a:t>
            </a:r>
            <a:r>
              <a:rPr dirty="0" smtClean="0">
                <a:solidFill>
                  <a:srgbClr val="53585F"/>
                </a:solidFill>
              </a:rPr>
              <a:t>Cases</a:t>
            </a:r>
            <a:r>
              <a:rPr lang="fi-FI" dirty="0" smtClean="0">
                <a:solidFill>
                  <a:srgbClr val="53585F"/>
                </a:solidFill>
              </a:rPr>
              <a:t/>
            </a:r>
            <a:br>
              <a:rPr lang="fi-FI" dirty="0" smtClean="0">
                <a:solidFill>
                  <a:srgbClr val="53585F"/>
                </a:solidFill>
              </a:rPr>
            </a:br>
            <a:r>
              <a:rPr lang="fi-FI" dirty="0" smtClean="0">
                <a:solidFill>
                  <a:srgbClr val="53585F"/>
                </a:solidFill>
              </a:rPr>
              <a:t>(TDL + TTCN-3)</a:t>
            </a:r>
            <a:endParaRPr dirty="0">
              <a:solidFill>
                <a:srgbClr val="53585F"/>
              </a:solidFill>
            </a:endParaRPr>
          </a:p>
        </p:txBody>
      </p:sp>
      <p:sp>
        <p:nvSpPr>
          <p:cNvPr id="209" name="Shape 209"/>
          <p:cNvSpPr/>
          <p:nvPr/>
        </p:nvSpPr>
        <p:spPr>
          <a:xfrm>
            <a:off x="891154" y="8312268"/>
            <a:ext cx="3825165" cy="625992"/>
          </a:xfrm>
          <a:prstGeom prst="rect">
            <a:avLst/>
          </a:prstGeom>
          <a:ln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>
            <a:lvl1pPr algn="ctr">
              <a:defRPr sz="1800">
                <a:solidFill>
                  <a:srgbClr val="53585F"/>
                </a:solidFill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dirty="0" smtClean="0">
                <a:solidFill>
                  <a:srgbClr val="53585F"/>
                </a:solidFill>
              </a:rPr>
              <a:t>Validation</a:t>
            </a:r>
            <a:r>
              <a:rPr lang="fi-FI" dirty="0" smtClean="0">
                <a:solidFill>
                  <a:srgbClr val="53585F"/>
                </a:solidFill>
              </a:rPr>
              <a:t/>
            </a:r>
            <a:br>
              <a:rPr lang="fi-FI" dirty="0" smtClean="0">
                <a:solidFill>
                  <a:srgbClr val="53585F"/>
                </a:solidFill>
              </a:rPr>
            </a:br>
            <a:r>
              <a:rPr lang="fi-FI" dirty="0" smtClean="0">
                <a:solidFill>
                  <a:srgbClr val="53585F"/>
                </a:solidFill>
              </a:rPr>
              <a:t>(TDL)</a:t>
            </a:r>
            <a:endParaRPr dirty="0">
              <a:solidFill>
                <a:srgbClr val="53585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606" y="2858752"/>
            <a:ext cx="1798438" cy="27856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</p:pic>
      <p:pic>
        <p:nvPicPr>
          <p:cNvPr id="30" name="pasted-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864695" y="3236075"/>
            <a:ext cx="1972924" cy="27759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0" advTm="0">
    <p:dissolv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" grpId="2" animBg="1" advAuto="0"/>
      <p:bldP spid="197" grpId="3" animBg="1" advAuto="0"/>
      <p:bldP spid="198" grpId="4" animBg="1" advAuto="0"/>
      <p:bldP spid="199" grpId="1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TDL in </a:t>
            </a:r>
            <a:r>
              <a:rPr lang="en-US" dirty="0" smtClean="0"/>
              <a:t>Standard </a:t>
            </a:r>
            <a:r>
              <a:rPr lang="en-US" dirty="0"/>
              <a:t>Specification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Target</a:t>
            </a:r>
          </a:p>
          <a:p>
            <a:pPr lvl="1"/>
            <a:r>
              <a:rPr lang="en-US" dirty="0" smtClean="0"/>
              <a:t>Technical Committees in ETSI, 3GPP, other standards </a:t>
            </a:r>
            <a:r>
              <a:rPr lang="en-US" dirty="0" err="1" smtClean="0"/>
              <a:t>organisations</a:t>
            </a:r>
            <a:r>
              <a:rPr lang="en-US" dirty="0" smtClean="0"/>
              <a:t> or fora</a:t>
            </a:r>
          </a:p>
          <a:p>
            <a:pPr lvl="1"/>
            <a:r>
              <a:rPr lang="en-US" dirty="0" smtClean="0"/>
              <a:t>ETSI members such as operators, equipment vendors, tool makers, consultants</a:t>
            </a:r>
          </a:p>
          <a:p>
            <a:pPr lvl="1"/>
            <a:r>
              <a:rPr lang="en-US" dirty="0" smtClean="0"/>
              <a:t>ETSI </a:t>
            </a:r>
            <a:r>
              <a:rPr lang="en-US" dirty="0" err="1" smtClean="0"/>
              <a:t>Plugtests</a:t>
            </a:r>
            <a:r>
              <a:rPr lang="en-US" dirty="0" smtClean="0"/>
              <a:t>™ and its participants, or other industrial testing events</a:t>
            </a:r>
          </a:p>
          <a:p>
            <a:pPr lvl="1"/>
            <a:r>
              <a:rPr lang="en-US" dirty="0" smtClean="0"/>
              <a:t>ETSI STFs, [TTCN-3] test engineers, test managers,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TDL offers </a:t>
            </a:r>
          </a:p>
          <a:p>
            <a:pPr lvl="1"/>
            <a:r>
              <a:rPr lang="en-US" dirty="0" smtClean="0"/>
              <a:t>Using agile practices in standard development</a:t>
            </a:r>
          </a:p>
          <a:p>
            <a:pPr lvl="1"/>
            <a:r>
              <a:rPr lang="en-US" dirty="0" smtClean="0"/>
              <a:t>Development and review and approval of test specification by standardization experts (operators, equipment vendors, tool makers, consultants) instead of STFs</a:t>
            </a:r>
          </a:p>
          <a:p>
            <a:pPr lvl="1"/>
            <a:r>
              <a:rPr lang="en-US" dirty="0" smtClean="0"/>
              <a:t>Reducing TTCN-3 development effort by generating TTCN-3 test logic</a:t>
            </a:r>
          </a:p>
          <a:p>
            <a:pPr lvl="1"/>
            <a:r>
              <a:rPr lang="en-US" dirty="0" smtClean="0"/>
              <a:t>Validation of test execution traces by all stakeholders</a:t>
            </a:r>
          </a:p>
          <a:p>
            <a:pPr lvl="1"/>
            <a:r>
              <a:rPr lang="en-US" dirty="0" smtClean="0"/>
              <a:t>Guaranteed consistency between standards and TTCN-3 test execution</a:t>
            </a:r>
          </a:p>
          <a:p>
            <a:pPr lvl="1"/>
            <a:r>
              <a:rPr lang="en-US" dirty="0" smtClean="0"/>
              <a:t>Tool independence</a:t>
            </a:r>
          </a:p>
          <a:p>
            <a:r>
              <a:rPr lang="en-US" dirty="0" smtClean="0"/>
              <a:t>So far trials with 3GPP &amp; ITS conformance and INT interoperability testing standards</a:t>
            </a:r>
            <a:endParaRPr lang="en-US" dirty="0"/>
          </a:p>
        </p:txBody>
      </p:sp>
      <p:sp>
        <p:nvSpPr>
          <p:cNvPr id="289" name="Shape 28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600">
                <a:solidFill>
                  <a:srgbClr val="53585F"/>
                </a:solidFill>
              </a:rPr>
              <a:t>8</a:t>
            </a:fld>
            <a:endParaRPr sz="1600">
              <a:solidFill>
                <a:srgbClr val="53585F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Example</a:t>
            </a:r>
            <a:r>
              <a:rPr lang="fi-FI" dirty="0" smtClean="0"/>
              <a:t>: </a:t>
            </a:r>
            <a:r>
              <a:rPr lang="en-US" dirty="0"/>
              <a:t>3GPP TS </a:t>
            </a:r>
            <a:r>
              <a:rPr lang="en-US" dirty="0" smtClean="0"/>
              <a:t>36.523-1 (Today)</a:t>
            </a:r>
            <a:endParaRPr lang="en-US" dirty="0"/>
          </a:p>
        </p:txBody>
      </p:sp>
      <p:sp>
        <p:nvSpPr>
          <p:cNvPr id="317" name="Shape 31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600">
                <a:solidFill>
                  <a:srgbClr val="53585F"/>
                </a:solidFill>
              </a:rPr>
              <a:t>9</a:t>
            </a:fld>
            <a:endParaRPr sz="1600">
              <a:solidFill>
                <a:srgbClr val="53585F"/>
              </a:solidFill>
            </a:endParaRPr>
          </a:p>
        </p:txBody>
      </p:sp>
      <p:pic>
        <p:nvPicPr>
          <p:cNvPr id="338" name="pasted-image.pdf"/>
          <p:cNvPicPr/>
          <p:nvPr/>
        </p:nvPicPr>
        <p:blipFill rotWithShape="1">
          <a:blip r:embed="rId3">
            <a:extLst/>
          </a:blip>
          <a:srcRect b="37366"/>
          <a:stretch/>
        </p:blipFill>
        <p:spPr>
          <a:xfrm>
            <a:off x="2037904" y="4773181"/>
            <a:ext cx="8466822" cy="4173444"/>
          </a:xfrm>
          <a:prstGeom prst="rect">
            <a:avLst/>
          </a:prstGeom>
          <a:ln w="12700">
            <a:miter lim="400000"/>
          </a:ln>
          <a:effectLst>
            <a:outerShdw blurRad="152400" dist="50800" dir="2700000" rotWithShape="0">
              <a:srgbClr val="000000">
                <a:alpha val="50000"/>
              </a:srgbClr>
            </a:outerShdw>
          </a:effectLst>
        </p:spPr>
      </p:pic>
      <p:pic>
        <p:nvPicPr>
          <p:cNvPr id="339" name="pasted-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37904" y="2501280"/>
            <a:ext cx="8466822" cy="2271901"/>
          </a:xfrm>
          <a:prstGeom prst="rect">
            <a:avLst/>
          </a:prstGeom>
          <a:ln w="12700">
            <a:miter lim="400000"/>
          </a:ln>
          <a:effectLst>
            <a:outerShdw blurRad="152400" dist="50800" dir="2700000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fill="hold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2268</TotalTime>
  <Words>811</Words>
  <Application>Microsoft Office PowerPoint</Application>
  <PresentationFormat>Custom</PresentationFormat>
  <Paragraphs>138</Paragraphs>
  <Slides>16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White</vt:lpstr>
      <vt:lpstr>TDL: The ETSI Test Description Language</vt:lpstr>
      <vt:lpstr>About TDL</vt:lpstr>
      <vt:lpstr>TDL Goals</vt:lpstr>
      <vt:lpstr>TDL Main Concepts</vt:lpstr>
      <vt:lpstr>TDL Standards Today</vt:lpstr>
      <vt:lpstr>TDL and Tooling</vt:lpstr>
      <vt:lpstr>TDL in ETSI Standard Specification</vt:lpstr>
      <vt:lpstr>TDL in Standard Specification</vt:lpstr>
      <vt:lpstr>Example: 3GPP TS 36.523-1 (Today)</vt:lpstr>
      <vt:lpstr>Example: 3GPP TS 36.523-1 (TDL)</vt:lpstr>
      <vt:lpstr>Example: INT TS 186 011-2 (Today)</vt:lpstr>
      <vt:lpstr>Example: INT TS 186 011-2 (TDL)</vt:lpstr>
      <vt:lpstr>Benefits for ETSI Technical Bodies</vt:lpstr>
      <vt:lpstr>Summary</vt:lpstr>
      <vt:lpstr>Next Steps</vt:lpstr>
      <vt:lpstr>Further Information and Feedback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TDL Overview</dc:title>
  <dc:creator>schulzs</dc:creator>
  <cp:lastModifiedBy>Stephan</cp:lastModifiedBy>
  <cp:revision>41</cp:revision>
  <dcterms:modified xsi:type="dcterms:W3CDTF">2015-06-07T13:54:23Z</dcterms:modified>
</cp:coreProperties>
</file>