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tags/tag49.xml" ContentType="application/vnd.openxmlformats-officedocument.presentationml.tags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tags/tag47.xml" ContentType="application/vnd.openxmlformats-officedocument.presentationml.tags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docProps/custom.xml" ContentType="application/vnd.openxmlformats-officedocument.custom-propertie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docProps/app.xml" ContentType="application/vnd.openxmlformats-officedocument.extended-properties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Default Extension="gif" ContentType="image/gif"/>
  <Default Extension="vml" ContentType="application/vnd.openxmlformats-officedocument.vmlDrawing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customXml/itemProps5.xml" ContentType="application/vnd.openxmlformats-officedocument.customXmlProperties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9" r:id="rId12"/>
  </p:sldMasterIdLst>
  <p:notesMasterIdLst>
    <p:notesMasterId r:id="rId19"/>
  </p:notesMasterIdLst>
  <p:handoutMasterIdLst>
    <p:handoutMasterId r:id="rId20"/>
  </p:handoutMasterIdLst>
  <p:sldIdLst>
    <p:sldId id="257" r:id="rId13"/>
    <p:sldId id="262" r:id="rId14"/>
    <p:sldId id="260" r:id="rId15"/>
    <p:sldId id="268" r:id="rId16"/>
    <p:sldId id="269" r:id="rId17"/>
    <p:sldId id="270" r:id="rId18"/>
  </p:sldIdLst>
  <p:sldSz cx="12198350" cy="6858000"/>
  <p:notesSz cx="7099300" cy="10234613"/>
  <p:custDataLst>
    <p:custData r:id="rId8"/>
    <p:tags r:id="rId21"/>
  </p:custDataLst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8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2546" userDrawn="1">
          <p15:clr>
            <a:srgbClr val="A4A3A4"/>
          </p15:clr>
        </p15:guide>
        <p15:guide id="4" orient="horz" pos="2455" userDrawn="1">
          <p15:clr>
            <a:srgbClr val="A4A3A4"/>
          </p15:clr>
        </p15:guide>
        <p15:guide id="5" orient="horz" pos="890">
          <p15:clr>
            <a:srgbClr val="A4A3A4"/>
          </p15:clr>
        </p15:guide>
        <p15:guide id="7" pos="395">
          <p15:clr>
            <a:srgbClr val="A4A3A4"/>
          </p15:clr>
        </p15:guide>
        <p15:guide id="8" pos="213">
          <p15:clr>
            <a:srgbClr val="A4A3A4"/>
          </p15:clr>
        </p15:guide>
        <p15:guide id="9" pos="3842">
          <p15:clr>
            <a:srgbClr val="A4A3A4"/>
          </p15:clr>
        </p15:guide>
        <p15:guide id="10" pos="3933">
          <p15:clr>
            <a:srgbClr val="A4A3A4"/>
          </p15:clr>
        </p15:guide>
        <p15:guide id="11" pos="7380">
          <p15:clr>
            <a:srgbClr val="A4A3A4"/>
          </p15:clr>
        </p15:guide>
        <p15:guide id="12" pos="5567" userDrawn="1">
          <p15:clr>
            <a:srgbClr val="A4A3A4"/>
          </p15:clr>
        </p15:guide>
        <p15:guide id="13" pos="2663">
          <p15:clr>
            <a:srgbClr val="A4A3A4"/>
          </p15:clr>
        </p15:guide>
        <p15:guide id="14" pos="2753">
          <p15:clr>
            <a:srgbClr val="A4A3A4"/>
          </p15:clr>
        </p15:guide>
        <p15:guide id="15" orient="horz" pos="1117" userDrawn="1">
          <p15:clr>
            <a:srgbClr val="A4A3A4"/>
          </p15:clr>
        </p15:guide>
        <p15:guide id="16" orient="horz" pos="3634" userDrawn="1">
          <p15:clr>
            <a:srgbClr val="A4A3A4"/>
          </p15:clr>
        </p15:guide>
        <p15:guide id="17" orient="horz" pos="4088" userDrawn="1">
          <p15:clr>
            <a:srgbClr val="A4A3A4"/>
          </p15:clr>
        </p15:guide>
        <p15:guide id="18" orient="horz" pos="423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0000"/>
    <a:srgbClr val="505A64"/>
    <a:srgbClr val="D7D7CD"/>
    <a:srgbClr val="879BAA"/>
    <a:srgbClr val="BECDD7"/>
    <a:srgbClr val="FFB900"/>
    <a:srgbClr val="AF235F"/>
    <a:srgbClr val="55A0B9"/>
    <a:srgbClr val="AAB41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7" autoAdjust="0"/>
    <p:restoredTop sz="96473" autoAdjust="0"/>
  </p:normalViewPr>
  <p:slideViewPr>
    <p:cSldViewPr snapToGrid="0" snapToObjects="1" showGuides="1">
      <p:cViewPr varScale="1">
        <p:scale>
          <a:sx n="76" d="100"/>
          <a:sy n="76" d="100"/>
        </p:scale>
        <p:origin x="-606" y="-84"/>
      </p:cViewPr>
      <p:guideLst>
        <p:guide orient="horz" pos="3884"/>
        <p:guide orient="horz" pos="618"/>
        <p:guide orient="horz" pos="2546"/>
        <p:guide orient="horz" pos="2455"/>
        <p:guide orient="horz" pos="890"/>
        <p:guide orient="horz" pos="1117"/>
        <p:guide orient="horz" pos="3634"/>
        <p:guide orient="horz" pos="4088"/>
        <p:guide orient="horz" pos="4233"/>
        <p:guide pos="395"/>
        <p:guide pos="213"/>
        <p:guide pos="3842"/>
        <p:guide pos="3933"/>
        <p:guide pos="7380"/>
        <p:guide pos="5567"/>
        <p:guide pos="2663"/>
        <p:guide pos="27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49" d="100"/>
          <a:sy n="49" d="100"/>
        </p:scale>
        <p:origin x="-2652" y="-96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0"/>
            <a:ext cx="7099300" cy="698500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bg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82163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173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682163"/>
            <a:ext cx="3249612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>
                <a:latin typeface="Arial" pitchFamily="34" charset="0"/>
              </a:rPr>
              <a:t>Handzettel </a:t>
            </a:r>
            <a:fld id="{BFC713D8-7968-482B-A79F-9C586FE5053A}" type="slidenum">
              <a:rPr lang="de-DE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172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49613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32480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t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466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38125" y="4822825"/>
            <a:ext cx="6623050" cy="456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82163"/>
            <a:ext cx="3249613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682163"/>
            <a:ext cx="324802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8550" tIns="148550" rIns="148550" bIns="148550" numCol="1" anchor="b" anchorCtr="0" compatLnSpc="1">
            <a:prstTxWarp prst="textNoShape">
              <a:avLst/>
            </a:prstTxWarp>
          </a:bodyPr>
          <a:lstStyle>
            <a:lvl1pPr algn="r" defTabSz="942975">
              <a:spcBef>
                <a:spcPct val="0"/>
              </a:spcBef>
              <a:defRPr sz="1200">
                <a:solidFill>
                  <a:schemeClr val="tx1"/>
                </a:solidFill>
                <a:latin typeface="Siemens Sans" pitchFamily="2" charset="0"/>
              </a:defRPr>
            </a:lvl1pPr>
          </a:lstStyle>
          <a:p>
            <a:r>
              <a:rPr lang="de-DE" dirty="0" smtClean="0">
                <a:latin typeface="Arial" pitchFamily="34" charset="0"/>
              </a:rPr>
              <a:t>Notizen </a:t>
            </a:r>
            <a:fld id="{AD141568-5488-4AC9-B82D-9F5CE1225E2A}" type="slidenum">
              <a:rPr lang="de-DE" smtClean="0">
                <a:latin typeface="Arial" pitchFamily="34" charset="0"/>
              </a:rPr>
              <a:pPr/>
              <a:t>‹#›</a:t>
            </a:fld>
            <a:endParaRPr 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877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customXml" Target="../../customXml/item7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Relationship Id="rId9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customXml" Target="../../customXml/item1.xml"/><Relationship Id="rId5" Type="http://schemas.openxmlformats.org/officeDocument/2006/relationships/image" Target="../media/image3.jpe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customXml" Target="../../customXml/item9.xml"/><Relationship Id="rId6" Type="http://schemas.openxmlformats.org/officeDocument/2006/relationships/tags" Target="../tags/tag42.xml"/><Relationship Id="rId11" Type="http://schemas.openxmlformats.org/officeDocument/2006/relationships/image" Target="../media/image1.wmf"/><Relationship Id="rId5" Type="http://schemas.openxmlformats.org/officeDocument/2006/relationships/tags" Target="../tags/tag41.xml"/><Relationship Id="rId10" Type="http://schemas.openxmlformats.org/officeDocument/2006/relationships/image" Target="../media/image2.jpeg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customXml" Target="../../customXml/item1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customXml" Target="../../customXml/item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7.xml"/><Relationship Id="rId1" Type="http://schemas.openxmlformats.org/officeDocument/2006/relationships/customXml" Target="../../customXml/item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8.xml"/><Relationship Id="rId1" Type="http://schemas.openxmlformats.org/officeDocument/2006/relationships/customXml" Target="../../customXml/item1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9.xml"/><Relationship Id="rId1" Type="http://schemas.openxmlformats.org/officeDocument/2006/relationships/customXml" Target="../../customXml/item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0.xml"/><Relationship Id="rId1" Type="http://schemas.openxmlformats.org/officeDocument/2006/relationships/customXml" Target="../../customXml/item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customXml" Target="../../customXml/item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no image (big bar down)" type="title" preserve="1">
  <p:cSld name="Chapter 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dtRectangle 15 Id7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0" y="0"/>
            <a:ext cx="12198350" cy="4149725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3"/>
            </p:custDataLst>
          </p:nvPr>
        </p:nvSpPr>
        <p:spPr bwMode="gray">
          <a:xfrm>
            <a:off x="338138" y="4149090"/>
            <a:ext cx="11860212" cy="1480078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4"/>
            </p:custDataLst>
          </p:nvPr>
        </p:nvSpPr>
        <p:spPr bwMode="gray">
          <a:xfrm>
            <a:off x="338138" y="3756008"/>
            <a:ext cx="11860212" cy="393082"/>
          </a:xfrm>
          <a:prstGeom prst="rect">
            <a:avLst/>
          </a:prstGeom>
          <a:solidFill>
            <a:srgbClr val="233746">
              <a:alpha val="65000"/>
            </a:srgbClr>
          </a:solidFill>
        </p:spPr>
        <p:txBody>
          <a:bodyPr wrap="square" lIns="270000" tIns="18000" rIns="482400" bIns="36000" anchor="b">
            <a:noAutofit/>
          </a:bodyPr>
          <a:lstStyle>
            <a:lvl1pPr>
              <a:defRPr sz="2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subtitle</a:t>
            </a:r>
          </a:p>
        </p:txBody>
      </p:sp>
      <p:sp>
        <p:nvSpPr>
          <p:cNvPr id="6" name="cdtText Box 101 Id6"/>
          <p:cNvSpPr txBox="1"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0" name="cdtPicture 10 Id13" descr="SIE_Logo_Layer_Petrol_RGB_A3_76mm.wmf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11" name="Rectangle 168"/>
          <p:cNvSpPr>
            <a:spLocks noChangeArrowheads="1"/>
          </p:cNvSpPr>
          <p:nvPr userDrawn="1">
            <p:custDataLst>
              <p:tags r:id="rId7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" preserve="1" userDrawn="1">
  <p:cSld name="Image + Index/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dtText Placeholder 12 Id13"/>
          <p:cNvSpPr>
            <a:spLocks noGrp="1"/>
          </p:cNvSpPr>
          <p:nvPr>
            <p:ph type="body" sz="quarter" idx="14"/>
            <p:custDataLst>
              <p:tags r:id="rId2"/>
            </p:custDataLst>
          </p:nvPr>
        </p:nvSpPr>
        <p:spPr bwMode="auto">
          <a:xfrm>
            <a:off x="4794388" y="1776507"/>
            <a:ext cx="6921361" cy="4714075"/>
          </a:xfrm>
          <a:prstGeom prst="rect">
            <a:avLst/>
          </a:prstGeom>
          <a:solidFill>
            <a:srgbClr val="D7D7CD"/>
          </a:solidFill>
        </p:spPr>
        <p:txBody>
          <a:bodyPr lIns="252000" tIns="144000" rIns="180000" bIns="144000">
            <a:noAutofit/>
          </a:bodyPr>
          <a:lstStyle>
            <a:lvl1pPr marL="0" indent="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Font typeface="Arial" pitchFamily="34" charset="0"/>
              <a:buNone/>
              <a:tabLst>
                <a:tab pos="806450" algn="l"/>
              </a:tabLst>
              <a:defRPr>
                <a:solidFill>
                  <a:srgbClr val="000000"/>
                </a:solidFill>
              </a:defRPr>
            </a:lvl1pPr>
            <a:lvl2pPr marL="177800" indent="-176213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2pPr>
            <a:lvl3pPr marL="177800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>
                <a:solidFill>
                  <a:srgbClr val="000000"/>
                </a:solidFill>
              </a:defRPr>
            </a:lvl3pPr>
            <a:lvl4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0">
                <a:solidFill>
                  <a:srgbClr val="000000"/>
                </a:solidFill>
              </a:defRPr>
            </a:lvl4pPr>
            <a:lvl5pPr marL="357188" indent="-1778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 baseline="0">
                <a:solidFill>
                  <a:srgbClr val="000000"/>
                </a:solidFill>
              </a:defRPr>
            </a:lvl5pPr>
            <a:lvl6pPr marL="360363" indent="-180975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tabLst>
                <a:tab pos="5359400" algn="r"/>
              </a:tabLst>
              <a:defRPr b="1"/>
            </a:lvl6pPr>
          </a:lstStyle>
          <a:p>
            <a:pPr lvl="0">
              <a:spcBef>
                <a:spcPts val="500"/>
              </a:spcBef>
              <a:spcAft>
                <a:spcPts val="500"/>
              </a:spcAft>
              <a:tabLst>
                <a:tab pos="806450" algn="l"/>
              </a:tabLst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pic>
        <p:nvPicPr>
          <p:cNvPr id="15" name="Grafik 1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11" r="4579"/>
          <a:stretch/>
        </p:blipFill>
        <p:spPr>
          <a:xfrm>
            <a:off x="627063" y="1774582"/>
            <a:ext cx="4019725" cy="471600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5 Id15"/>
          <p:cNvSpPr>
            <a:spLocks noChangeArrowheads="1"/>
          </p:cNvSpPr>
          <p:nvPr userDrawn="1">
            <p:custDataLst>
              <p:tags r:id="rId2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de-DE"/>
          </a:p>
        </p:txBody>
      </p:sp>
      <p:sp>
        <p:nvSpPr>
          <p:cNvPr id="11" name="cdtRectangle 2 Id11"/>
          <p:cNvSpPr/>
          <p:nvPr userDrawn="1">
            <p:custDataLst>
              <p:tags r:id="rId3"/>
            </p:custDataLst>
          </p:nvPr>
        </p:nvSpPr>
        <p:spPr bwMode="auto">
          <a:xfrm>
            <a:off x="0" y="0"/>
            <a:ext cx="12198350" cy="414909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08000" tIns="54000" rIns="108000" bIns="54000" numCol="1" spcCol="72000" rtlCol="0" anchor="ctr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buFont typeface="Wingdings" charset="0"/>
              <a:buNone/>
            </a:pPr>
            <a:endParaRPr lang="de-DE" sz="1800" b="1" dirty="0" smtClean="0">
              <a:solidFill>
                <a:schemeClr val="tx1"/>
              </a:solidFill>
            </a:endParaRPr>
          </a:p>
        </p:txBody>
      </p:sp>
      <p:pic>
        <p:nvPicPr>
          <p:cNvPr id="16" name="Grafik 1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0654" b="14589"/>
          <a:stretch/>
        </p:blipFill>
        <p:spPr>
          <a:xfrm>
            <a:off x="0" y="0"/>
            <a:ext cx="12198351" cy="5148470"/>
          </a:xfrm>
          <a:prstGeom prst="rect">
            <a:avLst/>
          </a:prstGeom>
        </p:spPr>
      </p:pic>
      <p:sp>
        <p:nvSpPr>
          <p:cNvPr id="57350" name="cdtRectangle 115 Id57350"/>
          <p:cNvSpPr>
            <a:spLocks noGrp="1" noChangeArrowheads="1"/>
          </p:cNvSpPr>
          <p:nvPr>
            <p:ph type="ctrTitle" hasCustomPrompt="1"/>
            <p:custDataLst>
              <p:tags r:id="rId4"/>
            </p:custDataLst>
          </p:nvPr>
        </p:nvSpPr>
        <p:spPr bwMode="gray">
          <a:xfrm>
            <a:off x="338137" y="4149090"/>
            <a:ext cx="11860212" cy="1480077"/>
          </a:xfrm>
          <a:solidFill>
            <a:srgbClr val="879BAA"/>
          </a:solidFill>
        </p:spPr>
        <p:txBody>
          <a:bodyPr wrap="square" lIns="270000" tIns="144000" rIns="482400" bIns="108000" anchor="t">
            <a:spAutoFit/>
          </a:bodyPr>
          <a:lstStyle>
            <a:lvl1pPr>
              <a:defRPr sz="4000" smtClean="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Click to add presentation title</a:t>
            </a:r>
            <a:br>
              <a:rPr lang="en-US" dirty="0" smtClean="0"/>
            </a:br>
            <a:endParaRPr lang="de-DE" dirty="0" smtClean="0"/>
          </a:p>
        </p:txBody>
      </p:sp>
      <p:sp>
        <p:nvSpPr>
          <p:cNvPr id="57351" name="cdtRectangle 116 Id57351"/>
          <p:cNvSpPr>
            <a:spLocks noGrp="1" noChangeArrowheads="1"/>
          </p:cNvSpPr>
          <p:nvPr>
            <p:ph type="subTitle" idx="1" hasCustomPrompt="1"/>
            <p:custDataLst>
              <p:tags r:id="rId5"/>
            </p:custDataLst>
          </p:nvPr>
        </p:nvSpPr>
        <p:spPr bwMode="gray">
          <a:xfrm>
            <a:off x="338137" y="3756008"/>
            <a:ext cx="11860212" cy="393082"/>
          </a:xfrm>
          <a:prstGeom prst="rect">
            <a:avLst/>
          </a:prstGeom>
          <a:solidFill>
            <a:srgbClr val="006487">
              <a:alpha val="74902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de-DE" sz="2000" kern="0" baseline="0" dirty="0" smtClean="0">
                <a:solidFill>
                  <a:schemeClr val="bg1"/>
                </a:solidFill>
              </a:defRPr>
            </a:lvl1pPr>
          </a:lstStyle>
          <a:p>
            <a:pPr lvl="0">
              <a:buFont typeface="Wingdings" pitchFamily="2" charset="2"/>
            </a:pPr>
            <a:r>
              <a:rPr lang="en-US" dirty="0" smtClean="0"/>
              <a:t>Click to add presentation subtitle</a:t>
            </a:r>
          </a:p>
        </p:txBody>
      </p:sp>
      <p:sp>
        <p:nvSpPr>
          <p:cNvPr id="12" name="cdtText Box 101 Id12"/>
          <p:cNvSpPr txBox="1"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de-DE" sz="1100" b="1" dirty="0">
              <a:solidFill>
                <a:srgbClr val="990000"/>
              </a:solidFill>
            </a:endParaRPr>
          </a:p>
        </p:txBody>
      </p:sp>
      <p:pic>
        <p:nvPicPr>
          <p:cNvPr id="13" name="cdtPicture 10 Id13" descr="SIE_Logo_Layer_Petrol_RGB_A3_76mm.wmf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627063" y="0"/>
            <a:ext cx="1728000" cy="967833"/>
          </a:xfrm>
          <a:prstGeom prst="rect">
            <a:avLst/>
          </a:prstGeom>
        </p:spPr>
      </p:pic>
      <p:sp>
        <p:nvSpPr>
          <p:cNvPr id="20" name="Rectangle 168"/>
          <p:cNvSpPr>
            <a:spLocks noChangeArrowheads="1"/>
          </p:cNvSpPr>
          <p:nvPr userDrawn="1">
            <p:custDataLst>
              <p:tags r:id="rId8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dirty="0">
              <a:solidFill>
                <a:schemeClr val="accent1"/>
              </a:solidFill>
            </a:endParaRPr>
          </a:p>
        </p:txBody>
      </p:sp>
    </p:spTree>
    <p:custDataLst>
      <p:custData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preserve="1" userDrawn="1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6603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 preserve="1" userDrawn="1">
  <p:cSld name="One object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</p:spPr>
        <p:txBody>
          <a:bodyPr/>
          <a:lstStyle/>
          <a:p>
            <a:r>
              <a:rPr lang="en-US" dirty="0" smtClean="0"/>
              <a:t>Click to add core message of slide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627063" y="1774582"/>
            <a:ext cx="11088687" cy="4391268"/>
          </a:xfrm>
          <a:prstGeom prst="rect">
            <a:avLst/>
          </a:prstGeom>
          <a:ln>
            <a:noFill/>
          </a:ln>
        </p:spPr>
        <p:txBody>
          <a:bodyPr vert="horz" wrap="square" lIns="0" tIns="0" rIns="0" bIns="0" rtlCol="0">
            <a:noAutofit/>
          </a:bodyPr>
          <a:lstStyle>
            <a:lvl1pPr>
              <a:defRPr lang="de-DE" sz="1400" kern="1400" baseline="0" smtClean="0"/>
            </a:lvl1pPr>
            <a:lvl2pPr>
              <a:defRPr lang="de-DE" sz="1400" kern="1400" smtClean="0">
                <a:cs typeface="+mn-cs"/>
              </a:defRPr>
            </a:lvl2pPr>
            <a:lvl3pPr>
              <a:defRPr lang="de-DE" sz="1400" kern="1400" smtClean="0">
                <a:cs typeface="+mn-cs"/>
              </a:defRPr>
            </a:lvl3pPr>
            <a:lvl4pPr>
              <a:defRPr lang="de-DE" sz="1400" kern="1400" smtClean="0">
                <a:cs typeface="+mn-cs"/>
              </a:defRPr>
            </a:lvl4pPr>
            <a:lvl5pPr>
              <a:defRPr lang="de-DE" sz="1400" kern="1400">
                <a:cs typeface="+mn-cs"/>
              </a:defRPr>
            </a:lvl5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  <a:p>
            <a:pPr marL="179388" lvl="1" indent="-179388" eaLnBrk="0" hangingPunct="0">
              <a:buClr>
                <a:schemeClr val="accent1"/>
              </a:buClr>
            </a:pP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358775" lvl="2" eaLnBrk="0" hangingPunct="0"/>
            <a:r>
              <a:rPr lang="en-US" dirty="0" err="1" smtClean="0"/>
              <a:t>Dritte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538163" lvl="3" eaLnBrk="0" hangingPunct="0"/>
            <a:r>
              <a:rPr lang="en-US" dirty="0" err="1" smtClean="0"/>
              <a:t>Vierte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 smtClean="0"/>
          </a:p>
          <a:p>
            <a:pPr marL="717550" lvl="4" eaLnBrk="0" hangingPunct="0"/>
            <a:r>
              <a:rPr lang="en-US" dirty="0" err="1" smtClean="0"/>
              <a:t>Fünfte</a:t>
            </a:r>
            <a:r>
              <a:rPr lang="en-US" dirty="0" smtClean="0"/>
              <a:t> </a:t>
            </a:r>
            <a:r>
              <a:rPr lang="en-US" dirty="0" err="1" smtClean="0"/>
              <a:t>Ebene</a:t>
            </a:r>
            <a:endParaRPr lang="en-US" dirty="0"/>
          </a:p>
        </p:txBody>
      </p:sp>
    </p:spTree>
    <p:custDataLst>
      <p:custData r:id="rId1"/>
    </p:custData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 Box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11088687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27063" y="2135188"/>
            <a:ext cx="11088687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330878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3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245225" y="1763810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45225" y="2135188"/>
            <a:ext cx="547052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883918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3" y="1774582"/>
            <a:ext cx="359780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baseline="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811794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811794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8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372505" y="2135188"/>
            <a:ext cx="3597805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20" hasCustomPrompt="1"/>
          </p:nvPr>
        </p:nvSpPr>
        <p:spPr>
          <a:xfrm>
            <a:off x="4372505" y="1763810"/>
            <a:ext cx="359780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096150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 Boxes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27063" y="1774582"/>
            <a:ext cx="5470525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23" hasCustomPrompt="1"/>
          </p:nvPr>
        </p:nvSpPr>
        <p:spPr>
          <a:xfrm>
            <a:off x="6245225" y="2135189"/>
            <a:ext cx="5470524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21" hasCustomPrompt="1"/>
          </p:nvPr>
        </p:nvSpPr>
        <p:spPr>
          <a:xfrm>
            <a:off x="627063" y="2135189"/>
            <a:ext cx="5470525" cy="1762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22" hasCustomPrompt="1"/>
          </p:nvPr>
        </p:nvSpPr>
        <p:spPr>
          <a:xfrm>
            <a:off x="6245225" y="1763810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5" name="Textplatzhalter 8"/>
          <p:cNvSpPr>
            <a:spLocks noGrp="1"/>
          </p:cNvSpPr>
          <p:nvPr>
            <p:ph type="body" sz="quarter" idx="27" hasCustomPrompt="1"/>
          </p:nvPr>
        </p:nvSpPr>
        <p:spPr>
          <a:xfrm>
            <a:off x="6245225" y="4402381"/>
            <a:ext cx="5470524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25" hasCustomPrompt="1"/>
          </p:nvPr>
        </p:nvSpPr>
        <p:spPr>
          <a:xfrm>
            <a:off x="627063" y="4402381"/>
            <a:ext cx="5470525" cy="176346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7" name="Textplatzhalter 8"/>
          <p:cNvSpPr>
            <a:spLocks noGrp="1"/>
          </p:cNvSpPr>
          <p:nvPr>
            <p:ph type="body" sz="quarter" idx="26" hasCustomPrompt="1"/>
          </p:nvPr>
        </p:nvSpPr>
        <p:spPr>
          <a:xfrm>
            <a:off x="6245225" y="4031003"/>
            <a:ext cx="5470524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24" hasCustomPrompt="1"/>
          </p:nvPr>
        </p:nvSpPr>
        <p:spPr>
          <a:xfrm>
            <a:off x="627063" y="4031003"/>
            <a:ext cx="5470525" cy="38239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vert="horz" wrap="square" lIns="144000" tIns="72000" rIns="72000" bIns="72000" rtlCol="0" anchor="ctr">
            <a:spAutoFit/>
          </a:bodyPr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955910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x + Image" preserve="1" userDrawn="1">
  <p:cSld name="1_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0" y="0"/>
            <a:ext cx="12198350" cy="12684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add core message of slide</a:t>
            </a:r>
            <a:endParaRPr kumimoji="0" lang="de-DE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 hasCustomPrompt="1"/>
          </p:nvPr>
        </p:nvSpPr>
        <p:spPr>
          <a:xfrm>
            <a:off x="627063" y="1412875"/>
            <a:ext cx="11088687" cy="23698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1400"/>
            </a:lvl1pPr>
          </a:lstStyle>
          <a:p>
            <a:pPr lvl="0"/>
            <a:r>
              <a:rPr lang="en-US" noProof="0" dirty="0" smtClean="0"/>
              <a:t>Title (description of slide content), Arial 14 </a:t>
            </a:r>
            <a:r>
              <a:rPr lang="en-US" noProof="0" dirty="0" err="1" smtClean="0"/>
              <a:t>pt</a:t>
            </a:r>
            <a:r>
              <a:rPr lang="en-US" noProof="0" dirty="0" smtClean="0"/>
              <a:t>, maximum of 1 line</a:t>
            </a:r>
          </a:p>
        </p:txBody>
      </p:sp>
      <p:sp>
        <p:nvSpPr>
          <p:cNvPr id="4" name="Textplatzhalt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27062" y="1774582"/>
            <a:ext cx="6908800" cy="36085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 lIns="144000" tIns="72000" rIns="72000" bIns="72000" anchor="ctr"/>
          <a:lstStyle>
            <a:lvl1pPr>
              <a:defRPr lang="de-DE" sz="1400" b="1" kern="1400" dirty="0" smtClean="0">
                <a:latin typeface="Arial" charset="0"/>
                <a:ea typeface="ＭＳ Ｐゴシック" pitchFamily="34" charset="-128"/>
              </a:defRPr>
            </a:lvl1pPr>
            <a:lvl2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2pPr>
            <a:lvl3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3pPr>
            <a:lvl4pPr>
              <a:defRPr lang="de-DE" kern="1400" dirty="0" smtClean="0">
                <a:latin typeface="Arial" charset="0"/>
                <a:ea typeface="ＭＳ Ｐゴシック" pitchFamily="34" charset="-128"/>
                <a:cs typeface="+mn-cs"/>
              </a:defRPr>
            </a:lvl4pPr>
            <a:lvl5pPr>
              <a:defRPr lang="de-DE" kern="1400" dirty="0">
                <a:latin typeface="Arial" charset="0"/>
                <a:ea typeface="ＭＳ Ｐゴシック" pitchFamily="34" charset="-128"/>
                <a:cs typeface="+mn-cs"/>
              </a:defRPr>
            </a:lvl5pPr>
          </a:lstStyle>
          <a:p>
            <a:pPr lvl="0">
              <a:spcBef>
                <a:spcPct val="0"/>
              </a:spcBef>
            </a:pPr>
            <a:r>
              <a:rPr lang="en-US" dirty="0" smtClean="0"/>
              <a:t>Header</a:t>
            </a:r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27062" y="2135188"/>
            <a:ext cx="6908800" cy="40306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wrap="square" lIns="144000" tIns="72000" rIns="72000" bIns="72000" rtlCol="0">
            <a:noAutofit/>
          </a:bodyPr>
          <a:lstStyle>
            <a:lvl1pPr>
              <a:defRPr lang="de-DE" sz="1400" kern="1400" dirty="0" smtClean="0"/>
            </a:lvl1pPr>
          </a:lstStyle>
          <a:p>
            <a:pPr lvl="0" eaLnBrk="0" hangingPunct="0"/>
            <a:r>
              <a:rPr lang="en-US" dirty="0" smtClean="0"/>
              <a:t>Note: Increase indent level to start bullet list / </a:t>
            </a:r>
            <a:r>
              <a:rPr lang="en-US" dirty="0" err="1" smtClean="0"/>
              <a:t>Vergrößern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 die </a:t>
            </a:r>
            <a:r>
              <a:rPr lang="en-US" dirty="0" err="1" smtClean="0"/>
              <a:t>Einzugsebene</a:t>
            </a:r>
            <a:r>
              <a:rPr lang="en-US" dirty="0" smtClean="0"/>
              <a:t>, um Bullets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erhalten</a:t>
            </a:r>
            <a:r>
              <a:rPr lang="en-US" dirty="0" smtClean="0"/>
              <a:t>.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7683750" y="1774582"/>
            <a:ext cx="4032000" cy="4392000"/>
          </a:xfrm>
          <a:noFill/>
        </p:spPr>
        <p:txBody>
          <a:bodyPr/>
          <a:lstStyle/>
          <a:p>
            <a:endParaRPr lang="en-US"/>
          </a:p>
        </p:txBody>
      </p:sp>
    </p:spTree>
    <p:custDataLst>
      <p:custData r:id="rId1"/>
    </p:custDataLst>
    <p:extLst>
      <p:ext uri="{BB962C8B-B14F-4D97-AF65-F5344CB8AC3E}">
        <p14:creationId xmlns="" xmlns:p14="http://schemas.microsoft.com/office/powerpoint/2010/main" val="133718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18" Type="http://schemas.openxmlformats.org/officeDocument/2006/relationships/tags" Target="../tags/tag8.xml"/><Relationship Id="rId26" Type="http://schemas.openxmlformats.org/officeDocument/2006/relationships/tags" Target="../tags/tag16.xml"/><Relationship Id="rId39" Type="http://schemas.openxmlformats.org/officeDocument/2006/relationships/tags" Target="../tags/tag29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1.xml"/><Relationship Id="rId34" Type="http://schemas.openxmlformats.org/officeDocument/2006/relationships/tags" Target="../tags/tag24.xml"/><Relationship Id="rId42" Type="http://schemas.openxmlformats.org/officeDocument/2006/relationships/image" Target="../media/image1.wmf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17" Type="http://schemas.openxmlformats.org/officeDocument/2006/relationships/tags" Target="../tags/tag7.xml"/><Relationship Id="rId25" Type="http://schemas.openxmlformats.org/officeDocument/2006/relationships/tags" Target="../tags/tag15.xml"/><Relationship Id="rId33" Type="http://schemas.openxmlformats.org/officeDocument/2006/relationships/tags" Target="../tags/tag23.xml"/><Relationship Id="rId38" Type="http://schemas.openxmlformats.org/officeDocument/2006/relationships/tags" Target="../tags/tag2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6.xml"/><Relationship Id="rId20" Type="http://schemas.openxmlformats.org/officeDocument/2006/relationships/tags" Target="../tags/tag10.xml"/><Relationship Id="rId29" Type="http://schemas.openxmlformats.org/officeDocument/2006/relationships/tags" Target="../tags/tag19.xml"/><Relationship Id="rId41" Type="http://schemas.openxmlformats.org/officeDocument/2006/relationships/tags" Target="../tags/tag3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24" Type="http://schemas.openxmlformats.org/officeDocument/2006/relationships/tags" Target="../tags/tag14.xml"/><Relationship Id="rId32" Type="http://schemas.openxmlformats.org/officeDocument/2006/relationships/tags" Target="../tags/tag22.xml"/><Relationship Id="rId37" Type="http://schemas.openxmlformats.org/officeDocument/2006/relationships/tags" Target="../tags/tag27.xml"/><Relationship Id="rId40" Type="http://schemas.openxmlformats.org/officeDocument/2006/relationships/tags" Target="../tags/tag30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5.xml"/><Relationship Id="rId23" Type="http://schemas.openxmlformats.org/officeDocument/2006/relationships/tags" Target="../tags/tag13.xml"/><Relationship Id="rId28" Type="http://schemas.openxmlformats.org/officeDocument/2006/relationships/tags" Target="../tags/tag18.xml"/><Relationship Id="rId36" Type="http://schemas.openxmlformats.org/officeDocument/2006/relationships/tags" Target="../tags/tag2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9.xml"/><Relationship Id="rId31" Type="http://schemas.openxmlformats.org/officeDocument/2006/relationships/tags" Target="../tags/tag2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4.xml"/><Relationship Id="rId22" Type="http://schemas.openxmlformats.org/officeDocument/2006/relationships/tags" Target="../tags/tag12.xml"/><Relationship Id="rId27" Type="http://schemas.openxmlformats.org/officeDocument/2006/relationships/tags" Target="../tags/tag17.xml"/><Relationship Id="rId30" Type="http://schemas.openxmlformats.org/officeDocument/2006/relationships/tags" Target="../tags/tag20.xml"/><Relationship Id="rId35" Type="http://schemas.openxmlformats.org/officeDocument/2006/relationships/tags" Target="../tags/tag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dtRectangle 12 Id15"/>
          <p:cNvSpPr>
            <a:spLocks noChangeArrowheads="1"/>
          </p:cNvSpPr>
          <p:nvPr userDrawn="1">
            <p:custDataLst>
              <p:tags r:id="rId12"/>
            </p:custDataLst>
          </p:nvPr>
        </p:nvSpPr>
        <p:spPr bwMode="gray">
          <a:xfrm>
            <a:off x="0" y="0"/>
            <a:ext cx="12198350" cy="1268413"/>
          </a:xfrm>
          <a:prstGeom prst="rect">
            <a:avLst/>
          </a:prstGeom>
          <a:solidFill>
            <a:schemeClr val="l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endParaRPr lang="en-US" noProof="0"/>
          </a:p>
        </p:txBody>
      </p:sp>
      <p:sp>
        <p:nvSpPr>
          <p:cNvPr id="3078" name="cdtRectangle 115 Id3078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0" y="0"/>
            <a:ext cx="121983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396000" rIns="2124000" bIns="234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add core message of slide</a:t>
            </a:r>
          </a:p>
        </p:txBody>
      </p:sp>
      <p:pic>
        <p:nvPicPr>
          <p:cNvPr id="10" name="cdtPicture 10 Id10" descr="SIE_Logo_Layer_Petrol_RGB_A3_76mm.wmf"/>
          <p:cNvPicPr>
            <a:picLocks noChangeAspect="1"/>
          </p:cNvPicPr>
          <p:nvPr userDrawn="1">
            <p:custDataLst>
              <p:tags r:id="rId14"/>
            </p:custDataLst>
          </p:nvPr>
        </p:nvPicPr>
        <p:blipFill>
          <a:blip r:embed="rId42" cstate="print"/>
          <a:stretch>
            <a:fillRect/>
          </a:stretch>
        </p:blipFill>
        <p:spPr>
          <a:xfrm>
            <a:off x="10275750" y="0"/>
            <a:ext cx="1440000" cy="806529"/>
          </a:xfrm>
          <a:prstGeom prst="rect">
            <a:avLst/>
          </a:prstGeom>
        </p:spPr>
      </p:pic>
      <p:sp>
        <p:nvSpPr>
          <p:cNvPr id="20" name="cdtText Box 101 Id20"/>
          <p:cNvSpPr txBox="1">
            <a:spLocks noChangeArrowheads="1"/>
          </p:cNvSpPr>
          <p:nvPr userDrawn="1">
            <p:custDataLst>
              <p:tags r:id="rId15"/>
            </p:custDataLst>
          </p:nvPr>
        </p:nvSpPr>
        <p:spPr bwMode="auto">
          <a:xfrm>
            <a:off x="6099175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36000" rIns="0" bIns="0">
            <a:noAutofit/>
          </a:bodyPr>
          <a:lstStyle/>
          <a:p>
            <a:pPr algn="ctr">
              <a:buClrTx/>
              <a:buFontTx/>
              <a:buNone/>
            </a:pPr>
            <a:endParaRPr lang="en-US" sz="1100" b="1" noProof="0">
              <a:solidFill>
                <a:srgbClr val="990000"/>
              </a:solidFill>
            </a:endParaRPr>
          </a:p>
        </p:txBody>
      </p:sp>
      <p:cxnSp>
        <p:nvCxnSpPr>
          <p:cNvPr id="2" name="cdtMasterTags_CL1 Id2"/>
          <p:cNvCxnSpPr/>
          <p:nvPr userDrawn="1">
            <p:custDataLst>
              <p:tags r:id="rId1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" name="cdtMasterTags_CL2 Id3"/>
          <p:cNvCxnSpPr/>
          <p:nvPr userDrawn="1">
            <p:custDataLst>
              <p:tags r:id="rId1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" name="cdtMasterTags_CL3 Id4"/>
          <p:cNvCxnSpPr/>
          <p:nvPr userDrawn="1">
            <p:custDataLst>
              <p:tags r:id="rId1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cdtMasterTags_CL4 Id5"/>
          <p:cNvCxnSpPr/>
          <p:nvPr userDrawn="1">
            <p:custDataLst>
              <p:tags r:id="rId1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cdtMasterTags_CL5 Id6"/>
          <p:cNvCxnSpPr/>
          <p:nvPr userDrawn="1">
            <p:custDataLst>
              <p:tags r:id="rId2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cdtMasterTags_CL6 Id8"/>
          <p:cNvCxnSpPr/>
          <p:nvPr userDrawn="1">
            <p:custDataLst>
              <p:tags r:id="rId2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cdtMasterTags_CL7 Id21"/>
          <p:cNvCxnSpPr/>
          <p:nvPr userDrawn="1">
            <p:custDataLst>
              <p:tags r:id="rId2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cdtMasterTags_CL8 Id22"/>
          <p:cNvCxnSpPr/>
          <p:nvPr userDrawn="1">
            <p:custDataLst>
              <p:tags r:id="rId2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cdtMasterTags_CL9 Id23"/>
          <p:cNvCxnSpPr/>
          <p:nvPr userDrawn="1">
            <p:custDataLst>
              <p:tags r:id="rId2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dtMasterTags_CL10 Id24"/>
          <p:cNvCxnSpPr/>
          <p:nvPr userDrawn="1">
            <p:custDataLst>
              <p:tags r:id="rId2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cdtMasterTags_CL11 Id25"/>
          <p:cNvCxnSpPr/>
          <p:nvPr userDrawn="1">
            <p:custDataLst>
              <p:tags r:id="rId2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cdtMasterTags_CL12 Id26"/>
          <p:cNvCxnSpPr/>
          <p:nvPr userDrawn="1">
            <p:custDataLst>
              <p:tags r:id="rId2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dtMasterTags_CL13 Id27"/>
          <p:cNvCxnSpPr/>
          <p:nvPr userDrawn="1">
            <p:custDataLst>
              <p:tags r:id="rId2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cdtMasterTags_CL14 Id28"/>
          <p:cNvCxnSpPr/>
          <p:nvPr userDrawn="1">
            <p:custDataLst>
              <p:tags r:id="rId29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cdtMasterTags_CL15 Id29"/>
          <p:cNvCxnSpPr/>
          <p:nvPr userDrawn="1">
            <p:custDataLst>
              <p:tags r:id="rId30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dtMasterTags_CL16 Id30"/>
          <p:cNvCxnSpPr/>
          <p:nvPr userDrawn="1">
            <p:custDataLst>
              <p:tags r:id="rId31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cdtMasterTags_CL17 Id31"/>
          <p:cNvCxnSpPr/>
          <p:nvPr userDrawn="1">
            <p:custDataLst>
              <p:tags r:id="rId32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2" name="cdtMasterTags_CL18 Id3072"/>
          <p:cNvCxnSpPr/>
          <p:nvPr userDrawn="1">
            <p:custDataLst>
              <p:tags r:id="rId33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3" name="cdtMasterTags_CL19 Id3073"/>
          <p:cNvCxnSpPr/>
          <p:nvPr userDrawn="1">
            <p:custDataLst>
              <p:tags r:id="rId34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4" name="cdtMasterTags_CL20 Id3074"/>
          <p:cNvCxnSpPr/>
          <p:nvPr userDrawn="1">
            <p:custDataLst>
              <p:tags r:id="rId35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5" name="cdtMasterTags_CL21 Id3075"/>
          <p:cNvCxnSpPr/>
          <p:nvPr userDrawn="1">
            <p:custDataLst>
              <p:tags r:id="rId36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6" name="cdtMasterTags_CL22 Id3076"/>
          <p:cNvCxnSpPr/>
          <p:nvPr userDrawn="1">
            <p:custDataLst>
              <p:tags r:id="rId37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77" name="cdtMasterTags"/>
          <p:cNvCxnSpPr/>
          <p:nvPr userDrawn="1">
            <p:custDataLst>
              <p:tags r:id="rId38"/>
            </p:custDataLst>
          </p:nvPr>
        </p:nvCxnSpPr>
        <p:spPr bwMode="auto">
          <a:xfrm>
            <a:off x="0" y="0"/>
            <a:ext cx="0" cy="0"/>
          </a:xfrm>
          <a:prstGeom prst="line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1240B29-F687-4F45-9708-019B960494DF}">
              <a14:hiddenLine xmlns=""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6" name="Textplatzhalter 2"/>
          <p:cNvSpPr>
            <a:spLocks noGrp="1"/>
          </p:cNvSpPr>
          <p:nvPr>
            <p:ph type="body" idx="1"/>
          </p:nvPr>
        </p:nvSpPr>
        <p:spPr>
          <a:xfrm>
            <a:off x="627063" y="1414800"/>
            <a:ext cx="11088687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n-US" noProof="0" smtClean="0"/>
              <a:t>1. Ebene</a:t>
            </a:r>
          </a:p>
          <a:p>
            <a:pPr lvl="1"/>
            <a:r>
              <a:rPr lang="en-US" noProof="0" smtClean="0"/>
              <a:t>2. Ebene</a:t>
            </a:r>
          </a:p>
          <a:p>
            <a:pPr lvl="2"/>
            <a:r>
              <a:rPr lang="en-US" noProof="0" smtClean="0"/>
              <a:t>3. Ebene</a:t>
            </a:r>
          </a:p>
          <a:p>
            <a:pPr lvl="3"/>
            <a:r>
              <a:rPr lang="en-US" noProof="0" smtClean="0"/>
              <a:t>4. Ebene</a:t>
            </a:r>
          </a:p>
          <a:p>
            <a:pPr lvl="4"/>
            <a:r>
              <a:rPr lang="en-US" noProof="0" smtClean="0"/>
              <a:t>5. Ebene</a:t>
            </a:r>
          </a:p>
        </p:txBody>
      </p:sp>
      <p:sp>
        <p:nvSpPr>
          <p:cNvPr id="37" name="Rectangle 167"/>
          <p:cNvSpPr>
            <a:spLocks noChangeArrowheads="1"/>
          </p:cNvSpPr>
          <p:nvPr userDrawn="1">
            <p:custDataLst>
              <p:tags r:id="rId39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baseline="0" noProof="0" dirty="0" smtClean="0">
                <a:solidFill>
                  <a:schemeClr val="tx1"/>
                </a:solidFill>
                <a:cs typeface="Arial" charset="0"/>
              </a:rPr>
              <a:t>November  </a:t>
            </a:r>
            <a:r>
              <a:rPr lang="en-US" sz="1000" noProof="0" dirty="0" smtClean="0">
                <a:solidFill>
                  <a:schemeClr val="tx1"/>
                </a:solidFill>
                <a:cs typeface="Arial" charset="0"/>
              </a:rPr>
              <a:t>2015</a:t>
            </a:r>
            <a:endParaRPr lang="en-US" sz="1000" noProof="0" dirty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8" name="Rectangle 167"/>
          <p:cNvSpPr>
            <a:spLocks noChangeArrowheads="1"/>
          </p:cNvSpPr>
          <p:nvPr userDrawn="1"/>
        </p:nvSpPr>
        <p:spPr bwMode="auto">
          <a:xfrm>
            <a:off x="25558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 smtClean="0">
                <a:solidFill>
                  <a:schemeClr val="tx1"/>
                </a:solidFill>
                <a:cs typeface="Arial" charset="0"/>
              </a:rPr>
              <a:t>Corporate</a:t>
            </a:r>
            <a:r>
              <a:rPr lang="en-US" sz="1000" baseline="0" noProof="0" smtClean="0">
                <a:solidFill>
                  <a:schemeClr val="tx1"/>
                </a:solidFill>
                <a:cs typeface="Arial" charset="0"/>
              </a:rPr>
              <a:t> Technology</a:t>
            </a:r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39" name="Foliennummernplatzhalter 5"/>
          <p:cNvSpPr>
            <a:spLocks/>
          </p:cNvSpPr>
          <p:nvPr userDrawn="1">
            <p:custDataLst>
              <p:tags r:id="rId40"/>
            </p:custDataLst>
          </p:nvPr>
        </p:nvSpPr>
        <p:spPr bwMode="auto">
          <a:xfrm>
            <a:off x="627063" y="6588225"/>
            <a:ext cx="48891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1000" noProof="0">
                <a:solidFill>
                  <a:schemeClr val="tx1"/>
                </a:solidFill>
                <a:cs typeface="Arial" charset="0"/>
              </a:rPr>
              <a:t>Page </a:t>
            </a:r>
            <a:fld id="{AE79CDE3-FC93-47D0-A7E3-87AE4E7DF382}" type="slidenum">
              <a:rPr lang="en-US" sz="1000" noProof="0">
                <a:solidFill>
                  <a:schemeClr val="tx1"/>
                </a:solidFill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US" sz="1000" noProof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42" name="Rectangle 168"/>
          <p:cNvSpPr>
            <a:spLocks noChangeArrowheads="1"/>
          </p:cNvSpPr>
          <p:nvPr userDrawn="1">
            <p:custDataLst>
              <p:tags r:id="rId41"/>
            </p:custDataLst>
          </p:nvPr>
        </p:nvSpPr>
        <p:spPr bwMode="auto">
          <a:xfrm>
            <a:off x="7683500" y="6588125"/>
            <a:ext cx="403225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lvl1pPr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algn="ctr" eaLnBrk="0" hangingPunct="0">
              <a:lnSpc>
                <a:spcPct val="110000"/>
              </a:lnSpc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</a:pPr>
            <a:r>
              <a:rPr lang="en-US" altLang="en-US" sz="1000" b="1" noProof="0" dirty="0" smtClean="0">
                <a:solidFill>
                  <a:schemeClr val="accent1"/>
                </a:solidFill>
              </a:rPr>
              <a:t>Unrestricted © Siemens AG 2015. All rights reserved</a:t>
            </a:r>
            <a:endParaRPr lang="en-US" altLang="en-US" sz="1000" b="1" noProof="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1" r:id="rId2"/>
    <p:sldLayoutId id="2147483695" r:id="rId3"/>
    <p:sldLayoutId id="2147483670" r:id="rId4"/>
    <p:sldLayoutId id="2147483700" r:id="rId5"/>
    <p:sldLayoutId id="2147483698" r:id="rId6"/>
    <p:sldLayoutId id="2147483699" r:id="rId7"/>
    <p:sldLayoutId id="2147483701" r:id="rId8"/>
    <p:sldLayoutId id="2147483702" r:id="rId9"/>
    <p:sldLayoutId id="2147483678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000" b="1">
          <a:solidFill>
            <a:schemeClr val="dk2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ヒラギノ角ゴ Pro W3" charset="0"/>
        </a:defRPr>
      </a:lvl9pPr>
    </p:titleStyle>
    <p:bodyStyle>
      <a:lvl1pPr marL="0" indent="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Arial" pitchFamily="34" charset="0"/>
        <a:buNone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9388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358775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538163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717550" indent="-177800" algn="l" rtl="0" fontAlgn="base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Char char="•"/>
        <a:tabLst/>
        <a:defRPr sz="14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2207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6pPr>
      <a:lvl7pPr marL="16779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7pPr>
      <a:lvl8pPr marL="21351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8pPr>
      <a:lvl9pPr marL="2592388" indent="-18891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lr>
          <a:schemeClr val="accent1"/>
        </a:buClr>
        <a:buFont typeface="Wingdings" charset="0"/>
        <a:buChar char="§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213" userDrawn="1">
          <p15:clr>
            <a:srgbClr val="F26B43"/>
          </p15:clr>
        </p15:guide>
        <p15:guide id="2" orient="horz" pos="4233" userDrawn="1">
          <p15:clr>
            <a:srgbClr val="F26B43"/>
          </p15:clr>
        </p15:guide>
        <p15:guide id="3" orient="horz" pos="4088" userDrawn="1">
          <p15:clr>
            <a:srgbClr val="F26B43"/>
          </p15:clr>
        </p15:guide>
        <p15:guide id="4" orient="horz" pos="3634" userDrawn="1">
          <p15:clr>
            <a:srgbClr val="F26B43"/>
          </p15:clr>
        </p15:guide>
        <p15:guide id="5" orient="horz" pos="2546" userDrawn="1">
          <p15:clr>
            <a:srgbClr val="F26B43"/>
          </p15:clr>
        </p15:guide>
        <p15:guide id="6" orient="horz" pos="2456" userDrawn="1">
          <p15:clr>
            <a:srgbClr val="F26B43"/>
          </p15:clr>
        </p15:guide>
        <p15:guide id="7" orient="horz" pos="1117" userDrawn="1">
          <p15:clr>
            <a:srgbClr val="F26B43"/>
          </p15:clr>
        </p15:guide>
        <p15:guide id="8" orient="horz" pos="890" userDrawn="1">
          <p15:clr>
            <a:srgbClr val="F26B43"/>
          </p15:clr>
        </p15:guide>
        <p15:guide id="9" orient="horz" pos="618" userDrawn="1">
          <p15:clr>
            <a:srgbClr val="F26B43"/>
          </p15:clr>
        </p15:guide>
        <p15:guide id="10" pos="395" userDrawn="1">
          <p15:clr>
            <a:srgbClr val="F26B43"/>
          </p15:clr>
        </p15:guide>
        <p15:guide id="11" pos="2663" userDrawn="1">
          <p15:clr>
            <a:srgbClr val="F26B43"/>
          </p15:clr>
        </p15:guide>
        <p15:guide id="12" pos="2753" userDrawn="1">
          <p15:clr>
            <a:srgbClr val="F26B43"/>
          </p15:clr>
        </p15:guide>
        <p15:guide id="13" pos="3842" userDrawn="1">
          <p15:clr>
            <a:srgbClr val="F26B43"/>
          </p15:clr>
        </p15:guide>
        <p15:guide id="14" pos="3933" userDrawn="1">
          <p15:clr>
            <a:srgbClr val="F26B43"/>
          </p15:clr>
        </p15:guide>
        <p15:guide id="15" pos="5567" userDrawn="1">
          <p15:clr>
            <a:srgbClr val="F26B43"/>
          </p15:clr>
        </p15:guide>
        <p15:guide id="16" pos="7380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standards-search?search=203119&amp;ed=1&amp;sortby=2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137" y="4149090"/>
            <a:ext cx="11860212" cy="870014"/>
          </a:xfrm>
        </p:spPr>
        <p:txBody>
          <a:bodyPr/>
          <a:lstStyle/>
          <a:p>
            <a:r>
              <a:rPr lang="en-US" dirty="0" smtClean="0"/>
              <a:t>Thoughts on TDL Phase 4 and Beyond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Andreas Ulrich, Siemens AG  |  </a:t>
            </a:r>
            <a:r>
              <a:rPr lang="en-US" b="1" dirty="0" smtClean="0"/>
              <a:t>2015-11-16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835650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language design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An open standard for the specification of test models in conformance and interoperability testing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27063" y="1763810"/>
            <a:ext cx="7343247" cy="382394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ETSI </a:t>
            </a:r>
            <a:r>
              <a:rPr lang="en-US" dirty="0"/>
              <a:t>standard series </a:t>
            </a:r>
            <a:r>
              <a:rPr lang="en-US" dirty="0" smtClean="0"/>
              <a:t>ES </a:t>
            </a:r>
            <a:r>
              <a:rPr lang="en-US" dirty="0"/>
              <a:t>203 </a:t>
            </a:r>
            <a:r>
              <a:rPr lang="en-US" dirty="0" smtClean="0"/>
              <a:t>119, parts </a:t>
            </a:r>
            <a:r>
              <a:rPr lang="en-US" dirty="0"/>
              <a:t>1 – 4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Creates open platform and ecosystem for development of a versatile tool landscape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Independence from a single technology or tool vendor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Joint effort of industrial users, tool providers, academia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Stays abreast of new technological trends</a:t>
            </a:r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endParaRPr lang="en-US" dirty="0" smtClean="0"/>
          </a:p>
          <a:p>
            <a:pPr marL="180000" lvl="2" indent="-180000">
              <a:lnSpc>
                <a:spcPct val="100000"/>
              </a:lnSpc>
              <a:buFont typeface="Wingdings" pitchFamily="2" charset="2"/>
              <a:buChar char="§"/>
            </a:pPr>
            <a:r>
              <a:rPr lang="en-US" dirty="0" smtClean="0"/>
              <a:t>Community building</a:t>
            </a:r>
          </a:p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627063" y="2147545"/>
            <a:ext cx="7343247" cy="4030662"/>
          </a:xfrm>
        </p:spPr>
        <p:txBody>
          <a:bodyPr/>
          <a:lstStyle/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TDL-MM, part 1:	Abstract Syntax and</a:t>
            </a:r>
            <a:br>
              <a:rPr lang="en-US" dirty="0" smtClean="0"/>
            </a:br>
            <a:r>
              <a:rPr lang="en-US" dirty="0" smtClean="0"/>
              <a:t>	Associated Semantics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TDL-GR, part 2:	Graphical Syntax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TDL-XF, part 3:	Exchange Format</a:t>
            </a:r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endParaRPr lang="en-US" dirty="0" smtClean="0"/>
          </a:p>
          <a:p>
            <a:pPr lvl="1">
              <a:buFont typeface="Arial" pitchFamily="34" charset="0"/>
              <a:buChar char="•"/>
              <a:tabLst>
                <a:tab pos="1616075" algn="l"/>
              </a:tabLst>
            </a:pPr>
            <a:r>
              <a:rPr lang="en-US" dirty="0" smtClean="0"/>
              <a:t>TDL-TO, part 4:	Structured Test Objective</a:t>
            </a:r>
            <a:br>
              <a:rPr lang="en-US" dirty="0" smtClean="0"/>
            </a:br>
            <a:r>
              <a:rPr lang="en-US" dirty="0" smtClean="0"/>
              <a:t>	Language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Published documents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http://www.etsi.org/standards-search?search=203119&amp;ed=1&amp;sortby=2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8117945" y="1763810"/>
            <a:ext cx="3597805" cy="382394"/>
          </a:xfrm>
        </p:spPr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a standardized test language?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4874450" y="2729657"/>
            <a:ext cx="2808300" cy="2396909"/>
            <a:chOff x="3986923" y="2547220"/>
            <a:chExt cx="2808300" cy="2396909"/>
          </a:xfrm>
        </p:grpSpPr>
        <p:sp>
          <p:nvSpPr>
            <p:cNvPr id="25" name="Rectangle 24"/>
            <p:cNvSpPr/>
            <p:nvPr/>
          </p:nvSpPr>
          <p:spPr bwMode="auto">
            <a:xfrm rot="16200000">
              <a:off x="45530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TDL-GR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 rot="16200000">
              <a:off x="5273186" y="2972293"/>
              <a:ext cx="955874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TDL-XF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 rot="16200000">
              <a:off x="3621991" y="3183288"/>
              <a:ext cx="1377863" cy="648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marL="171450" indent="-171450"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TDL-TO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 rot="16200000">
              <a:off x="5993286" y="2972293"/>
              <a:ext cx="955874" cy="64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Other syntax</a:t>
              </a: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3986923" y="3846430"/>
              <a:ext cx="2806700" cy="825778"/>
            </a:xfrm>
            <a:custGeom>
              <a:avLst/>
              <a:gdLst>
                <a:gd name="connsiteX0" fmla="*/ 0 w 2806700"/>
                <a:gd name="connsiteY0" fmla="*/ 717550 h 1365250"/>
                <a:gd name="connsiteX1" fmla="*/ 730250 w 2806700"/>
                <a:gd name="connsiteY1" fmla="*/ 717550 h 1365250"/>
                <a:gd name="connsiteX2" fmla="*/ 730250 w 2806700"/>
                <a:gd name="connsiteY2" fmla="*/ 0 h 1365250"/>
                <a:gd name="connsiteX3" fmla="*/ 2806700 w 2806700"/>
                <a:gd name="connsiteY3" fmla="*/ 6350 h 1365250"/>
                <a:gd name="connsiteX4" fmla="*/ 2806700 w 2806700"/>
                <a:gd name="connsiteY4" fmla="*/ 1365250 h 1365250"/>
                <a:gd name="connsiteX5" fmla="*/ 6350 w 2806700"/>
                <a:gd name="connsiteY5" fmla="*/ 1365250 h 1365250"/>
                <a:gd name="connsiteX6" fmla="*/ 0 w 2806700"/>
                <a:gd name="connsiteY6" fmla="*/ 717550 h 136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6700" h="1365250">
                  <a:moveTo>
                    <a:pt x="0" y="717550"/>
                  </a:moveTo>
                  <a:lnTo>
                    <a:pt x="730250" y="717550"/>
                  </a:lnTo>
                  <a:lnTo>
                    <a:pt x="730250" y="0"/>
                  </a:lnTo>
                  <a:lnTo>
                    <a:pt x="2806700" y="6350"/>
                  </a:lnTo>
                  <a:lnTo>
                    <a:pt x="2806700" y="1365250"/>
                  </a:lnTo>
                  <a:lnTo>
                    <a:pt x="6350" y="1365250"/>
                  </a:lnTo>
                  <a:cubicBezTo>
                    <a:pt x="4233" y="1149350"/>
                    <a:pt x="2117" y="933450"/>
                    <a:pt x="0" y="717550"/>
                  </a:cubicBez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72000" tIns="72009" rIns="72009" bIns="72009" rtlCol="0" anchor="ctr">
              <a:noAutofit/>
            </a:bodyPr>
            <a:lstStyle/>
            <a:p>
              <a:pPr algn="ctr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dirty="0" smtClean="0">
                  <a:solidFill>
                    <a:srgbClr val="000000"/>
                  </a:solidFill>
                  <a:cs typeface="Arial" charset="0"/>
                </a:rPr>
                <a:t>       TDL-MM</a:t>
              </a:r>
            </a:p>
          </p:txBody>
        </p:sp>
        <p:sp>
          <p:nvSpPr>
            <p:cNvPr id="30" name="TextBox 29"/>
            <p:cNvSpPr txBox="1"/>
            <p:nvPr/>
          </p:nvSpPr>
          <p:spPr bwMode="gray">
            <a:xfrm>
              <a:off x="4563003" y="4697908"/>
              <a:ext cx="1561325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Abstract Syntax</a:t>
              </a:r>
            </a:p>
          </p:txBody>
        </p:sp>
        <p:sp>
          <p:nvSpPr>
            <p:cNvPr id="31" name="TextBox 30"/>
            <p:cNvSpPr txBox="1"/>
            <p:nvPr/>
          </p:nvSpPr>
          <p:spPr bwMode="gray">
            <a:xfrm>
              <a:off x="4575529" y="2547220"/>
              <a:ext cx="161743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rtlCol="0" anchor="t">
              <a:spAutoFit/>
            </a:bodyPr>
            <a:lstStyle/>
            <a:p>
              <a:pPr algn="l">
                <a:lnSpc>
                  <a:spcPct val="100000"/>
                </a:lnSpc>
                <a:buClr>
                  <a:srgbClr val="879BAA"/>
                </a:buClr>
              </a:pPr>
              <a:r>
                <a:rPr lang="en-US" sz="1600" b="1" i="1" dirty="0" smtClean="0">
                  <a:solidFill>
                    <a:schemeClr val="accent4">
                      <a:lumMod val="60000"/>
                      <a:lumOff val="40000"/>
                    </a:schemeClr>
                  </a:solidFill>
                  <a:cs typeface="Arial" charset="0"/>
                </a:rPr>
                <a:t>Concrete Syntax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assets – What we have on tools and how it could evolve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Based on open standards and supporting the integration of open-source and third-party components</a:t>
            </a:r>
            <a:endParaRPr lang="en-US" dirty="0"/>
          </a:p>
        </p:txBody>
      </p:sp>
      <p:sp>
        <p:nvSpPr>
          <p:cNvPr id="6" name="Hexagon 5"/>
          <p:cNvSpPr/>
          <p:nvPr/>
        </p:nvSpPr>
        <p:spPr bwMode="auto">
          <a:xfrm>
            <a:off x="1733285" y="3313548"/>
            <a:ext cx="8207375" cy="485775"/>
          </a:xfrm>
          <a:prstGeom prst="hexagon">
            <a:avLst/>
          </a:prstGeom>
          <a:solidFill>
            <a:schemeClr val="accent3">
              <a:lumMod val="20000"/>
              <a:lumOff val="8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b="1" dirty="0" smtClean="0">
                <a:solidFill>
                  <a:srgbClr val="000000"/>
                </a:solidFill>
                <a:cs typeface="Arial" charset="0"/>
              </a:rPr>
              <a:t>TDL Exchange Format (ES 203119-3)</a:t>
            </a:r>
          </a:p>
        </p:txBody>
      </p:sp>
      <p:sp>
        <p:nvSpPr>
          <p:cNvPr id="7" name="Flowchart: Manual Input 6"/>
          <p:cNvSpPr/>
          <p:nvPr/>
        </p:nvSpPr>
        <p:spPr bwMode="auto">
          <a:xfrm>
            <a:off x="2024704" y="4313391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Graphical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(ES 203119-2)</a:t>
            </a:r>
          </a:p>
        </p:txBody>
      </p:sp>
      <p:sp>
        <p:nvSpPr>
          <p:cNvPr id="8" name="Flowchart: Manual Input 7"/>
          <p:cNvSpPr/>
          <p:nvPr/>
        </p:nvSpPr>
        <p:spPr bwMode="auto">
          <a:xfrm>
            <a:off x="1923534" y="2223609"/>
            <a:ext cx="1728240" cy="72662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Textual Editor</a:t>
            </a:r>
            <a:br>
              <a:rPr lang="en-US" sz="1400" dirty="0" smtClean="0">
                <a:solidFill>
                  <a:srgbClr val="000000"/>
                </a:solidFill>
                <a:cs typeface="Arial" charset="0"/>
              </a:rPr>
            </a:b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(incl. ES 203119-4)</a:t>
            </a:r>
          </a:p>
        </p:txBody>
      </p:sp>
      <p:sp>
        <p:nvSpPr>
          <p:cNvPr id="9" name="Flowchart: Document 8"/>
          <p:cNvSpPr/>
          <p:nvPr/>
        </p:nvSpPr>
        <p:spPr bwMode="auto">
          <a:xfrm>
            <a:off x="4009547" y="4313390"/>
            <a:ext cx="1298121" cy="843849"/>
          </a:xfrm>
          <a:prstGeom prst="flowChartDocument">
            <a:avLst/>
          </a:prstGeom>
          <a:solidFill>
            <a:schemeClr val="accent3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Graph. Viewer &amp; Doc. Gen.</a:t>
            </a:r>
          </a:p>
        </p:txBody>
      </p:sp>
      <p:sp>
        <p:nvSpPr>
          <p:cNvPr id="10" name="Flowchart: Process 9"/>
          <p:cNvSpPr/>
          <p:nvPr/>
        </p:nvSpPr>
        <p:spPr bwMode="auto">
          <a:xfrm>
            <a:off x="7267985" y="4313391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Test Code Generator</a:t>
            </a:r>
          </a:p>
        </p:txBody>
      </p:sp>
      <p:sp>
        <p:nvSpPr>
          <p:cNvPr id="11" name="Flowchart: Magnetic Disk 10"/>
          <p:cNvSpPr/>
          <p:nvPr/>
        </p:nvSpPr>
        <p:spPr bwMode="auto">
          <a:xfrm>
            <a:off x="8764484" y="4313391"/>
            <a:ext cx="720100" cy="726622"/>
          </a:xfrm>
          <a:prstGeom prst="flowChartMagneticDisk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C-code,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TTCN-3</a:t>
            </a:r>
          </a:p>
        </p:txBody>
      </p:sp>
      <p:sp>
        <p:nvSpPr>
          <p:cNvPr id="12" name="Flowchart: Process 11"/>
          <p:cNvSpPr/>
          <p:nvPr/>
        </p:nvSpPr>
        <p:spPr bwMode="auto">
          <a:xfrm>
            <a:off x="6748204" y="2060810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TDL Model Analyzer</a:t>
            </a:r>
          </a:p>
        </p:txBody>
      </p:sp>
      <p:sp>
        <p:nvSpPr>
          <p:cNvPr id="13" name="Flowchart: Process 12"/>
          <p:cNvSpPr/>
          <p:nvPr/>
        </p:nvSpPr>
        <p:spPr bwMode="auto">
          <a:xfrm>
            <a:off x="8490831" y="2223609"/>
            <a:ext cx="1281793" cy="726622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TDL Test Generator</a:t>
            </a:r>
          </a:p>
        </p:txBody>
      </p:sp>
      <p:cxnSp>
        <p:nvCxnSpPr>
          <p:cNvPr id="14" name="Straight Arrow Connector 13"/>
          <p:cNvCxnSpPr>
            <a:stCxn id="8" idx="2"/>
          </p:cNvCxnSpPr>
          <p:nvPr/>
        </p:nvCxnSpPr>
        <p:spPr bwMode="auto">
          <a:xfrm>
            <a:off x="2787654" y="2950231"/>
            <a:ext cx="0" cy="334749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endCxn id="9" idx="0"/>
          </p:cNvCxnSpPr>
          <p:nvPr/>
        </p:nvCxnSpPr>
        <p:spPr bwMode="auto">
          <a:xfrm>
            <a:off x="4658608" y="3799323"/>
            <a:ext cx="0" cy="51406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endCxn id="10" idx="0"/>
          </p:cNvCxnSpPr>
          <p:nvPr/>
        </p:nvCxnSpPr>
        <p:spPr bwMode="auto">
          <a:xfrm>
            <a:off x="7908882" y="3799323"/>
            <a:ext cx="0" cy="514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>
            <a:stCxn id="10" idx="3"/>
            <a:endCxn id="11" idx="2"/>
          </p:cNvCxnSpPr>
          <p:nvPr/>
        </p:nvCxnSpPr>
        <p:spPr bwMode="auto">
          <a:xfrm>
            <a:off x="8549778" y="4676702"/>
            <a:ext cx="214706" cy="0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0"/>
          </p:cNvCxnSpPr>
          <p:nvPr/>
        </p:nvCxnSpPr>
        <p:spPr bwMode="auto">
          <a:xfrm flipV="1">
            <a:off x="2743156" y="3799323"/>
            <a:ext cx="0" cy="60267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>
            <a:stCxn id="12" idx="2"/>
          </p:cNvCxnSpPr>
          <p:nvPr/>
        </p:nvCxnSpPr>
        <p:spPr bwMode="auto">
          <a:xfrm>
            <a:off x="7389101" y="2787432"/>
            <a:ext cx="7193" cy="56955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0" name="Straight Arrow Connector 19"/>
          <p:cNvCxnSpPr>
            <a:stCxn id="13" idx="2"/>
          </p:cNvCxnSpPr>
          <p:nvPr/>
        </p:nvCxnSpPr>
        <p:spPr bwMode="auto">
          <a:xfrm>
            <a:off x="9131728" y="2950231"/>
            <a:ext cx="0" cy="363317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1" name="Flowchart: Punched Tape 20"/>
          <p:cNvSpPr/>
          <p:nvPr/>
        </p:nvSpPr>
        <p:spPr bwMode="auto">
          <a:xfrm>
            <a:off x="5847028" y="211795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smtClean="0">
                <a:solidFill>
                  <a:srgbClr val="000000"/>
                </a:solidFill>
                <a:cs typeface="Arial" charset="0"/>
              </a:rPr>
              <a:t>Report</a:t>
            </a:r>
          </a:p>
        </p:txBody>
      </p:sp>
      <p:cxnSp>
        <p:nvCxnSpPr>
          <p:cNvPr id="22" name="Straight Arrow Connector 21"/>
          <p:cNvCxnSpPr>
            <a:stCxn id="12" idx="1"/>
            <a:endCxn id="21" idx="3"/>
          </p:cNvCxnSpPr>
          <p:nvPr/>
        </p:nvCxnSpPr>
        <p:spPr bwMode="auto">
          <a:xfrm flipH="1" flipV="1">
            <a:off x="6532820" y="2424119"/>
            <a:ext cx="215384" cy="2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Flowchart: Punched Tape 22"/>
          <p:cNvSpPr/>
          <p:nvPr/>
        </p:nvSpPr>
        <p:spPr bwMode="auto">
          <a:xfrm>
            <a:off x="5596044" y="4400898"/>
            <a:ext cx="685792" cy="612322"/>
          </a:xfrm>
          <a:prstGeom prst="flowChartPunchedTape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000" dirty="0" smtClean="0">
                <a:solidFill>
                  <a:srgbClr val="000000"/>
                </a:solidFill>
                <a:cs typeface="Arial" charset="0"/>
              </a:rPr>
              <a:t>Test Plan</a:t>
            </a:r>
          </a:p>
        </p:txBody>
      </p:sp>
      <p:cxnSp>
        <p:nvCxnSpPr>
          <p:cNvPr id="24" name="Straight Arrow Connector 23"/>
          <p:cNvCxnSpPr>
            <a:stCxn id="9" idx="3"/>
            <a:endCxn id="23" idx="1"/>
          </p:cNvCxnSpPr>
          <p:nvPr/>
        </p:nvCxnSpPr>
        <p:spPr bwMode="auto">
          <a:xfrm flipV="1">
            <a:off x="5307668" y="4707059"/>
            <a:ext cx="288376" cy="28256"/>
          </a:xfrm>
          <a:prstGeom prst="straightConnector1">
            <a:avLst/>
          </a:prstGeom>
          <a:solidFill>
            <a:schemeClr val="accent2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939407" y="5935177"/>
            <a:ext cx="561688" cy="2100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 bwMode="gray">
          <a:xfrm>
            <a:off x="1604522" y="5929798"/>
            <a:ext cx="111248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Front-end tool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968791" y="5940556"/>
            <a:ext cx="561688" cy="2100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 bwMode="gray">
          <a:xfrm>
            <a:off x="3633906" y="5935177"/>
            <a:ext cx="109485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smtClean="0">
                <a:solidFill>
                  <a:srgbClr val="000000"/>
                </a:solidFill>
                <a:cs typeface="Arial" charset="0"/>
              </a:rPr>
              <a:t>Back-end tool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4958396" y="5945935"/>
            <a:ext cx="561688" cy="2100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 bwMode="gray">
          <a:xfrm>
            <a:off x="5623511" y="5940556"/>
            <a:ext cx="128240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Artefact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(output)</a:t>
            </a:r>
          </a:p>
        </p:txBody>
      </p:sp>
      <p:sp>
        <p:nvSpPr>
          <p:cNvPr id="31" name="Flowchart: Manual Input 30"/>
          <p:cNvSpPr/>
          <p:nvPr/>
        </p:nvSpPr>
        <p:spPr bwMode="auto">
          <a:xfrm>
            <a:off x="4011824" y="2060810"/>
            <a:ext cx="1436903" cy="886102"/>
          </a:xfrm>
          <a:prstGeom prst="flowChartManualInput">
            <a:avLst/>
          </a:prstGeom>
          <a:solidFill>
            <a:schemeClr val="accent6">
              <a:lumMod val="60000"/>
              <a:lumOff val="40000"/>
            </a:schemeClr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algn="ctr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UML-based Graph. Editor</a:t>
            </a:r>
          </a:p>
        </p:txBody>
      </p:sp>
      <p:pic>
        <p:nvPicPr>
          <p:cNvPr id="32" name="Picture 2" descr="C:\Users\mch1312a\Pictures\UML_logo.gif"/>
          <p:cNvPicPr>
            <a:picLocks noChangeAspect="1" noChangeArrowheads="1"/>
          </p:cNvPicPr>
          <p:nvPr/>
        </p:nvPicPr>
        <p:blipFill>
          <a:blip r:embed="rId2" cstate="print"/>
          <a:srcRect l="34692" r="4856"/>
          <a:stretch>
            <a:fillRect/>
          </a:stretch>
        </p:blipFill>
        <p:spPr bwMode="auto">
          <a:xfrm>
            <a:off x="5091974" y="1772770"/>
            <a:ext cx="558646" cy="656939"/>
          </a:xfrm>
          <a:prstGeom prst="rect">
            <a:avLst/>
          </a:prstGeom>
          <a:noFill/>
        </p:spPr>
      </p:pic>
      <p:cxnSp>
        <p:nvCxnSpPr>
          <p:cNvPr id="33" name="Straight Arrow Connector 32"/>
          <p:cNvCxnSpPr>
            <a:stCxn id="31" idx="2"/>
          </p:cNvCxnSpPr>
          <p:nvPr/>
        </p:nvCxnSpPr>
        <p:spPr bwMode="auto">
          <a:xfrm>
            <a:off x="4730276" y="2946912"/>
            <a:ext cx="1648" cy="338068"/>
          </a:xfrm>
          <a:prstGeom prst="straightConnector1">
            <a:avLst/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7118337" y="5949291"/>
            <a:ext cx="561688" cy="210065"/>
          </a:xfrm>
          <a:prstGeom prst="rect">
            <a:avLst/>
          </a:prstGeom>
          <a:solidFill>
            <a:schemeClr val="bg1"/>
          </a:solidFill>
          <a:ln w="38100" algn="ctr">
            <a:solidFill>
              <a:schemeClr val="accent4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44018" tIns="72009" rIns="72009" bIns="72009" rtlCol="0" anchor="ctr">
            <a:noAutofit/>
          </a:bodyPr>
          <a:lstStyle/>
          <a:p>
            <a:pPr marL="171450" indent="-171450" algn="ctr">
              <a:lnSpc>
                <a:spcPct val="100000"/>
              </a:lnSpc>
              <a:buClr>
                <a:srgbClr val="879BAA"/>
              </a:buClr>
              <a:buFont typeface="Arial" pitchFamily="34" charset="0"/>
              <a:buChar char="•"/>
            </a:pPr>
            <a:endParaRPr lang="en-US" sz="1000" smtClean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 bwMode="gray">
          <a:xfrm>
            <a:off x="7838437" y="5949291"/>
            <a:ext cx="320408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(Partially) covered in ETSI TDL phase 3</a:t>
            </a:r>
          </a:p>
        </p:txBody>
      </p:sp>
      <p:pic>
        <p:nvPicPr>
          <p:cNvPr id="36" name="Picture 35" descr="mc-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158732" y="4155497"/>
            <a:ext cx="467990" cy="441047"/>
          </a:xfrm>
          <a:prstGeom prst="rect">
            <a:avLst/>
          </a:prstGeom>
        </p:spPr>
      </p:pic>
      <p:pic>
        <p:nvPicPr>
          <p:cNvPr id="37" name="Picture 36" descr="sirius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006801" y="4027477"/>
            <a:ext cx="601733" cy="569067"/>
          </a:xfrm>
          <a:prstGeom prst="rect">
            <a:avLst/>
          </a:prstGeom>
        </p:spPr>
      </p:pic>
      <p:pic>
        <p:nvPicPr>
          <p:cNvPr id="38" name="Picture 37" descr="Xtex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15308" y="2117958"/>
            <a:ext cx="1011414" cy="29836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for TDL Phase 4+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976545"/>
            <a:ext cx="11088687" cy="3656386"/>
          </a:xfrm>
        </p:spPr>
        <p:txBody>
          <a:bodyPr/>
          <a:lstStyle/>
          <a:p>
            <a:pPr algn="r"/>
            <a:r>
              <a:rPr lang="en-US" sz="7200" dirty="0" smtClean="0"/>
              <a:t>TDL</a:t>
            </a:r>
          </a:p>
          <a:p>
            <a:pPr algn="r"/>
            <a:r>
              <a:rPr lang="en-US" sz="7200" dirty="0" smtClean="0"/>
              <a:t>Community</a:t>
            </a:r>
            <a:br>
              <a:rPr lang="en-US" sz="7200" dirty="0" smtClean="0"/>
            </a:br>
            <a:r>
              <a:rPr lang="en-US" sz="7200" dirty="0" smtClean="0"/>
              <a:t>Building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4811" y="1649863"/>
            <a:ext cx="6273539" cy="4814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success of </a:t>
            </a:r>
            <a:r>
              <a:rPr lang="en-US" dirty="0" err="1" smtClean="0"/>
              <a:t>Modelica</a:t>
            </a:r>
            <a:r>
              <a:rPr lang="en-US" dirty="0" smtClean="0"/>
              <a:t> – Can we learn from it and repeat?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b="1" dirty="0" smtClean="0"/>
              <a:t>Over 15 years of continuous work!</a:t>
            </a:r>
            <a:endParaRPr lang="en-US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Modeling and simulation language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Low-level </a:t>
            </a:r>
            <a:r>
              <a:rPr lang="en-US" dirty="0"/>
              <a:t>Functional Mock-up </a:t>
            </a:r>
            <a:r>
              <a:rPr lang="en-US" dirty="0" smtClean="0"/>
              <a:t>Interface (FMI)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err="1" smtClean="0"/>
              <a:t>Modelica</a:t>
            </a:r>
            <a:r>
              <a:rPr lang="en-US" b="1" dirty="0" smtClean="0"/>
              <a:t> Association </a:t>
            </a:r>
            <a:r>
              <a:rPr lang="en-US" dirty="0" smtClean="0"/>
              <a:t>– non-profit organization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Members from Europe, America, Japan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Driven by end-users on CPS modeling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Finances conferences and 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</a:t>
            </a:r>
            <a:r>
              <a:rPr lang="en-US" b="1" i="1" dirty="0" smtClean="0"/>
              <a:t>conferences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/>
              <a:t>Modelica</a:t>
            </a:r>
            <a:r>
              <a:rPr lang="en-US" dirty="0"/>
              <a:t>-specific </a:t>
            </a:r>
            <a:r>
              <a:rPr lang="en-US" b="1" i="1" dirty="0"/>
              <a:t>open source </a:t>
            </a:r>
            <a:r>
              <a:rPr lang="en-US" b="1" i="1" dirty="0" smtClean="0"/>
              <a:t>projects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Modelica</a:t>
            </a:r>
            <a:r>
              <a:rPr lang="en-US" dirty="0" smtClean="0"/>
              <a:t> Language </a:t>
            </a:r>
            <a:r>
              <a:rPr lang="en-US" b="1" i="1" dirty="0"/>
              <a:t>Compliance Test </a:t>
            </a:r>
            <a:r>
              <a:rPr lang="en-US" b="1" i="1" dirty="0" smtClean="0"/>
              <a:t>Suite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Open source </a:t>
            </a:r>
            <a:r>
              <a:rPr lang="en-US" dirty="0" err="1"/>
              <a:t>Modelica</a:t>
            </a:r>
            <a:r>
              <a:rPr lang="en-US" dirty="0"/>
              <a:t> </a:t>
            </a:r>
            <a:r>
              <a:rPr lang="en-US" b="1" i="1" dirty="0"/>
              <a:t>Standard Library </a:t>
            </a:r>
            <a:r>
              <a:rPr lang="en-US" dirty="0"/>
              <a:t>(MSL</a:t>
            </a:r>
            <a:r>
              <a:rPr lang="en-US" dirty="0" smtClean="0"/>
              <a:t>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End-users get a quick start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Tool vendors get benchmark models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Until 2006</a:t>
            </a:r>
            <a:r>
              <a:rPr lang="en-US" dirty="0" smtClean="0"/>
              <a:t>: </a:t>
            </a:r>
            <a:r>
              <a:rPr lang="en-US" dirty="0" err="1" smtClean="0"/>
              <a:t>Modelica</a:t>
            </a:r>
            <a:r>
              <a:rPr lang="en-US" dirty="0" smtClean="0"/>
              <a:t> was driven by a small community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Major </a:t>
            </a:r>
            <a:r>
              <a:rPr lang="en-US" b="1" dirty="0" smtClean="0"/>
              <a:t>success factors </a:t>
            </a:r>
            <a:r>
              <a:rPr lang="en-US" dirty="0" smtClean="0"/>
              <a:t>for </a:t>
            </a:r>
            <a:r>
              <a:rPr lang="en-US" dirty="0" err="1" smtClean="0"/>
              <a:t>Modelica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Technical innovation from </a:t>
            </a:r>
            <a:r>
              <a:rPr lang="en-US" dirty="0" err="1" smtClean="0"/>
              <a:t>Dynasim</a:t>
            </a:r>
            <a:r>
              <a:rPr lang="en-US" dirty="0" smtClean="0"/>
              <a:t> (simulation tool)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 smtClean="0"/>
              <a:t>Dassault</a:t>
            </a:r>
            <a:r>
              <a:rPr lang="en-US" dirty="0" smtClean="0"/>
              <a:t> </a:t>
            </a:r>
            <a:r>
              <a:rPr lang="en-US" dirty="0" err="1" smtClean="0"/>
              <a:t>Systèmes</a:t>
            </a:r>
            <a:r>
              <a:rPr lang="en-US" dirty="0" smtClean="0"/>
              <a:t> entered the arena (large SW vendor)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Several large ITEA projects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0283869" y="0"/>
          <a:ext cx="1914482" cy="2331939"/>
        </p:xfrm>
        <a:graphic>
          <a:graphicData uri="http://schemas.openxmlformats.org/presentationml/2006/ole">
            <p:oleObj spid="_x0000_s1029" name="Acrobat Document" r:id="rId4" imgW="6210086" imgH="7562715" progId="Acrobat.Document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099001" y="862147"/>
            <a:ext cx="1022716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Click on paper: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TDL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7063" y="1412875"/>
            <a:ext cx="11088687" cy="236988"/>
          </a:xfrm>
        </p:spPr>
        <p:txBody>
          <a:bodyPr/>
          <a:lstStyle/>
          <a:p>
            <a:r>
              <a:rPr lang="en-US" dirty="0" smtClean="0"/>
              <a:t>As explored during the meeting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91396" y="1002650"/>
            <a:ext cx="1918795" cy="2031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200" dirty="0" smtClean="0">
                <a:solidFill>
                  <a:schemeClr val="tx1"/>
                </a:solidFill>
              </a:rPr>
              <a:t>Attached </a:t>
            </a:r>
            <a:r>
              <a:rPr lang="en-US" sz="1200" dirty="0" err="1" smtClean="0">
                <a:solidFill>
                  <a:schemeClr val="tx1"/>
                </a:solidFill>
              </a:rPr>
              <a:t>MindMap</a:t>
            </a:r>
            <a:r>
              <a:rPr lang="en-US" sz="1200" dirty="0" smtClean="0">
                <a:solidFill>
                  <a:schemeClr val="tx1"/>
                </a:solidFill>
              </a:rPr>
              <a:t> diagram: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800861" y="925513"/>
          <a:ext cx="3071813" cy="685800"/>
        </p:xfrm>
        <a:graphic>
          <a:graphicData uri="http://schemas.openxmlformats.org/presentationml/2006/ole">
            <p:oleObj spid="_x0000_s18439" name="Objekt-Manager-Shellobjekt" showAsIcon="1" r:id="rId3" imgW="3071880" imgH="685440" progId="Package">
              <p:embed/>
            </p:oleObj>
          </a:graphicData>
        </a:graphic>
      </p:graphicFrame>
      <p:pic>
        <p:nvPicPr>
          <p:cNvPr id="18440" name="Picture 8" descr="H:\My Documents\Building the TDL Community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7063" y="1933575"/>
            <a:ext cx="10020300" cy="427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CUSTOMER" val="Siemens_I_2013_16x9"/>
  <p:tag name="CDT_CUSTOMER_NAME" val="Siemens AG, Industry Sector"/>
  <p:tag name="CDT_VERSION" val="4.1.2.0"/>
  <p:tag name="CDT_CREATORVERSION" val="4.1.2.0"/>
  <p:tag name="CDT_TEMPLATEVERSION" val="2.0.0"/>
  <p:tag name="CDT_LANGUAGE" val="1031"/>
  <p:tag name="CDT_FONTSET" val="Arial"/>
  <p:tag name="EE4P_STYLE_ID" val="040887b0-086c-4ff4-8beb-b5b55c2754e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326,75-960,5"/>
  <p:tag name="CDT_MASTERSHAPE2" val="57350:326,7-26,62504-68,50504-933,8749"/>
  <p:tag name="CDT_MASTERSHAPE3" val="57351:295,7487-26,62504-30,95134-933,8749"/>
  <p:tag name="CDT_MASTERSHAPE4" val="6:0-480,25-0,1250394-0,1250394"/>
  <p:tag name="CDT_MASTERSHAPE5" val="8:0-809,1249-63,37504-113,37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7:0-0-406,5005-960,5"/>
  <p:tag name="CDT_MASTERSHAPE2" val="57350:337,575-26,62504-68,50504-933,8749"/>
  <p:tag name="CDT_MASTERSHAPE3" val="57351:406,08-26,62504-30,95134-933,8749"/>
  <p:tag name="CDT_MASTERSHAPE4" val="6:0-480,25-0,1250394-0,1250394"/>
  <p:tag name="CDT_MASTERSHAPE5" val="9:0-809,1249-63,37504-113,37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5:111,25-366,85-374,25-593,65"/>
  <p:tag name="CDT_MASTERSHAPE2" val="13:111,25-366,8501-374,25-593,6499"/>
  <p:tag name="CDT_MASTERSHAPE3" val="2:0-0-99,87504-960,5"/>
  <p:tag name="CDT_MASTERSHAPE4" val="11:111,25-0-374,25-355,5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13:111,25-49,37504-374,25-306,1349"/>
  <p:tag name="CDT_MASTERSHAPE3" val="5:111,25-366,85-374,25-593,6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430,875"/>
  <p:tag name="CDT_MASTERSHAPE3" val="4:111,25-491,625-374,25-430,87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83,5"/>
  <p:tag name="CDT_MASTERSHAPE3" val="13:111,25-344,125-374,25-283,4646"/>
  <p:tag name="CDT_MASTERSHAPE4" val="12:111,25-639,0355-374,25-283,46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PROT" val="3"/>
  <p:tag name="CDT_PROT_TOP" val="0"/>
  <p:tag name="CDT_PROT_LEFT" val="0"/>
  <p:tag name="CDT_PROT_WIDTH" val="960,5"/>
  <p:tag name="CDT_PROT_HEIGHT" val="99,87504"/>
  <p:tag name="CDT_DELETE_ONEVENT_NEWPRE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430,875"/>
  <p:tag name="CDT_MASTERSHAPE3" val="4:111,25-491,625-181,375-430,875"/>
  <p:tag name="CDT_MASTERSHAPE4" val="5:304-49,37504-181,5-430,875"/>
  <p:tag name="CDT_MASTERSHAPE5" val="6:304-491,625-181,5-430,87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5:111,25-820,4528-374,25-102,047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646,3749"/>
  <p:tag name="CDT_MASTERSHAPE3" val="5:111,25-820,4528-374,25-102,047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532,9134"/>
  <p:tag name="CDT_MASTERSHAPE3" val="6:111,25-820,4528-374,25-102,047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317,4803"/>
  <p:tag name="CDT_MASTERSHAPE3" val="13:111,25-378,2697-374,25-317,4803"/>
  <p:tag name="CDT_MASTERSHAPE4" val="6:111,25-820,4528-374,25-102,047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-49,37504-374,25-204,0945"/>
  <p:tag name="CDT_MASTERSHAPE3" val="13:111,25-264,7559-374,25-215,4941"/>
  <p:tag name="CDT_MASTERSHAPE4" val="12:111,25-491,625-374,25-204,125"/>
  <p:tag name="CDT_MASTERSHAPE5" val="7:111,25-820,4528-374,25-102,047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646,3749"/>
  <p:tag name="CDT_MASTERSHAPE3" val="13:304-49,37504-181,5-646,3749"/>
  <p:tag name="CDT_MASTERSHAPE4" val="6:111,25-820,4528-374,25-102,047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2:0-0-99,87504-960,5"/>
  <p:tag name="CDT_MASTERSHAPE2" val="3:111,2501-49,37504-181,375-317,4803"/>
  <p:tag name="CDT_MASTERSHAPE3" val="13:109,3588-378,2697-181,5-317,4803"/>
  <p:tag name="CDT_MASTERSHAPE4" val="12:303,9999-49,37504-181,5-317,4803"/>
  <p:tag name="CDT_MASTERSHAPE5" val="15:304-378,2697-181,5-317,4803"/>
  <p:tag name="CDT_MASTERSHAPE6" val="10:111,25-820,4528-374,25-102,047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99,87504-960,5"/>
  <p:tag name="CDT_MASTERSHAPE2" val="3078:0-0-99,87504-960,5"/>
  <p:tag name="CDT_MASTERSHAPE3" val="3079:111,25-49,37504-374,25-646,3749"/>
  <p:tag name="CDT_MASTERSHAPE4" val="10:0-809,1142-63,50622-113,3858"/>
  <p:tag name="CDT_MASTERSHAPE5" val="16:485,5-0-34-960,5"/>
  <p:tag name="CDT_MASTERSHAPE6" val="17:519,5-0-20,5-309,6244"/>
  <p:tag name="CDT_MASTERSHAPE7" val="18:519,5-0-20,5-138,9988"/>
  <p:tag name="CDT_MASTERSHAPE8" val="19:519,5-298,2492-20,5-662,2507"/>
  <p:tag name="CDT_MASTERSHAPE9" val="20:0-480,25-0,1250394-0,1250394"/>
  <p:tag name="CDT_MASTERSHAPE10" val="2:0-0-0-0"/>
  <p:tag name="CDT_MASTERSHAPE11" val="3:0-0-0-0"/>
  <p:tag name="CDT_MASTERSHAPE12" val="4:0-0-0-0"/>
  <p:tag name="CDT_MASTERSHAPE13" val="5:0-0-0-0"/>
  <p:tag name="CDT_MASTERSHAPE14" val="6:0-0-0-0"/>
  <p:tag name="CDT_MASTERSHAPE15" val="8:0-0-0-0"/>
  <p:tag name="CDT_MASTERSHAPE16" val="21:0-0-0-0"/>
  <p:tag name="CDT_MASTERSHAPE17" val="22:0-0-0-0"/>
  <p:tag name="CDT_MASTERSHAPE18" val="23:0-0-0-0"/>
  <p:tag name="CDT_MASTERSHAPE19" val="24:0-0-0-0"/>
  <p:tag name="CDT_MASTERSHAPE20" val="25:0-0-0-0"/>
  <p:tag name="CDT_MASTERSHAPE21" val="26:0-0-0-0"/>
  <p:tag name="CDT_MASTERSHAPE22" val="27:0-0-0-0"/>
  <p:tag name="CDT_MASTERSHAPE23" val="28:0-0-0-0"/>
  <p:tag name="CDT_MASTERSHAPE24" val="29:0-0-0-0"/>
  <p:tag name="CDT_MASTERSHAPE25" val="30:0-0-0-0"/>
  <p:tag name="CDT_MASTERSHAPE26" val="31:0-0-0-0"/>
  <p:tag name="CDT_MASTERSHAPE27" val="3072:0-0-0-0"/>
  <p:tag name="CDT_MASTERSHAPE28" val="3073:0-0-0-0"/>
  <p:tag name="CDT_MASTERSHAPE29" val="3074:0-0-0-0"/>
  <p:tag name="CDT_MASTERSHAPE30" val="3075:0-0-0-0"/>
  <p:tag name="CDT_MASTERSHAPE31" val="3076:0-0-0-0"/>
  <p:tag name="CDT_MASTERSHAPE32" val="3077:0-0-0-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DELETE_ONEVENT_NEWPRES" val="False"/>
  <p:tag name="CDT_PROT" val="2"/>
  <p:tag name="CDT_PROT_TOP" val="0"/>
  <p:tag name="CDT_PROT_LEFT" val="0"/>
  <p:tag name="CDT_PROT_WIDTH" val="960,5"/>
  <p:tag name="CDT_PROT_HEIGHT" val="99,8750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PROT" val="5"/>
  <p:tag name="CDT_PROT_TOP" val="326,7"/>
  <p:tag name="CDT_PROT_LEFT" val="26,62504"/>
  <p:tag name="CDT_PROT_WIDTH" val="933,8749"/>
  <p:tag name="CDT_PROT_HEIGHT" val="68,50504"/>
  <p:tag name="CDT_DELETE_ONEVENT_NEWPRES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504"/>
  <p:tag name="CDT_PROT_WIDTH" val="933,8749"/>
  <p:tag name="CDT_PROT_HEIGHT" val="30,9513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EXTCOL" val="True"/>
  <p:tag name="CDT_COLFF_NEW" val="21"/>
  <p:tag name="CDT_PROT" val="3"/>
  <p:tag name="CDT_PROT_TOP" val="0"/>
  <p:tag name="CDT_PROT_LEFT" val="0"/>
  <p:tag name="CDT_PROT_WIDTH" val="960,5"/>
  <p:tag name="CDT_PROT_HEIGHT" val="326,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DUMMYPICTURE" val="True"/>
  <p:tag name="CDT_FILLFIXED" val="True"/>
  <p:tag name="CDT_LINEFIXED" val="True"/>
  <p:tag name="CDT_FILLUNVISIBLE" val="False"/>
  <p:tag name="CDT_LINEUNVISIBLE" val="True"/>
  <p:tag name="CDT_AUTODIALOG" val="2"/>
  <p:tag name="CDT_TARGETSHAPE_NEW" val="14"/>
  <p:tag name="CDT_PROT" val="3"/>
  <p:tag name="CDT_PROT_TOP" val="0"/>
  <p:tag name="CDT_PROT_LEFT" val="0"/>
  <p:tag name="CDT_PROT_WIDTH" val="960,5"/>
  <p:tag name="CDT_PROT_HEIGHT" val="326,7"/>
  <p:tag name="CDT_DELETE_ONEVENT_NEWPRES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809,1142"/>
  <p:tag name="CDT_PROT_WIDTH" val="113,3858"/>
  <p:tag name="CDT_PROT_HEIGHT" val="63,5062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7"/>
  <p:tag name="CDT_COLFF_NEW" val="17"/>
  <p:tag name="CDT_EXTCOL" val="True"/>
  <p:tag name="CDT_COLTX_NEW" val="18"/>
  <p:tag name="CDT_TARGETSHAPE_NEW" val="3"/>
  <p:tag name="CDT_PROT" val="5"/>
  <p:tag name="CDT_PROT_TOP" val="326,7"/>
  <p:tag name="CDT_PROT_LEFT" val="26,62496"/>
  <p:tag name="CDT_PROT_WIDTH" val="933,8749"/>
  <p:tag name="CDT_PROT_HEIGHT" val="68,50504"/>
  <p:tag name="CDT_DELETE_ONEVENT_NEWPRES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19"/>
  <p:tag name="CDT_COLFF_NEW" val="19"/>
  <p:tag name="CDT_EXTCOL" val="True"/>
  <p:tag name="CDT_COLTX_NEW" val="20"/>
  <p:tag name="CDT_DELETE_ONEVENT_NEWPRES" val="False"/>
  <p:tag name="CDT_PROT" val="2"/>
  <p:tag name="CDT_PROT_TOP" val="295,7487"/>
  <p:tag name="CDT_PROT_LEFT" val="26,62496"/>
  <p:tag name="CDT_PROT_WIDTH" val="933,8749"/>
  <p:tag name="CDT_PROT_HEIGHT" val="30,95134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PROT" val="3"/>
  <p:tag name="CDT_PROT_TOP" val="0"/>
  <p:tag name="CDT_PROT_LEFT" val="49,37504"/>
  <p:tag name="CDT_PROT_WIDTH" val="136,063"/>
  <p:tag name="CDT_PROT_HEIGHT" val="76,2073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COPYRIGHT" val="1"/>
  <p:tag name="EE4P_MASTERWIZARD" val="Siemens_Confidentiality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True"/>
  <p:tag name="CDT_LINEUNVISIBLE" val="True"/>
  <p:tag name="CDT_AUTODIALOG" val="1"/>
  <p:tag name="CDT_EXTCOL" val="True"/>
  <p:tag name="CDT_COLTX_NEW" val="26"/>
  <p:tag name="CDT_TARGETSHAPE_NEW" val="2"/>
  <p:tag name="CDT_PROT" val="3"/>
  <p:tag name="CDT_PROT_TOP" val="0"/>
  <p:tag name="CDT_PROT_LEFT" val="480,25"/>
  <p:tag name="CDT_PROT_WIDTH" val="0,1250394"/>
  <p:tag name="CDT_PROT_HEIGHT" val="0,1250394"/>
  <p:tag name="CDT_DELETE_ONEVENT_NEWPRES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FILLFIXED" val="True"/>
  <p:tag name="CDT_LINEFIXED" val="True"/>
  <p:tag name="CDT_FILLUNVISIBLE" val="False"/>
  <p:tag name="CDT_LINEUNVISIBLE" val="True"/>
  <p:tag name="CDT_COLBF_NEW" val="21"/>
  <p:tag name="CDT_COLFF_NEW" val="21"/>
  <p:tag name="CDT_EXTCOL" val="True"/>
  <p:tag name="CDT_COLTX_NEW" val="22"/>
  <p:tag name="CDT_TARGETSHAPE_NEW" val="20"/>
  <p:tag name="CDT_DELETE_ONEVENT_NEWPRES" val="False"/>
  <p:tag name="CDT_PROT" val="2"/>
  <p:tag name="CDT_PROT_TOP" val="111,25"/>
  <p:tag name="CDT_PROT_LEFT" val="366,8501"/>
  <p:tag name="CDT_PROT_WIDTH" val="593,6499"/>
  <p:tag name="CDT_PROT_HEIGHT" val="374,2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5:0-0-326,7-960,5"/>
  <p:tag name="CDT_MASTERSHAPE2" val="11:0-0-326,7-960,5"/>
  <p:tag name="CDT_MASTERSHAPE3" val="57350:326,7-26,62496-68,50504-933,8749"/>
  <p:tag name="CDT_MASTERSHAPE4" val="57351:295,7487-26,62496-30,95134-933,8749"/>
  <p:tag name="CDT_MASTERSHAPE5" val="12:0-480,25-0,1250394-0,1250394"/>
  <p:tag name="CDT_MASTERSHAPE6" val="13:0-49,37504-76,20732-136,063"/>
  <p:tag name="CDT_MASTERSHAPE7" val="14:485,5-0-34-960,5"/>
  <p:tag name="CDT_MASTERSHAPE8" val="10:485,5-695,75-34-264,7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406,08-960,5"/>
  <p:tag name="CDT_MASTERSHAPE2" val="13:0-0-406,08-960,5"/>
  <p:tag name="CDT_MASTERSHAPE3" val="57350:337,575-26,62496-68,50504-933,8749"/>
  <p:tag name="CDT_MASTERSHAPE4" val="57351:406,08-26,62496-30,95134-933,8749"/>
  <p:tag name="CDT_MASTERSHAPE5" val="11:0-480,25-0,1250394-0,1250394"/>
  <p:tag name="CDT_MASTERSHAPE6" val="14:0-49,37504-76,20732-136,063"/>
  <p:tag name="CDT_MASTERSHAPE7" val="15:485,5-0-34-960,5"/>
  <p:tag name="CDT_MASTERSHAPE8" val="12:485,5-695,75-34-264,7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190,6199-26,62496-99,70441-933,8749"/>
  <p:tag name="CDT_MASTERSHAPE4" val="11:0-480,25-0,1250394-0,1250394"/>
  <p:tag name="CDT_MASTERSHAPE5" val="12:0-49,37504-76,20732-136,063"/>
  <p:tag name="CDT_MASTERSHAPE6" val="15:485,5-0-34-960,5"/>
  <p:tag name="CDT_MASTERSHAPE7" val="57351:190,62-26,62504-30,95134-933,8749"/>
  <p:tag name="CDT_MASTERSHAPE8" val="13:485,5-695,75-34-264,7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3"/>
  <p:tag name="CDT_PROT_TOP" val="0"/>
  <p:tag name="CDT_PROT_LEFT" val="0"/>
  <p:tag name="CDT_PROT_WIDTH" val="0"/>
  <p:tag name="CDT_PROT_HEIGHT" val="0"/>
  <p:tag name="CDT_LINEUNVISIBLE" val="True"/>
  <p:tag name="CDT_LINEFIXED" val="True"/>
  <p:tag name="CDT_DESIGN_NAME" val="Siemens 2013 – 16:9"/>
  <p:tag name="CDT_MASTERSHAPE1" val="16:0-0-540-960,5"/>
  <p:tag name="CDT_MASTERSHAPE2" val="14:0-0-540-960,5"/>
  <p:tag name="CDT_MASTERSHAPE3" val="57350:235,2668-26,62496-99,70441-933,8749"/>
  <p:tag name="CDT_MASTERSHAPE4" val="11:0-480,25-0,1250394-0,1250394"/>
  <p:tag name="CDT_MASTERSHAPE5" val="13:0-49,37504-76,20732-136,063"/>
  <p:tag name="CDT_MASTERSHAPE6" val="15:485,5-0-34-960,5"/>
  <p:tag name="CDT_MASTERSHAPE7" val="57351:304-26,62504-30,95134-933,8749"/>
  <p:tag name="CDT_MASTERSHAPE8" val="12:485,5-695,75-34-264,75"/>
</p:tagLst>
</file>

<file path=ppt/theme/theme1.xml><?xml version="1.0" encoding="utf-8"?>
<a:theme xmlns:a="http://schemas.openxmlformats.org/drawingml/2006/main" name="CT PPT_16x9_EN_V3">
  <a:themeElements>
    <a:clrScheme name="Custom 248">
      <a:dk1>
        <a:srgbClr val="000000"/>
      </a:dk1>
      <a:lt1>
        <a:srgbClr val="FFFFFF"/>
      </a:lt1>
      <a:dk2>
        <a:srgbClr val="000000"/>
      </a:dk2>
      <a:lt2>
        <a:srgbClr val="ADBECB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006487"/>
      </a:hlink>
      <a:folHlink>
        <a:srgbClr val="641946"/>
      </a:folHlink>
    </a:clrScheme>
    <a:fontScheme name="Sieme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wrap="square" lIns="108000" tIns="54000" rIns="108000" bIns="54000" numCol="1" spcCol="72000" rtlCol="0" anchor="ctr">
        <a:noAutofit/>
      </a:bodyPr>
      <a:lstStyle>
        <a:defPPr algn="ctr">
          <a:lnSpc>
            <a:spcPct val="110000"/>
          </a:lnSpc>
          <a:spcBef>
            <a:spcPct val="0"/>
          </a:spcBef>
          <a:buFont typeface="Wingdings" charset="0"/>
          <a:buNone/>
          <a:defRPr sz="1800" b="1" dirty="0" err="1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10000"/>
          </a:lnSpc>
          <a:spcBef>
            <a:spcPts val="0"/>
          </a:spcBef>
          <a:defRPr sz="1200" dirty="0" err="1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p4ppTags>
  <Name>Image + Index/Contact</Name>
  <PpLayout>32</PpLayout>
  <Index>7</Index>
</p4ppTags>
</file>

<file path=customXml/item10.xml><?xml version="1.0" encoding="utf-8"?>
<p4ppTags>
  <Name>Free Content</Name>
  <PpLayout>11</PpLayout>
  <Index>9</Index>
</p4ppTags>
</file>

<file path=customXml/item11.xml><?xml version="1.0" encoding="utf-8"?>
<p4ppTags>
  <Name>Free Content</Name>
  <PpLayout>11</PpLayout>
  <Index>9</Index>
</p4ppTags>
</file>

<file path=customXml/item2.xml><?xml version="1.0" encoding="utf-8"?>
<p4ppTags>
  <Name>One object (large)</Name>
  <PpLayout>16</PpLayout>
  <Index>10</Index>
</p4ppTags>
</file>

<file path=customXml/item3.xml><?xml version="1.0" encoding="utf-8"?>
<p4ppTags>
  <Name>Free Content</Name>
  <PpLayout>11</PpLayout>
  <Index>9</Index>
</p4ppTags>
</file>

<file path=customXml/item4.xml><?xml version="1.0" encoding="utf-8"?>
<p4ppTags>
  <Name>Free Content</Name>
  <PpLayout>11</PpLayout>
  <Index>9</Index>
</p4ppTags>
</file>

<file path=customXml/item5.xml><?xml version="1.0" encoding="utf-8"?>
<p4ppTags>
  <Name>Free Content</Name>
  <PpLayout>11</PpLayout>
  <Index>9</Index>
</p4ppTags>
</file>

<file path=customXml/item6.xml><?xml version="1.0" encoding="utf-8"?>
<p4ppTags>
  <Name>Free Content</Name>
  <PpLayout>11</PpLayout>
  <Index>9</Index>
</p4ppTags>
</file>

<file path=customXml/item7.xml><?xml version="1.0" encoding="utf-8"?>
<p4ppTags>
  <Name>Chapter title (big bar down)</Name>
  <PpLayout>1</PpLayout>
  <Index>5</Index>
</p4ppTags>
</file>

<file path=customXml/item8.xml><?xml version="1.0" encoding="utf-8"?>
<p4ppTags/>
</file>

<file path=customXml/item9.xml><?xml version="1.0" encoding="utf-8"?>
<p4ppTags>
  <Name>Title (big bar down)</Name>
  <PpLayout>1</PpLayout>
  <Index>1</Index>
</p4ppTags>
</file>

<file path=customXml/itemProps1.xml><?xml version="1.0" encoding="utf-8"?>
<ds:datastoreItem xmlns:ds="http://schemas.openxmlformats.org/officeDocument/2006/customXml" ds:itemID="{17E2436E-C9A9-41F0-BD4E-B0231726090B}">
  <ds:schemaRefs/>
</ds:datastoreItem>
</file>

<file path=customXml/itemProps10.xml><?xml version="1.0" encoding="utf-8"?>
<ds:datastoreItem xmlns:ds="http://schemas.openxmlformats.org/officeDocument/2006/customXml" ds:itemID="{D8097D0C-BE3E-4AEC-9593-65CFCCB19297}">
  <ds:schemaRefs/>
</ds:datastoreItem>
</file>

<file path=customXml/itemProps11.xml><?xml version="1.0" encoding="utf-8"?>
<ds:datastoreItem xmlns:ds="http://schemas.openxmlformats.org/officeDocument/2006/customXml" ds:itemID="{1610F5D1-EE71-44CC-8612-F80F4E78ADA6}">
  <ds:schemaRefs/>
</ds:datastoreItem>
</file>

<file path=customXml/itemProps2.xml><?xml version="1.0" encoding="utf-8"?>
<ds:datastoreItem xmlns:ds="http://schemas.openxmlformats.org/officeDocument/2006/customXml" ds:itemID="{80661B8B-A327-44F9-823B-4D9EE0B3EC78}">
  <ds:schemaRefs/>
</ds:datastoreItem>
</file>

<file path=customXml/itemProps3.xml><?xml version="1.0" encoding="utf-8"?>
<ds:datastoreItem xmlns:ds="http://schemas.openxmlformats.org/officeDocument/2006/customXml" ds:itemID="{E0D40357-F507-4649-BAF8-37DC65BAC6C7}">
  <ds:schemaRefs/>
</ds:datastoreItem>
</file>

<file path=customXml/itemProps4.xml><?xml version="1.0" encoding="utf-8"?>
<ds:datastoreItem xmlns:ds="http://schemas.openxmlformats.org/officeDocument/2006/customXml" ds:itemID="{EA06E0D0-DF73-4360-BB0E-F56BFA2821AB}">
  <ds:schemaRefs/>
</ds:datastoreItem>
</file>

<file path=customXml/itemProps5.xml><?xml version="1.0" encoding="utf-8"?>
<ds:datastoreItem xmlns:ds="http://schemas.openxmlformats.org/officeDocument/2006/customXml" ds:itemID="{7D8389EA-0083-4F57-83DE-0128E4DD25DB}">
  <ds:schemaRefs/>
</ds:datastoreItem>
</file>

<file path=customXml/itemProps6.xml><?xml version="1.0" encoding="utf-8"?>
<ds:datastoreItem xmlns:ds="http://schemas.openxmlformats.org/officeDocument/2006/customXml" ds:itemID="{DF64E49C-77CD-4500-B61A-0E41539EE3DA}">
  <ds:schemaRefs/>
</ds:datastoreItem>
</file>

<file path=customXml/itemProps7.xml><?xml version="1.0" encoding="utf-8"?>
<ds:datastoreItem xmlns:ds="http://schemas.openxmlformats.org/officeDocument/2006/customXml" ds:itemID="{AB7EE923-C3FC-4B3A-A4A4-5156CA0884C8}">
  <ds:schemaRefs/>
</ds:datastoreItem>
</file>

<file path=customXml/itemProps8.xml><?xml version="1.0" encoding="utf-8"?>
<ds:datastoreItem xmlns:ds="http://schemas.openxmlformats.org/officeDocument/2006/customXml" ds:itemID="{572FBA73-6DBF-45DA-8282-9342320CFAB0}">
  <ds:schemaRefs/>
</ds:datastoreItem>
</file>

<file path=customXml/itemProps9.xml><?xml version="1.0" encoding="utf-8"?>
<ds:datastoreItem xmlns:ds="http://schemas.openxmlformats.org/officeDocument/2006/customXml" ds:itemID="{127E6BAF-936F-4264-ABFD-08FF377322FF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SIM_PPT_2007_16x9_DEU_V2_0_0_BASIC.pptx</Template>
  <TotalTime>0</TotalTime>
  <Words>336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CT PPT_16x9_EN_V3</vt:lpstr>
      <vt:lpstr>Acrobat Document</vt:lpstr>
      <vt:lpstr>Objekt-Manager-Shellobjekt</vt:lpstr>
      <vt:lpstr>Thoughts on TDL Phase 4 and Beyond</vt:lpstr>
      <vt:lpstr>Our assets – What we have on language design</vt:lpstr>
      <vt:lpstr>Our assets – What we have on tools and how it could evolve</vt:lpstr>
      <vt:lpstr>Goal for TDL Phase 4+</vt:lpstr>
      <vt:lpstr>The success of Modelica – Can we learn from it and repeat?</vt:lpstr>
      <vt:lpstr>Building the TDL community</vt:lpstr>
    </vt:vector>
  </TitlesOfParts>
  <Company>SIEMENS AG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PPT_16x9_EN_V3.pptx</dc:title>
  <dc:creator>Daniela Fahrig</dc:creator>
  <cp:lastModifiedBy>Andreas Ulrich</cp:lastModifiedBy>
  <cp:revision>80</cp:revision>
  <cp:lastPrinted>2012-10-29T09:59:01Z</cp:lastPrinted>
  <dcterms:created xsi:type="dcterms:W3CDTF">4011-07-12T22:03:29Z</dcterms:created>
  <dcterms:modified xsi:type="dcterms:W3CDTF">2015-11-16T12:39:14Z</dcterms:modified>
  <dc:language>Deutsch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Deutsch</vt:lpwstr>
  </property>
  <property fmtid="{D5CDD505-2E9C-101B-9397-08002B2CF9AE}" pid="3" name="Release date">
    <vt:lpwstr>June 2013</vt:lpwstr>
  </property>
  <property fmtid="{D5CDD505-2E9C-101B-9397-08002B2CF9AE}" pid="4" name="Office version">
    <vt:lpwstr>2007/2010</vt:lpwstr>
  </property>
  <property fmtid="{D5CDD505-2E9C-101B-9397-08002B2CF9AE}" pid="5" name="Release version">
    <vt:lpwstr>2.0.1</vt:lpwstr>
  </property>
  <property fmtid="{D5CDD505-2E9C-101B-9397-08002B2CF9AE}" pid="6" name="_AdHocReviewCycleID">
    <vt:i4>701213617</vt:i4>
  </property>
  <property fmtid="{D5CDD505-2E9C-101B-9397-08002B2CF9AE}" pid="7" name="_NewReviewCycle">
    <vt:lpwstr/>
  </property>
  <property fmtid="{D5CDD505-2E9C-101B-9397-08002B2CF9AE}" pid="8" name="_EmailSubject">
    <vt:lpwstr>CT-Folienmaster in 16:9</vt:lpwstr>
  </property>
  <property fmtid="{D5CDD505-2E9C-101B-9397-08002B2CF9AE}" pid="9" name="_AuthorEmail">
    <vt:lpwstr>Communications.ct@siemens.com</vt:lpwstr>
  </property>
  <property fmtid="{D5CDD505-2E9C-101B-9397-08002B2CF9AE}" pid="10" name="_AuthorEmailDisplayName">
    <vt:lpwstr>CT Communications</vt:lpwstr>
  </property>
</Properties>
</file>