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0"/>
  </p:notesMasterIdLst>
  <p:handoutMasterIdLst>
    <p:handoutMasterId r:id="rId11"/>
  </p:handoutMasterIdLst>
  <p:sldIdLst>
    <p:sldId id="256" r:id="rId2"/>
    <p:sldId id="363" r:id="rId3"/>
    <p:sldId id="376" r:id="rId4"/>
    <p:sldId id="377" r:id="rId5"/>
    <p:sldId id="365" r:id="rId6"/>
    <p:sldId id="366" r:id="rId7"/>
    <p:sldId id="378" r:id="rId8"/>
    <p:sldId id="373" r:id="rId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9745" autoAdjust="0"/>
    <p:restoredTop sz="93736" autoAdjust="0"/>
  </p:normalViewPr>
  <p:slideViewPr>
    <p:cSldViewPr showGuides="1">
      <p:cViewPr varScale="1">
        <p:scale>
          <a:sx n="252" d="100"/>
          <a:sy n="252" d="100"/>
        </p:scale>
        <p:origin x="-23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15E96-5512-1043-8E7B-A2672C503A8E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6E0865-7821-D04F-A171-7FD6C0226220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TR 101 583</a:t>
          </a:r>
        </a:p>
        <a:p>
          <a:r>
            <a:rPr lang="en-US" sz="1400" b="1" dirty="0" smtClean="0"/>
            <a:t>Terminology</a:t>
          </a:r>
          <a:endParaRPr lang="en-US" sz="1400" b="1" dirty="0"/>
        </a:p>
      </dgm:t>
    </dgm:pt>
    <dgm:pt modelId="{64634EBD-C7F3-3740-814A-4D8B5762C4F2}" type="parTrans" cxnId="{FE3381E6-A335-9949-A535-2A2CC87DDFFF}">
      <dgm:prSet/>
      <dgm:spPr/>
      <dgm:t>
        <a:bodyPr/>
        <a:lstStyle/>
        <a:p>
          <a:endParaRPr lang="en-US"/>
        </a:p>
      </dgm:t>
    </dgm:pt>
    <dgm:pt modelId="{3BE487E0-595A-5948-B79D-4079AC09315F}" type="sibTrans" cxnId="{FE3381E6-A335-9949-A535-2A2CC87DDFFF}">
      <dgm:prSet/>
      <dgm:spPr/>
      <dgm:t>
        <a:bodyPr/>
        <a:lstStyle/>
        <a:p>
          <a:endParaRPr lang="en-US"/>
        </a:p>
      </dgm:t>
    </dgm:pt>
    <dgm:pt modelId="{EDA62650-C729-AC4B-9016-6DAE575AC3E2}">
      <dgm:prSet phldrT="[Text]"/>
      <dgm:spPr/>
      <dgm:t>
        <a:bodyPr/>
        <a:lstStyle/>
        <a:p>
          <a:r>
            <a:rPr lang="en-GB" b="1" dirty="0" smtClean="0"/>
            <a:t>EG 203 250</a:t>
          </a:r>
        </a:p>
        <a:p>
          <a:r>
            <a:rPr lang="en-GB" b="1" dirty="0" smtClean="0"/>
            <a:t>Security Assurance Lifecycle</a:t>
          </a:r>
          <a:endParaRPr lang="en-US" b="1" dirty="0"/>
        </a:p>
      </dgm:t>
    </dgm:pt>
    <dgm:pt modelId="{C0FD5E50-962F-4149-A070-9C7BEB8C790C}" type="parTrans" cxnId="{937065D3-3F89-A242-9A7F-7EDF08A4BD14}">
      <dgm:prSet/>
      <dgm:spPr/>
      <dgm:t>
        <a:bodyPr/>
        <a:lstStyle/>
        <a:p>
          <a:endParaRPr lang="en-US"/>
        </a:p>
      </dgm:t>
    </dgm:pt>
    <dgm:pt modelId="{CADEC2DD-17A7-3E45-9D55-43A1D40768F2}" type="sibTrans" cxnId="{937065D3-3F89-A242-9A7F-7EDF08A4BD14}">
      <dgm:prSet/>
      <dgm:spPr/>
      <dgm:t>
        <a:bodyPr/>
        <a:lstStyle/>
        <a:p>
          <a:endParaRPr lang="en-US"/>
        </a:p>
      </dgm:t>
    </dgm:pt>
    <dgm:pt modelId="{CA2280D2-18A9-FC4D-BE7C-D3710B93748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TR 101 582</a:t>
          </a:r>
        </a:p>
        <a:p>
          <a:r>
            <a:rPr lang="en-US" b="1" dirty="0" smtClean="0"/>
            <a:t>Case Studies</a:t>
          </a:r>
          <a:endParaRPr lang="en-US" b="1" dirty="0"/>
        </a:p>
      </dgm:t>
    </dgm:pt>
    <dgm:pt modelId="{042068A7-B9AD-EB49-A8A3-390F05697C16}" type="parTrans" cxnId="{9CA61EEE-2395-6948-8C26-B8EB7FD8E279}">
      <dgm:prSet/>
      <dgm:spPr/>
      <dgm:t>
        <a:bodyPr/>
        <a:lstStyle/>
        <a:p>
          <a:endParaRPr lang="en-US"/>
        </a:p>
      </dgm:t>
    </dgm:pt>
    <dgm:pt modelId="{7842201F-5E50-C748-9724-0C5F5558B982}" type="sibTrans" cxnId="{9CA61EEE-2395-6948-8C26-B8EB7FD8E279}">
      <dgm:prSet/>
      <dgm:spPr/>
      <dgm:t>
        <a:bodyPr/>
        <a:lstStyle/>
        <a:p>
          <a:endParaRPr lang="en-US"/>
        </a:p>
      </dgm:t>
    </dgm:pt>
    <dgm:pt modelId="{60706EF5-243C-E740-A560-87C12CC89732}">
      <dgm:prSet phldrT="[Text]"/>
      <dgm:spPr/>
      <dgm:t>
        <a:bodyPr/>
        <a:lstStyle/>
        <a:p>
          <a:r>
            <a:rPr lang="en-GB" b="1" dirty="0" smtClean="0"/>
            <a:t>EG 203 251</a:t>
          </a:r>
        </a:p>
        <a:p>
          <a:r>
            <a:rPr lang="en-US" b="1" dirty="0" smtClean="0"/>
            <a:t>Risk-based Security Testing</a:t>
          </a:r>
          <a:endParaRPr lang="en-US" b="1" dirty="0"/>
        </a:p>
      </dgm:t>
    </dgm:pt>
    <dgm:pt modelId="{FC20C7CC-40B7-1443-8AF3-F26834583507}" type="parTrans" cxnId="{6ABE3689-9737-C747-BC30-F4B4BE66DAAC}">
      <dgm:prSet/>
      <dgm:spPr/>
      <dgm:t>
        <a:bodyPr/>
        <a:lstStyle/>
        <a:p>
          <a:endParaRPr lang="en-US"/>
        </a:p>
      </dgm:t>
    </dgm:pt>
    <dgm:pt modelId="{E2AAB9D8-835A-F94D-B93C-F22723E0D1A7}" type="sibTrans" cxnId="{6ABE3689-9737-C747-BC30-F4B4BE66DAAC}">
      <dgm:prSet/>
      <dgm:spPr/>
      <dgm:t>
        <a:bodyPr/>
        <a:lstStyle/>
        <a:p>
          <a:endParaRPr lang="en-US"/>
        </a:p>
      </dgm:t>
    </dgm:pt>
    <dgm:pt modelId="{F1A89109-6F83-AB41-AFBB-9E7FE71D8488}" type="pres">
      <dgm:prSet presAssocID="{FD915E96-5512-1043-8E7B-A2672C503A8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E55AB-D796-FE42-8959-DC77E0F1349E}" type="pres">
      <dgm:prSet presAssocID="{FD915E96-5512-1043-8E7B-A2672C503A8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E7052-36FE-9D45-A652-7DCE01A8091F}" type="pres">
      <dgm:prSet presAssocID="{FD915E96-5512-1043-8E7B-A2672C503A8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BFA69-4DE2-BF41-A86C-968FDE8D14A6}" type="pres">
      <dgm:prSet presAssocID="{FD915E96-5512-1043-8E7B-A2672C503A8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5941B-7BE4-724D-94C9-F7C87674B780}" type="pres">
      <dgm:prSet presAssocID="{FD915E96-5512-1043-8E7B-A2672C503A8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C2D46-F1F9-1E4F-9C05-1ABE8B190922}" type="presOf" srcId="{60706EF5-243C-E740-A560-87C12CC89732}" destId="{CB65941B-7BE4-724D-94C9-F7C87674B780}" srcOrd="0" destOrd="0" presId="urn:microsoft.com/office/officeart/2005/8/layout/pyramid4"/>
    <dgm:cxn modelId="{F4818EEF-6DD2-FF43-9E67-3984BC03209A}" type="presOf" srcId="{EDA62650-C729-AC4B-9016-6DAE575AC3E2}" destId="{8EFE7052-36FE-9D45-A652-7DCE01A8091F}" srcOrd="0" destOrd="0" presId="urn:microsoft.com/office/officeart/2005/8/layout/pyramid4"/>
    <dgm:cxn modelId="{6ABE3689-9737-C747-BC30-F4B4BE66DAAC}" srcId="{FD915E96-5512-1043-8E7B-A2672C503A8E}" destId="{60706EF5-243C-E740-A560-87C12CC89732}" srcOrd="3" destOrd="0" parTransId="{FC20C7CC-40B7-1443-8AF3-F26834583507}" sibTransId="{E2AAB9D8-835A-F94D-B93C-F22723E0D1A7}"/>
    <dgm:cxn modelId="{AF420C1E-D529-3E40-96F7-D81C9D3C9FFD}" type="presOf" srcId="{9A6E0865-7821-D04F-A171-7FD6C0226220}" destId="{467E55AB-D796-FE42-8959-DC77E0F1349E}" srcOrd="0" destOrd="0" presId="urn:microsoft.com/office/officeart/2005/8/layout/pyramid4"/>
    <dgm:cxn modelId="{9CA61EEE-2395-6948-8C26-B8EB7FD8E279}" srcId="{FD915E96-5512-1043-8E7B-A2672C503A8E}" destId="{CA2280D2-18A9-FC4D-BE7C-D3710B937487}" srcOrd="2" destOrd="0" parTransId="{042068A7-B9AD-EB49-A8A3-390F05697C16}" sibTransId="{7842201F-5E50-C748-9724-0C5F5558B982}"/>
    <dgm:cxn modelId="{937065D3-3F89-A242-9A7F-7EDF08A4BD14}" srcId="{FD915E96-5512-1043-8E7B-A2672C503A8E}" destId="{EDA62650-C729-AC4B-9016-6DAE575AC3E2}" srcOrd="1" destOrd="0" parTransId="{C0FD5E50-962F-4149-A070-9C7BEB8C790C}" sibTransId="{CADEC2DD-17A7-3E45-9D55-43A1D40768F2}"/>
    <dgm:cxn modelId="{FE3381E6-A335-9949-A535-2A2CC87DDFFF}" srcId="{FD915E96-5512-1043-8E7B-A2672C503A8E}" destId="{9A6E0865-7821-D04F-A171-7FD6C0226220}" srcOrd="0" destOrd="0" parTransId="{64634EBD-C7F3-3740-814A-4D8B5762C4F2}" sibTransId="{3BE487E0-595A-5948-B79D-4079AC09315F}"/>
    <dgm:cxn modelId="{68A046D3-97AE-D94B-AA74-751B0DFAB081}" type="presOf" srcId="{FD915E96-5512-1043-8E7B-A2672C503A8E}" destId="{F1A89109-6F83-AB41-AFBB-9E7FE71D8488}" srcOrd="0" destOrd="0" presId="urn:microsoft.com/office/officeart/2005/8/layout/pyramid4"/>
    <dgm:cxn modelId="{ACCB03FF-6836-C44E-A46F-1E605EEC66D3}" type="presOf" srcId="{CA2280D2-18A9-FC4D-BE7C-D3710B937487}" destId="{BE5BFA69-4DE2-BF41-A86C-968FDE8D14A6}" srcOrd="0" destOrd="0" presId="urn:microsoft.com/office/officeart/2005/8/layout/pyramid4"/>
    <dgm:cxn modelId="{D9965E98-7FED-B448-AB81-D55AA846B1A4}" type="presParOf" srcId="{F1A89109-6F83-AB41-AFBB-9E7FE71D8488}" destId="{467E55AB-D796-FE42-8959-DC77E0F1349E}" srcOrd="0" destOrd="0" presId="urn:microsoft.com/office/officeart/2005/8/layout/pyramid4"/>
    <dgm:cxn modelId="{7F5647EA-7FF0-2546-9692-302C5C47AF49}" type="presParOf" srcId="{F1A89109-6F83-AB41-AFBB-9E7FE71D8488}" destId="{8EFE7052-36FE-9D45-A652-7DCE01A8091F}" srcOrd="1" destOrd="0" presId="urn:microsoft.com/office/officeart/2005/8/layout/pyramid4"/>
    <dgm:cxn modelId="{A2B2DC00-5D4C-9F43-B2AC-ED6F7935D77C}" type="presParOf" srcId="{F1A89109-6F83-AB41-AFBB-9E7FE71D8488}" destId="{BE5BFA69-4DE2-BF41-A86C-968FDE8D14A6}" srcOrd="2" destOrd="0" presId="urn:microsoft.com/office/officeart/2005/8/layout/pyramid4"/>
    <dgm:cxn modelId="{96B33AC1-92B6-9148-9A97-14BF930B13A3}" type="presParOf" srcId="{F1A89109-6F83-AB41-AFBB-9E7FE71D8488}" destId="{CB65941B-7BE4-724D-94C9-F7C87674B78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E55AB-D796-FE42-8959-DC77E0F1349E}">
      <dsp:nvSpPr>
        <dsp:cNvPr id="0" name=""/>
        <dsp:cNvSpPr/>
      </dsp:nvSpPr>
      <dsp:spPr>
        <a:xfrm>
          <a:off x="3041253" y="0"/>
          <a:ext cx="2196306" cy="2196306"/>
        </a:xfrm>
        <a:prstGeom prst="triangl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 101 583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Terminology</a:t>
          </a:r>
          <a:endParaRPr lang="en-US" sz="1400" b="1" kern="1200" dirty="0"/>
        </a:p>
      </dsp:txBody>
      <dsp:txXfrm>
        <a:off x="3590330" y="1098153"/>
        <a:ext cx="1098153" cy="1098153"/>
      </dsp:txXfrm>
    </dsp:sp>
    <dsp:sp modelId="{8EFE7052-36FE-9D45-A652-7DCE01A8091F}">
      <dsp:nvSpPr>
        <dsp:cNvPr id="0" name=""/>
        <dsp:cNvSpPr/>
      </dsp:nvSpPr>
      <dsp:spPr>
        <a:xfrm>
          <a:off x="1943100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EG 203 250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Security Assurance Lifecycle</a:t>
          </a:r>
          <a:endParaRPr lang="en-US" sz="1600" b="1" kern="1200" dirty="0"/>
        </a:p>
      </dsp:txBody>
      <dsp:txXfrm>
        <a:off x="2492177" y="3294459"/>
        <a:ext cx="1098153" cy="1098153"/>
      </dsp:txXfrm>
    </dsp:sp>
    <dsp:sp modelId="{BE5BFA69-4DE2-BF41-A86C-968FDE8D14A6}">
      <dsp:nvSpPr>
        <dsp:cNvPr id="0" name=""/>
        <dsp:cNvSpPr/>
      </dsp:nvSpPr>
      <dsp:spPr>
        <a:xfrm rot="10800000">
          <a:off x="3041253" y="2196306"/>
          <a:ext cx="2196306" cy="2196306"/>
        </a:xfrm>
        <a:prstGeom prst="triangl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TR 101 582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Case Studies</a:t>
          </a:r>
          <a:endParaRPr lang="en-US" sz="1600" b="1" kern="1200" dirty="0"/>
        </a:p>
      </dsp:txBody>
      <dsp:txXfrm rot="10800000">
        <a:off x="3590329" y="2196306"/>
        <a:ext cx="1098153" cy="1098153"/>
      </dsp:txXfrm>
    </dsp:sp>
    <dsp:sp modelId="{CB65941B-7BE4-724D-94C9-F7C87674B780}">
      <dsp:nvSpPr>
        <dsp:cNvPr id="0" name=""/>
        <dsp:cNvSpPr/>
      </dsp:nvSpPr>
      <dsp:spPr>
        <a:xfrm>
          <a:off x="4139406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EG 203 251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Risk-based Security Testing</a:t>
          </a:r>
          <a:endParaRPr lang="en-US" sz="1600" b="1" kern="1200" dirty="0"/>
        </a:p>
      </dsp:txBody>
      <dsp:txXfrm>
        <a:off x="4688483" y="3294459"/>
        <a:ext cx="1098153" cy="109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04.06.15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04.06.15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0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4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22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2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9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de-DE" sz="2800" dirty="0" smtClean="0"/>
              <a:t>Security SIG in MTS</a:t>
            </a:r>
            <a:br>
              <a:rPr lang="de-DE" sz="2800" dirty="0" smtClean="0"/>
            </a:br>
            <a:r>
              <a:rPr lang="de-DE" sz="2800" dirty="0"/>
              <a:t>7</a:t>
            </a:r>
            <a:r>
              <a:rPr lang="de-DE" sz="2800" baseline="30000" dirty="0" smtClean="0"/>
              <a:t>th </a:t>
            </a:r>
            <a:r>
              <a:rPr lang="de-DE" sz="2800" dirty="0" smtClean="0"/>
              <a:t>June </a:t>
            </a:r>
            <a:r>
              <a:rPr lang="de-DE" sz="2800" dirty="0" smtClean="0"/>
              <a:t>2015</a:t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Progress Report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cap="none">
                <a:latin typeface="Calibri" charset="0"/>
              </a:rPr>
              <a:t>MTS SECURITY SIG </a:t>
            </a:r>
            <a:r>
              <a:rPr lang="de-DE" sz="2400" cap="none">
                <a:latin typeface="Calibri" charset="0"/>
              </a:rPr>
              <a:t/>
            </a:r>
            <a:br>
              <a:rPr lang="de-DE" sz="2400" cap="none">
                <a:latin typeface="Calibri" charset="0"/>
              </a:rPr>
            </a:br>
            <a:r>
              <a:rPr lang="de-DE" sz="2400" cap="none">
                <a:latin typeface="Calibri" charset="0"/>
              </a:rPr>
              <a:t>Work Items</a:t>
            </a:r>
            <a:endParaRPr lang="en-US" sz="2400" cap="none">
              <a:latin typeface="Calibri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278812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ine Callout 1 3"/>
          <p:cNvSpPr>
            <a:spLocks/>
          </p:cNvSpPr>
          <p:nvPr/>
        </p:nvSpPr>
        <p:spPr bwMode="auto">
          <a:xfrm>
            <a:off x="395288" y="1341438"/>
            <a:ext cx="3024187" cy="2159000"/>
          </a:xfrm>
          <a:prstGeom prst="borderCallout1">
            <a:avLst>
              <a:gd name="adj1" fmla="val 99644"/>
              <a:gd name="adj2" fmla="val 99560"/>
              <a:gd name="adj3" fmla="val 100977"/>
              <a:gd name="adj4" fmla="val 99903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n-GB" sz="1400" b="1" u="sng">
                <a:solidFill>
                  <a:srgbClr val="000000"/>
                </a:solidFill>
              </a:rPr>
              <a:t>Case Studies:</a:t>
            </a:r>
            <a:r>
              <a:rPr lang="en-GB" sz="1400" b="1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To </a:t>
            </a:r>
            <a:r>
              <a:rPr lang="en-GB" sz="1400" b="1" i="1">
                <a:solidFill>
                  <a:srgbClr val="000000"/>
                </a:solidFill>
              </a:rPr>
              <a:t>assemble case study experiences</a:t>
            </a:r>
            <a:r>
              <a:rPr lang="en-GB" sz="1400" b="1" i="1" u="sng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related to security testing in order to have a common understanding in MTS and related committees. Industrial experiences may cover but are not restricted to the following domains: Smart Cards, Industrial Automation, Radio Protocols, Transport/Automotive, Telecommunication</a:t>
            </a:r>
            <a:endParaRPr lang="de-DE" sz="1400" i="1">
              <a:solidFill>
                <a:srgbClr val="000000"/>
              </a:solidFill>
            </a:endParaRPr>
          </a:p>
        </p:txBody>
      </p:sp>
      <p:sp>
        <p:nvSpPr>
          <p:cNvPr id="6" name="Line Callout 1 5"/>
          <p:cNvSpPr>
            <a:spLocks/>
          </p:cNvSpPr>
          <p:nvPr/>
        </p:nvSpPr>
        <p:spPr bwMode="auto">
          <a:xfrm>
            <a:off x="395288" y="3789363"/>
            <a:ext cx="2376487" cy="2160587"/>
          </a:xfrm>
          <a:prstGeom prst="borderCallout1">
            <a:avLst>
              <a:gd name="adj1" fmla="val 48759"/>
              <a:gd name="adj2" fmla="val 100019"/>
              <a:gd name="adj3" fmla="val 49250"/>
              <a:gd name="adj4" fmla="val 100449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Security Assurance Life Cycle: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Guidance to </a:t>
            </a:r>
            <a:r>
              <a:rPr lang="en-US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application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system designers </a:t>
            </a:r>
            <a:r>
              <a:rPr lang="en-GB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 such a way to maximise both security assurance and the verification and validation of the capabilities offered by the system's security measures.</a:t>
            </a:r>
            <a:endParaRPr lang="en-US" sz="1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5580063" y="1341438"/>
            <a:ext cx="3095625" cy="2159000"/>
          </a:xfrm>
          <a:prstGeom prst="borderCallout1">
            <a:avLst>
              <a:gd name="adj1" fmla="val 99940"/>
              <a:gd name="adj2" fmla="val 37"/>
              <a:gd name="adj3" fmla="val 100097"/>
              <a:gd name="adj4" fmla="val 593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Terminology: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To collect the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basic terminology and ontology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(relationship between stake holder and application)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 be used for security testing</a:t>
            </a:r>
            <a:r>
              <a:rPr lang="en-GB" sz="1400" b="1" i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order to have a common understanding in MTS and related committees.</a:t>
            </a:r>
            <a:endParaRPr lang="de-DE" sz="9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u="sng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Line Callout 1 8"/>
          <p:cNvSpPr>
            <a:spLocks/>
          </p:cNvSpPr>
          <p:nvPr/>
        </p:nvSpPr>
        <p:spPr bwMode="auto">
          <a:xfrm>
            <a:off x="6300788" y="3789363"/>
            <a:ext cx="2374900" cy="2160587"/>
          </a:xfrm>
          <a:prstGeom prst="borderCallout1">
            <a:avLst>
              <a:gd name="adj1" fmla="val 778"/>
              <a:gd name="adj2" fmla="val 833"/>
              <a:gd name="adj3" fmla="val 2046"/>
              <a:gd name="adj4" fmla="val 676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Risk-based Security Testing: </a:t>
            </a:r>
            <a:r>
              <a:rPr lang="en-GB" sz="1400" i="1" dirty="0"/>
              <a:t>Describes a </a:t>
            </a:r>
            <a:r>
              <a:rPr lang="en-GB" sz="1400" b="1" i="1" u="sng" dirty="0"/>
              <a:t>set of methodologies </a:t>
            </a:r>
            <a:r>
              <a:rPr lang="en-GB" sz="1400" i="1" dirty="0"/>
              <a:t>that combine </a:t>
            </a:r>
            <a:r>
              <a:rPr lang="en-GB" sz="1400" b="1" i="1" u="sng" dirty="0"/>
              <a:t>risk assessment and testing</a:t>
            </a:r>
            <a:r>
              <a:rPr lang="en-GB" sz="1400" i="1" dirty="0"/>
              <a:t>. The methodologies are based on  standards like ISO 31000 and IEEE 829/29119</a:t>
            </a:r>
            <a:endParaRPr lang="de-DE" sz="14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8313" y="6499225"/>
            <a:ext cx="52101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  <a:latin typeface="Arial" charset="0"/>
              </a:rPr>
              <a:t>TC MTS – Security SIG – Update 2014-05-27</a:t>
            </a:r>
            <a:endParaRPr lang="en-GB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162213">
            <a:off x="4275827" y="4818596"/>
            <a:ext cx="110010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ublished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162213">
            <a:off x="3291348" y="6019868"/>
            <a:ext cx="130035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Stable Draft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162213">
            <a:off x="5738477" y="6067363"/>
            <a:ext cx="130035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Stable Draft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62213">
            <a:off x="4527585" y="3636486"/>
            <a:ext cx="110010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ublished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7725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EG </a:t>
            </a:r>
            <a:r>
              <a:rPr lang="en-GB" sz="2800" dirty="0"/>
              <a:t>203 </a:t>
            </a:r>
            <a:r>
              <a:rPr lang="en-GB" sz="2800" dirty="0" smtClean="0"/>
              <a:t>250:  Security </a:t>
            </a:r>
            <a:r>
              <a:rPr lang="en-GB" sz="2800" dirty="0"/>
              <a:t>Assurance Lifecycle</a:t>
            </a:r>
            <a:r>
              <a:rPr lang="en-GB" sz="3200" dirty="0"/>
              <a:t/>
            </a:r>
            <a:br>
              <a:rPr lang="en-GB" sz="3200" dirty="0"/>
            </a:br>
            <a:endParaRPr lang="en-US" sz="32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203 250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Security Assurance </a:t>
            </a:r>
            <a:r>
              <a:rPr lang="en-GB" sz="1800" dirty="0" smtClean="0">
                <a:ea typeface="+mn-ea"/>
              </a:rPr>
              <a:t>Lifecycle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Guide </a:t>
            </a:r>
            <a:r>
              <a:rPr lang="en-GB" sz="1800" dirty="0">
                <a:ea typeface="+mn-ea"/>
              </a:rPr>
              <a:t>to the application of security capabilities in systems in such a way to maximise both security assurance and the verification and validation of the capabilities offered by the </a:t>
            </a:r>
            <a:r>
              <a:rPr lang="en-GB" sz="1800" dirty="0" smtClean="0">
                <a:ea typeface="+mn-ea"/>
              </a:rPr>
              <a:t>system's </a:t>
            </a:r>
            <a:r>
              <a:rPr lang="en-GB" sz="1800" dirty="0">
                <a:ea typeface="+mn-ea"/>
              </a:rPr>
              <a:t>security measures</a:t>
            </a:r>
            <a:r>
              <a:rPr lang="en-GB" sz="1800" dirty="0" smtClean="0">
                <a:ea typeface="+mn-ea"/>
              </a:rPr>
              <a:t>. Security Assurance Lifecycle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Status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Stable Draft v0.0.10 </a:t>
            </a:r>
            <a:r>
              <a:rPr lang="en-GB" sz="1800" dirty="0" smtClean="0">
                <a:ea typeface="+mn-ea"/>
              </a:rPr>
              <a:t>(2015-</a:t>
            </a:r>
            <a:r>
              <a:rPr lang="en-GB" sz="1800" dirty="0" smtClean="0">
                <a:ea typeface="+mn-ea"/>
              </a:rPr>
              <a:t>05)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3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3878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203 </a:t>
            </a:r>
            <a:r>
              <a:rPr lang="en-GB" sz="2800" dirty="0" smtClean="0"/>
              <a:t>250:  </a:t>
            </a:r>
            <a:r>
              <a:rPr lang="en-GB" sz="2800" dirty="0"/>
              <a:t>Security Assurance Lifecycle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400" dirty="0" smtClean="0"/>
              <a:t>-- Progress</a:t>
            </a: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Progress</a:t>
            </a:r>
            <a:endParaRPr lang="en-US" b="1" dirty="0">
              <a:ea typeface="+mn-ea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Work Plan produced and updated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Initial draft structure agreed,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Design section of Life Cycle drafted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TVRA parts reduced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Aligned with TR 101583 </a:t>
            </a:r>
            <a:endParaRPr lang="en-US" sz="1800" dirty="0" smtClean="0">
              <a:ea typeface="+mn-ea"/>
            </a:endParaRPr>
          </a:p>
          <a:p>
            <a:pPr lvl="1">
              <a:defRPr/>
            </a:pPr>
            <a:endParaRPr lang="en-US" sz="1800" dirty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Open Issues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/>
              <a:t>Guidance character need to be improved</a:t>
            </a:r>
          </a:p>
          <a:p>
            <a:pPr lvl="1">
              <a:defRPr/>
            </a:pPr>
            <a:r>
              <a:rPr lang="en-US" sz="1800" dirty="0" smtClean="0"/>
              <a:t>Scope section in WI cover sheet does not comply with document content</a:t>
            </a:r>
          </a:p>
          <a:p>
            <a:pPr lvl="1">
              <a:defRPr/>
            </a:pPr>
            <a:r>
              <a:rPr lang="en-US" sz="1800" dirty="0" smtClean="0"/>
              <a:t>Language shall be simplified</a:t>
            </a:r>
            <a:endParaRPr lang="en-US" sz="1800" dirty="0" smtClean="0"/>
          </a:p>
          <a:p>
            <a:pPr lvl="1">
              <a:defRPr/>
            </a:pPr>
            <a:r>
              <a:rPr lang="en-US" sz="1800" dirty="0" smtClean="0"/>
              <a:t>TB </a:t>
            </a:r>
            <a:r>
              <a:rPr lang="en-US" sz="1800" dirty="0" smtClean="0"/>
              <a:t>approval October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, 2015</a:t>
            </a:r>
          </a:p>
          <a:p>
            <a:pPr marL="0" indent="0"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DB750C-388C-814B-BB5B-30FE04AD35BA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4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9330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6744047" cy="1143000"/>
          </a:xfrm>
        </p:spPr>
        <p:txBody>
          <a:bodyPr/>
          <a:lstStyle/>
          <a:p>
            <a:pPr lvl="1"/>
            <a:r>
              <a:rPr lang="en-GB" sz="2800" kern="1200" dirty="0">
                <a:latin typeface="+mj-lt"/>
                <a:ea typeface="+mj-ea"/>
                <a:cs typeface="+mj-cs"/>
              </a:rPr>
              <a:t>EG </a:t>
            </a:r>
            <a:r>
              <a:rPr lang="en-GB" sz="2800" kern="1200" dirty="0">
                <a:latin typeface="+mj-lt"/>
                <a:ea typeface="+mj-ea"/>
                <a:cs typeface="+mj-cs"/>
              </a:rPr>
              <a:t>203 251</a:t>
            </a:r>
            <a:r>
              <a:rPr lang="en-GB" sz="2800" kern="1200" dirty="0">
                <a:latin typeface="+mj-lt"/>
                <a:ea typeface="+mj-ea"/>
                <a:cs typeface="+mj-cs"/>
              </a:rPr>
              <a:t>: Risk-based security assessment and testing </a:t>
            </a:r>
            <a:r>
              <a:rPr lang="en-GB" sz="2800" kern="1200" dirty="0">
                <a:latin typeface="+mj-lt"/>
                <a:ea typeface="+mj-ea"/>
                <a:cs typeface="+mj-cs"/>
              </a:rPr>
              <a:t>methodologies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203 251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Risk-based security testing methodologies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Test-based risk assessment methodologies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/>
            <a:r>
              <a:rPr lang="en-GB" sz="2000" i="1" dirty="0"/>
              <a:t>Describes a </a:t>
            </a:r>
            <a:r>
              <a:rPr lang="en-GB" sz="2000" b="1" i="1" u="sng" dirty="0"/>
              <a:t>set of methodologies </a:t>
            </a:r>
            <a:r>
              <a:rPr lang="en-GB" sz="2000" i="1" dirty="0"/>
              <a:t>that combine </a:t>
            </a:r>
            <a:r>
              <a:rPr lang="en-GB" sz="2000" b="1" i="1" u="sng" dirty="0"/>
              <a:t>risk assessment and testing</a:t>
            </a:r>
            <a:r>
              <a:rPr lang="en-GB" sz="2000" i="1" dirty="0"/>
              <a:t>. The methodologies are based on  standards like ISO 31000 and IEEE 829/29119.</a:t>
            </a:r>
            <a:r>
              <a:rPr lang="en-US" sz="2000" b="1" dirty="0"/>
              <a:t> 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Status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Stable Draft v0.0.12 </a:t>
            </a:r>
            <a:r>
              <a:rPr lang="en-GB" sz="1800" dirty="0" smtClean="0">
                <a:ea typeface="+mn-ea"/>
              </a:rPr>
              <a:t>(2015-</a:t>
            </a:r>
            <a:r>
              <a:rPr lang="en-GB" sz="1800" dirty="0" smtClean="0">
                <a:ea typeface="+mn-ea"/>
              </a:rPr>
              <a:t>05)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5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4015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6744047" cy="1143000"/>
          </a:xfrm>
        </p:spPr>
        <p:txBody>
          <a:bodyPr/>
          <a:lstStyle/>
          <a:p>
            <a:pPr lvl="1"/>
            <a:r>
              <a:rPr lang="en-GB" sz="2800" kern="1200" dirty="0">
                <a:latin typeface="+mj-lt"/>
                <a:ea typeface="+mj-ea"/>
                <a:cs typeface="+mj-cs"/>
              </a:rPr>
              <a:t>EG 203 251: Risk-based security assessment and testing methodologies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b="1" dirty="0"/>
              <a:t>Document Progress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Work </a:t>
            </a:r>
            <a:r>
              <a:rPr lang="en-US" sz="1800" dirty="0"/>
              <a:t>Plan produced and updated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/>
              <a:t>Initial draft structure agreed,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Aligned </a:t>
            </a:r>
            <a:r>
              <a:rPr lang="en-US" sz="1800" dirty="0"/>
              <a:t>with TR 101583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Renaming </a:t>
            </a:r>
            <a:r>
              <a:rPr lang="en-US" sz="1800" dirty="0">
                <a:solidFill>
                  <a:srgbClr val="FF0000"/>
                </a:solidFill>
              </a:rPr>
              <a:t>to </a:t>
            </a:r>
            <a:r>
              <a:rPr lang="en-GB" sz="1800" dirty="0">
                <a:solidFill>
                  <a:srgbClr val="FF0000"/>
                </a:solidFill>
              </a:rPr>
              <a:t>Risk-based security assessment and testing </a:t>
            </a:r>
            <a:r>
              <a:rPr lang="en-GB" sz="1800" dirty="0" smtClean="0">
                <a:solidFill>
                  <a:srgbClr val="FF0000"/>
                </a:solidFill>
              </a:rPr>
              <a:t>methodologies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Added section on compositional approach and integration with SLC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Revision of TBRA part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rgbClr val="FF0000"/>
                </a:solidFill>
              </a:rPr>
              <a:t>Content accepted at RISK 2015 (workshop hosted by OMG) </a:t>
            </a:r>
            <a:endParaRPr lang="en-GB" sz="2000" dirty="0" smtClean="0"/>
          </a:p>
          <a:p>
            <a:r>
              <a:rPr lang="en-US" sz="2400" dirty="0"/>
              <a:t>Next steps/open issues</a:t>
            </a:r>
          </a:p>
          <a:p>
            <a:pPr lvl="1">
              <a:defRPr/>
            </a:pPr>
            <a:r>
              <a:rPr lang="en-US" sz="1800" dirty="0" smtClean="0"/>
              <a:t>TB </a:t>
            </a:r>
            <a:r>
              <a:rPr lang="en-US" sz="1800" dirty="0"/>
              <a:t>approval </a:t>
            </a:r>
            <a:r>
              <a:rPr lang="en-US" sz="1800" dirty="0" smtClean="0"/>
              <a:t>planned for October </a:t>
            </a: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, 2015</a:t>
            </a:r>
          </a:p>
          <a:p>
            <a:pPr lvl="1"/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5516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WI proposal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metrics and acceptance criteria for Fuzzing (WI proposal planned for next MTS meeting in May 2015)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478398"/>
      </p:ext>
    </p:extLst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7544" y="4293096"/>
            <a:ext cx="7848872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Document timeline: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TR 101 582 (</a:t>
            </a:r>
            <a:r>
              <a:rPr lang="en-US" dirty="0">
                <a:solidFill>
                  <a:srgbClr val="404040"/>
                </a:solidFill>
              </a:rPr>
              <a:t>Case Studies) </a:t>
            </a:r>
            <a:r>
              <a:rPr lang="en-US" dirty="0" smtClean="0">
                <a:solidFill>
                  <a:srgbClr val="404040"/>
                </a:solidFill>
              </a:rPr>
              <a:t>has been approved </a:t>
            </a:r>
            <a:r>
              <a:rPr lang="en-US" dirty="0">
                <a:solidFill>
                  <a:srgbClr val="404040"/>
                </a:solidFill>
              </a:rPr>
              <a:t>in May 2014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US" dirty="0">
                <a:solidFill>
                  <a:srgbClr val="404040"/>
                </a:solidFill>
              </a:rPr>
              <a:t>TR 101 583 Terminology </a:t>
            </a:r>
            <a:r>
              <a:rPr lang="en-US" dirty="0">
                <a:solidFill>
                  <a:srgbClr val="404040"/>
                </a:solidFill>
              </a:rPr>
              <a:t>has been approved in </a:t>
            </a:r>
            <a:r>
              <a:rPr lang="en-US" dirty="0" smtClean="0">
                <a:solidFill>
                  <a:srgbClr val="404040"/>
                </a:solidFill>
              </a:rPr>
              <a:t>January </a:t>
            </a:r>
            <a:r>
              <a:rPr lang="en-US" dirty="0" smtClean="0">
                <a:solidFill>
                  <a:srgbClr val="404040"/>
                </a:solidFill>
              </a:rPr>
              <a:t>2015</a:t>
            </a:r>
            <a:endParaRPr lang="en-US" dirty="0">
              <a:solidFill>
                <a:srgbClr val="404040"/>
              </a:solidFill>
            </a:endParaRP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DEG 203 250 (Security Assurance Lifecycle) </a:t>
            </a:r>
            <a:r>
              <a:rPr lang="en-US" dirty="0">
                <a:solidFill>
                  <a:srgbClr val="404040"/>
                </a:solidFill>
              </a:rPr>
              <a:t>to be approved in </a:t>
            </a:r>
            <a:r>
              <a:rPr lang="en-US" dirty="0" smtClean="0">
                <a:solidFill>
                  <a:srgbClr val="404040"/>
                </a:solidFill>
              </a:rPr>
              <a:t>October</a:t>
            </a:r>
            <a:r>
              <a:rPr lang="en-US" dirty="0" smtClean="0">
                <a:solidFill>
                  <a:srgbClr val="40404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2015</a:t>
            </a:r>
            <a:r>
              <a:rPr lang="en-GB" dirty="0" smtClean="0">
                <a:solidFill>
                  <a:srgbClr val="404040"/>
                </a:solidFill>
              </a:rPr>
              <a:t> 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 smtClean="0">
                <a:solidFill>
                  <a:srgbClr val="404040"/>
                </a:solidFill>
              </a:rPr>
              <a:t>DEG </a:t>
            </a:r>
            <a:r>
              <a:rPr lang="en-GB" dirty="0">
                <a:solidFill>
                  <a:srgbClr val="404040"/>
                </a:solidFill>
              </a:rPr>
              <a:t>203 251 (R</a:t>
            </a:r>
            <a:r>
              <a:rPr lang="en-US" dirty="0" err="1">
                <a:solidFill>
                  <a:srgbClr val="404040"/>
                </a:solidFill>
              </a:rPr>
              <a:t>isk</a:t>
            </a:r>
            <a:r>
              <a:rPr lang="en-US" dirty="0">
                <a:solidFill>
                  <a:srgbClr val="404040"/>
                </a:solidFill>
              </a:rPr>
              <a:t>-based Security Testing) to be approved in </a:t>
            </a:r>
            <a:r>
              <a:rPr lang="en-US" dirty="0" smtClean="0">
                <a:solidFill>
                  <a:srgbClr val="404040"/>
                </a:solidFill>
              </a:rPr>
              <a:t>October 2015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Future topics/issues/cooperation:</a:t>
            </a:r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840823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761</TotalTime>
  <Words>647</Words>
  <Application>Microsoft Macintosh PowerPoint</Application>
  <PresentationFormat>On-screen Show (4:3)</PresentationFormat>
  <Paragraphs>89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Security SIG in MTS 7th June 2015  Progress Report</vt:lpstr>
      <vt:lpstr>MTS SECURITY SIG  Work Items</vt:lpstr>
      <vt:lpstr>EG 203 250:  Security Assurance Lifecycle </vt:lpstr>
      <vt:lpstr>EG 203 250:  Security Assurance Lifecycle -- Progress</vt:lpstr>
      <vt:lpstr>EG 203 251: Risk-based security assessment and testing methodologies</vt:lpstr>
      <vt:lpstr>EG 203 251: Risk-based security assessment and testing methodologies</vt:lpstr>
      <vt:lpstr>New WI proposal </vt:lpstr>
      <vt:lpstr>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452</cp:revision>
  <cp:lastPrinted>2012-05-15T07:02:06Z</cp:lastPrinted>
  <dcterms:created xsi:type="dcterms:W3CDTF">2010-12-21T08:59:38Z</dcterms:created>
  <dcterms:modified xsi:type="dcterms:W3CDTF">2015-06-04T08:24:46Z</dcterms:modified>
</cp:coreProperties>
</file>