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363" r:id="rId3"/>
    <p:sldId id="378" r:id="rId4"/>
    <p:sldId id="376" r:id="rId5"/>
    <p:sldId id="377" r:id="rId6"/>
    <p:sldId id="365" r:id="rId7"/>
    <p:sldId id="366" r:id="rId8"/>
    <p:sldId id="373" r:id="rId9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45" autoAdjust="0"/>
    <p:restoredTop sz="93736" autoAdjust="0"/>
  </p:normalViewPr>
  <p:slideViewPr>
    <p:cSldViewPr showGuides="1">
      <p:cViewPr varScale="1">
        <p:scale>
          <a:sx n="104" d="100"/>
          <a:sy n="104" d="100"/>
        </p:scale>
        <p:origin x="-48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4"/>
    </p:cViewPr>
  </p:sorterViewPr>
  <p:notesViewPr>
    <p:cSldViewPr>
      <p:cViewPr varScale="1">
        <p:scale>
          <a:sx n="80" d="100"/>
          <a:sy n="80" d="100"/>
        </p:scale>
        <p:origin x="-2688" y="-96"/>
      </p:cViewPr>
      <p:guideLst>
        <p:guide orient="horz" pos="2931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915E96-5512-1043-8E7B-A2672C503A8E}" type="doc">
      <dgm:prSet loTypeId="urn:microsoft.com/office/officeart/2005/8/layout/pyramid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6E0865-7821-D04F-A171-7FD6C0226220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TR 101 583</a:t>
          </a:r>
        </a:p>
        <a:p>
          <a:r>
            <a:rPr lang="en-US" sz="1400" b="1" dirty="0" smtClean="0"/>
            <a:t>Terminology</a:t>
          </a:r>
          <a:endParaRPr lang="en-US" sz="1400" b="1" dirty="0"/>
        </a:p>
      </dgm:t>
    </dgm:pt>
    <dgm:pt modelId="{64634EBD-C7F3-3740-814A-4D8B5762C4F2}" type="parTrans" cxnId="{FE3381E6-A335-9949-A535-2A2CC87DDFFF}">
      <dgm:prSet/>
      <dgm:spPr/>
      <dgm:t>
        <a:bodyPr/>
        <a:lstStyle/>
        <a:p>
          <a:endParaRPr lang="en-US"/>
        </a:p>
      </dgm:t>
    </dgm:pt>
    <dgm:pt modelId="{3BE487E0-595A-5948-B79D-4079AC09315F}" type="sibTrans" cxnId="{FE3381E6-A335-9949-A535-2A2CC87DDFFF}">
      <dgm:prSet/>
      <dgm:spPr/>
      <dgm:t>
        <a:bodyPr/>
        <a:lstStyle/>
        <a:p>
          <a:endParaRPr lang="en-US"/>
        </a:p>
      </dgm:t>
    </dgm:pt>
    <dgm:pt modelId="{EDA62650-C729-AC4B-9016-6DAE575AC3E2}">
      <dgm:prSet phldrT="[Text]"/>
      <dgm:spPr/>
      <dgm:t>
        <a:bodyPr/>
        <a:lstStyle/>
        <a:p>
          <a:r>
            <a:rPr lang="en-GB" b="1" dirty="0" smtClean="0"/>
            <a:t>EG 203 250</a:t>
          </a:r>
        </a:p>
        <a:p>
          <a:r>
            <a:rPr lang="en-GB" b="1" dirty="0" smtClean="0"/>
            <a:t>Security Assurance Lifecycle</a:t>
          </a:r>
          <a:endParaRPr lang="en-US" b="1" dirty="0"/>
        </a:p>
      </dgm:t>
    </dgm:pt>
    <dgm:pt modelId="{C0FD5E50-962F-4149-A070-9C7BEB8C790C}" type="parTrans" cxnId="{937065D3-3F89-A242-9A7F-7EDF08A4BD14}">
      <dgm:prSet/>
      <dgm:spPr/>
      <dgm:t>
        <a:bodyPr/>
        <a:lstStyle/>
        <a:p>
          <a:endParaRPr lang="en-US"/>
        </a:p>
      </dgm:t>
    </dgm:pt>
    <dgm:pt modelId="{CADEC2DD-17A7-3E45-9D55-43A1D40768F2}" type="sibTrans" cxnId="{937065D3-3F89-A242-9A7F-7EDF08A4BD14}">
      <dgm:prSet/>
      <dgm:spPr/>
      <dgm:t>
        <a:bodyPr/>
        <a:lstStyle/>
        <a:p>
          <a:endParaRPr lang="en-US"/>
        </a:p>
      </dgm:t>
    </dgm:pt>
    <dgm:pt modelId="{CA2280D2-18A9-FC4D-BE7C-D3710B937487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b="1" dirty="0" smtClean="0"/>
            <a:t>TR 101 582</a:t>
          </a:r>
        </a:p>
        <a:p>
          <a:r>
            <a:rPr lang="en-US" b="1" dirty="0" smtClean="0"/>
            <a:t>Case Studies</a:t>
          </a:r>
          <a:endParaRPr lang="en-US" b="1" dirty="0"/>
        </a:p>
      </dgm:t>
    </dgm:pt>
    <dgm:pt modelId="{042068A7-B9AD-EB49-A8A3-390F05697C16}" type="parTrans" cxnId="{9CA61EEE-2395-6948-8C26-B8EB7FD8E279}">
      <dgm:prSet/>
      <dgm:spPr/>
      <dgm:t>
        <a:bodyPr/>
        <a:lstStyle/>
        <a:p>
          <a:endParaRPr lang="en-US"/>
        </a:p>
      </dgm:t>
    </dgm:pt>
    <dgm:pt modelId="{7842201F-5E50-C748-9724-0C5F5558B982}" type="sibTrans" cxnId="{9CA61EEE-2395-6948-8C26-B8EB7FD8E279}">
      <dgm:prSet/>
      <dgm:spPr/>
      <dgm:t>
        <a:bodyPr/>
        <a:lstStyle/>
        <a:p>
          <a:endParaRPr lang="en-US"/>
        </a:p>
      </dgm:t>
    </dgm:pt>
    <dgm:pt modelId="{60706EF5-243C-E740-A560-87C12CC89732}">
      <dgm:prSet phldrT="[Text]"/>
      <dgm:spPr/>
      <dgm:t>
        <a:bodyPr/>
        <a:lstStyle/>
        <a:p>
          <a:r>
            <a:rPr lang="en-GB" b="1" dirty="0" smtClean="0"/>
            <a:t>EG 203 251</a:t>
          </a:r>
        </a:p>
        <a:p>
          <a:r>
            <a:rPr lang="en-US" b="1" dirty="0" smtClean="0"/>
            <a:t>Risk-based Security Testing</a:t>
          </a:r>
          <a:endParaRPr lang="en-US" b="1" dirty="0"/>
        </a:p>
      </dgm:t>
    </dgm:pt>
    <dgm:pt modelId="{FC20C7CC-40B7-1443-8AF3-F26834583507}" type="parTrans" cxnId="{6ABE3689-9737-C747-BC30-F4B4BE66DAAC}">
      <dgm:prSet/>
      <dgm:spPr/>
      <dgm:t>
        <a:bodyPr/>
        <a:lstStyle/>
        <a:p>
          <a:endParaRPr lang="en-US"/>
        </a:p>
      </dgm:t>
    </dgm:pt>
    <dgm:pt modelId="{E2AAB9D8-835A-F94D-B93C-F22723E0D1A7}" type="sibTrans" cxnId="{6ABE3689-9737-C747-BC30-F4B4BE66DAAC}">
      <dgm:prSet/>
      <dgm:spPr/>
      <dgm:t>
        <a:bodyPr/>
        <a:lstStyle/>
        <a:p>
          <a:endParaRPr lang="en-US"/>
        </a:p>
      </dgm:t>
    </dgm:pt>
    <dgm:pt modelId="{F1A89109-6F83-AB41-AFBB-9E7FE71D8488}" type="pres">
      <dgm:prSet presAssocID="{FD915E96-5512-1043-8E7B-A2672C503A8E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7E55AB-D796-FE42-8959-DC77E0F1349E}" type="pres">
      <dgm:prSet presAssocID="{FD915E96-5512-1043-8E7B-A2672C503A8E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FE7052-36FE-9D45-A652-7DCE01A8091F}" type="pres">
      <dgm:prSet presAssocID="{FD915E96-5512-1043-8E7B-A2672C503A8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BFA69-4DE2-BF41-A86C-968FDE8D14A6}" type="pres">
      <dgm:prSet presAssocID="{FD915E96-5512-1043-8E7B-A2672C503A8E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5941B-7BE4-724D-94C9-F7C87674B780}" type="pres">
      <dgm:prSet presAssocID="{FD915E96-5512-1043-8E7B-A2672C503A8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C2D46-F1F9-1E4F-9C05-1ABE8B190922}" type="presOf" srcId="{60706EF5-243C-E740-A560-87C12CC89732}" destId="{CB65941B-7BE4-724D-94C9-F7C87674B780}" srcOrd="0" destOrd="0" presId="urn:microsoft.com/office/officeart/2005/8/layout/pyramid4"/>
    <dgm:cxn modelId="{F4818EEF-6DD2-FF43-9E67-3984BC03209A}" type="presOf" srcId="{EDA62650-C729-AC4B-9016-6DAE575AC3E2}" destId="{8EFE7052-36FE-9D45-A652-7DCE01A8091F}" srcOrd="0" destOrd="0" presId="urn:microsoft.com/office/officeart/2005/8/layout/pyramid4"/>
    <dgm:cxn modelId="{6ABE3689-9737-C747-BC30-F4B4BE66DAAC}" srcId="{FD915E96-5512-1043-8E7B-A2672C503A8E}" destId="{60706EF5-243C-E740-A560-87C12CC89732}" srcOrd="3" destOrd="0" parTransId="{FC20C7CC-40B7-1443-8AF3-F26834583507}" sibTransId="{E2AAB9D8-835A-F94D-B93C-F22723E0D1A7}"/>
    <dgm:cxn modelId="{AF420C1E-D529-3E40-96F7-D81C9D3C9FFD}" type="presOf" srcId="{9A6E0865-7821-D04F-A171-7FD6C0226220}" destId="{467E55AB-D796-FE42-8959-DC77E0F1349E}" srcOrd="0" destOrd="0" presId="urn:microsoft.com/office/officeart/2005/8/layout/pyramid4"/>
    <dgm:cxn modelId="{9CA61EEE-2395-6948-8C26-B8EB7FD8E279}" srcId="{FD915E96-5512-1043-8E7B-A2672C503A8E}" destId="{CA2280D2-18A9-FC4D-BE7C-D3710B937487}" srcOrd="2" destOrd="0" parTransId="{042068A7-B9AD-EB49-A8A3-390F05697C16}" sibTransId="{7842201F-5E50-C748-9724-0C5F5558B982}"/>
    <dgm:cxn modelId="{937065D3-3F89-A242-9A7F-7EDF08A4BD14}" srcId="{FD915E96-5512-1043-8E7B-A2672C503A8E}" destId="{EDA62650-C729-AC4B-9016-6DAE575AC3E2}" srcOrd="1" destOrd="0" parTransId="{C0FD5E50-962F-4149-A070-9C7BEB8C790C}" sibTransId="{CADEC2DD-17A7-3E45-9D55-43A1D40768F2}"/>
    <dgm:cxn modelId="{FE3381E6-A335-9949-A535-2A2CC87DDFFF}" srcId="{FD915E96-5512-1043-8E7B-A2672C503A8E}" destId="{9A6E0865-7821-D04F-A171-7FD6C0226220}" srcOrd="0" destOrd="0" parTransId="{64634EBD-C7F3-3740-814A-4D8B5762C4F2}" sibTransId="{3BE487E0-595A-5948-B79D-4079AC09315F}"/>
    <dgm:cxn modelId="{68A046D3-97AE-D94B-AA74-751B0DFAB081}" type="presOf" srcId="{FD915E96-5512-1043-8E7B-A2672C503A8E}" destId="{F1A89109-6F83-AB41-AFBB-9E7FE71D8488}" srcOrd="0" destOrd="0" presId="urn:microsoft.com/office/officeart/2005/8/layout/pyramid4"/>
    <dgm:cxn modelId="{ACCB03FF-6836-C44E-A46F-1E605EEC66D3}" type="presOf" srcId="{CA2280D2-18A9-FC4D-BE7C-D3710B937487}" destId="{BE5BFA69-4DE2-BF41-A86C-968FDE8D14A6}" srcOrd="0" destOrd="0" presId="urn:microsoft.com/office/officeart/2005/8/layout/pyramid4"/>
    <dgm:cxn modelId="{D9965E98-7FED-B448-AB81-D55AA846B1A4}" type="presParOf" srcId="{F1A89109-6F83-AB41-AFBB-9E7FE71D8488}" destId="{467E55AB-D796-FE42-8959-DC77E0F1349E}" srcOrd="0" destOrd="0" presId="urn:microsoft.com/office/officeart/2005/8/layout/pyramid4"/>
    <dgm:cxn modelId="{7F5647EA-7FF0-2546-9692-302C5C47AF49}" type="presParOf" srcId="{F1A89109-6F83-AB41-AFBB-9E7FE71D8488}" destId="{8EFE7052-36FE-9D45-A652-7DCE01A8091F}" srcOrd="1" destOrd="0" presId="urn:microsoft.com/office/officeart/2005/8/layout/pyramid4"/>
    <dgm:cxn modelId="{A2B2DC00-5D4C-9F43-B2AC-ED6F7935D77C}" type="presParOf" srcId="{F1A89109-6F83-AB41-AFBB-9E7FE71D8488}" destId="{BE5BFA69-4DE2-BF41-A86C-968FDE8D14A6}" srcOrd="2" destOrd="0" presId="urn:microsoft.com/office/officeart/2005/8/layout/pyramid4"/>
    <dgm:cxn modelId="{96B33AC1-92B6-9148-9A97-14BF930B13A3}" type="presParOf" srcId="{F1A89109-6F83-AB41-AFBB-9E7FE71D8488}" destId="{CB65941B-7BE4-724D-94C9-F7C87674B780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E55AB-D796-FE42-8959-DC77E0F1349E}">
      <dsp:nvSpPr>
        <dsp:cNvPr id="0" name=""/>
        <dsp:cNvSpPr/>
      </dsp:nvSpPr>
      <dsp:spPr>
        <a:xfrm>
          <a:off x="3041253" y="0"/>
          <a:ext cx="2196306" cy="2196306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TR 101 583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Terminology</a:t>
          </a:r>
          <a:endParaRPr lang="en-US" sz="1400" b="1" kern="1200" dirty="0"/>
        </a:p>
      </dsp:txBody>
      <dsp:txXfrm>
        <a:off x="3590330" y="1098153"/>
        <a:ext cx="1098153" cy="1098153"/>
      </dsp:txXfrm>
    </dsp:sp>
    <dsp:sp modelId="{8EFE7052-36FE-9D45-A652-7DCE01A8091F}">
      <dsp:nvSpPr>
        <dsp:cNvPr id="0" name=""/>
        <dsp:cNvSpPr/>
      </dsp:nvSpPr>
      <dsp:spPr>
        <a:xfrm>
          <a:off x="1943100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Security Assurance Lifecycle</a:t>
          </a:r>
          <a:endParaRPr lang="en-US" sz="1600" b="1" kern="1200" dirty="0"/>
        </a:p>
      </dsp:txBody>
      <dsp:txXfrm>
        <a:off x="2492177" y="3294459"/>
        <a:ext cx="1098153" cy="1098153"/>
      </dsp:txXfrm>
    </dsp:sp>
    <dsp:sp modelId="{BE5BFA69-4DE2-BF41-A86C-968FDE8D14A6}">
      <dsp:nvSpPr>
        <dsp:cNvPr id="0" name=""/>
        <dsp:cNvSpPr/>
      </dsp:nvSpPr>
      <dsp:spPr>
        <a:xfrm rot="10800000">
          <a:off x="3041253" y="2196306"/>
          <a:ext cx="2196306" cy="2196306"/>
        </a:xfrm>
        <a:prstGeom prst="triangle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TR 101 582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Case Studies</a:t>
          </a:r>
          <a:endParaRPr lang="en-US" sz="1600" b="1" kern="1200" dirty="0"/>
        </a:p>
      </dsp:txBody>
      <dsp:txXfrm rot="10800000">
        <a:off x="3590329" y="2196306"/>
        <a:ext cx="1098153" cy="1098153"/>
      </dsp:txXfrm>
    </dsp:sp>
    <dsp:sp modelId="{CB65941B-7BE4-724D-94C9-F7C87674B780}">
      <dsp:nvSpPr>
        <dsp:cNvPr id="0" name=""/>
        <dsp:cNvSpPr/>
      </dsp:nvSpPr>
      <dsp:spPr>
        <a:xfrm>
          <a:off x="4139406" y="2196306"/>
          <a:ext cx="2196306" cy="2196306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EG 203 251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Risk-based Security Testing</a:t>
          </a:r>
          <a:endParaRPr lang="en-US" sz="1600" b="1" kern="1200" dirty="0"/>
        </a:p>
      </dsp:txBody>
      <dsp:txXfrm>
        <a:off x="4688483" y="3294459"/>
        <a:ext cx="1098153" cy="1098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75772" y="0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4D49A2AF-E294-4F02-A85C-198739FF1E8D}" type="datetimeFigureOut">
              <a:rPr lang="de-DE" smtClean="0"/>
              <a:pPr/>
              <a:t>09.06.15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5772" y="8838845"/>
            <a:ext cx="3042514" cy="465594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E02C729D-4CC1-425F-A437-754866783A89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9128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6334" y="0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/>
          <a:lstStyle>
            <a:lvl1pPr algn="r">
              <a:defRPr sz="1200"/>
            </a:lvl1pPr>
          </a:lstStyle>
          <a:p>
            <a:fld id="{7523F357-4AAE-4A63-80A5-EED367A3DE2D}" type="datetimeFigureOut">
              <a:rPr lang="de-DE" smtClean="0"/>
              <a:pPr/>
              <a:t>09.06.15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240" tIns="44120" rIns="88240" bIns="441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88240" tIns="44120" rIns="88240" bIns="441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6334" y="8839013"/>
            <a:ext cx="3041968" cy="465296"/>
          </a:xfrm>
          <a:prstGeom prst="rect">
            <a:avLst/>
          </a:prstGeom>
        </p:spPr>
        <p:txBody>
          <a:bodyPr vert="horz" lIns="88240" tIns="44120" rIns="88240" bIns="44120" rtlCol="0" anchor="b"/>
          <a:lstStyle>
            <a:lvl1pPr algn="r">
              <a:defRPr sz="1200"/>
            </a:lvl1pPr>
          </a:lstStyle>
          <a:p>
            <a:fld id="{1167BE1B-A5D2-44B1-A6AE-1F3685EAD40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01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open-slid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86300" y="4268723"/>
            <a:ext cx="4124325" cy="1141478"/>
          </a:xfrm>
        </p:spPr>
        <p:txBody>
          <a:bodyPr anchor="t"/>
          <a:lstStyle>
            <a:lvl1pPr algn="ctr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686299" y="5457826"/>
            <a:ext cx="4124325" cy="990599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03FD8-2AD1-454C-ACD6-B93B050F00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6F06-8AF9-491A-B4BC-08834227DE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8D70E-CE22-4A84-8391-03BF018843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2DF5-AE3C-4C74-8AB2-44FEC5470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47E68-A627-4BB9-B9CE-31D19D054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A92BC-5073-4DE4-AB65-3D89414CF4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BC30A-B90E-4638-8E25-1099E0A09F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51422-DED7-4881-9380-0DDF2E875A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88" y="954088"/>
            <a:ext cx="8504237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7975" y="1657350"/>
            <a:ext cx="4187825" cy="4714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57350"/>
            <a:ext cx="4187825" cy="22812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90988"/>
            <a:ext cx="4187825" cy="22812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F1F291-BA53-4AAE-B861-06C19B45C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80000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445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44172-90EA-4060-92D6-C38D53071E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4D062-4D2A-4985-9667-13F0E85B19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660DB-9B75-43B6-B447-817681AE2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58897-EDB7-4A64-9D96-FC712F685F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BD9D1-5E35-45B1-9BBF-CEE6E23A9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6557-48B1-46F6-B2C9-EDF6E74B9F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0916-0127-4CF6-967C-0BD2F82E0F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6" descr="Divider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5349876"/>
            <a:ext cx="7772400" cy="6604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6067425"/>
            <a:ext cx="7772400" cy="4349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44544-8FEC-44C3-99B7-9B7784A6E1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xmlns:p14="http://schemas.microsoft.com/office/powerpoint/2010/main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21" Type="http://schemas.openxmlformats.org/officeDocument/2006/relationships/image" Target="../media/image1.jpeg"/><Relationship Id="rId22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תמונה 6" descr="content-slide.jpg"/>
          <p:cNvPicPr>
            <a:picLocks noChangeAspect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276225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1800" y="6588125"/>
            <a:ext cx="52101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Security SIG in MTS, 4-5 October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5250" y="6588125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F1E98D1-6F85-454C-AE0A-16BFA2A835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  <p:sldLayoutId id="2147483999" r:id="rId14"/>
    <p:sldLayoutId id="2147484000" r:id="rId15"/>
    <p:sldLayoutId id="2147484001" r:id="rId16"/>
    <p:sldLayoutId id="2147484002" r:id="rId17"/>
    <p:sldLayoutId id="2147484003" r:id="rId18"/>
    <p:sldLayoutId id="2147484004" r:id="rId19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22"/>
        </a:buBlip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20000"/>
        <a:buFont typeface="Arial" charset="0"/>
        <a:buChar char="•"/>
        <a:defRPr sz="20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9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300" y="3861048"/>
            <a:ext cx="4124325" cy="1549153"/>
          </a:xfrm>
        </p:spPr>
        <p:txBody>
          <a:bodyPr/>
          <a:lstStyle/>
          <a:p>
            <a:r>
              <a:rPr lang="de-DE" sz="2800" dirty="0" smtClean="0"/>
              <a:t>Security SIG in MTS</a:t>
            </a:r>
            <a:r>
              <a:rPr lang="de-DE" sz="2800" smtClean="0"/>
              <a:t/>
            </a:r>
            <a:br>
              <a:rPr lang="de-DE" sz="2800" smtClean="0"/>
            </a:br>
            <a:r>
              <a:rPr lang="de-DE" sz="2800" dirty="0"/>
              <a:t>9</a:t>
            </a:r>
            <a:r>
              <a:rPr lang="de-DE" sz="2800" baseline="30000" smtClean="0"/>
              <a:t>th </a:t>
            </a:r>
            <a:r>
              <a:rPr lang="de-DE" sz="2800" dirty="0" smtClean="0"/>
              <a:t>June 2015</a:t>
            </a:r>
            <a:br>
              <a:rPr lang="de-DE" sz="2800" dirty="0" smtClean="0"/>
            </a:b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Progress Report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Fraunhofer FOKUS</a:t>
            </a:r>
          </a:p>
        </p:txBody>
      </p:sp>
    </p:spTree>
    <p:extLst>
      <p:ext uri="{BB962C8B-B14F-4D97-AF65-F5344CB8AC3E}">
        <p14:creationId xmlns:p14="http://schemas.microsoft.com/office/powerpoint/2010/main" val="221912694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cap="none">
                <a:latin typeface="Calibri" charset="0"/>
              </a:rPr>
              <a:t>MTS SECURITY SIG </a:t>
            </a:r>
            <a:r>
              <a:rPr lang="de-DE" sz="2400" cap="none">
                <a:latin typeface="Calibri" charset="0"/>
              </a:rPr>
              <a:t/>
            </a:r>
            <a:br>
              <a:rPr lang="de-DE" sz="2400" cap="none">
                <a:latin typeface="Calibri" charset="0"/>
              </a:rPr>
            </a:br>
            <a:r>
              <a:rPr lang="de-DE" sz="2400" cap="none">
                <a:latin typeface="Calibri" charset="0"/>
              </a:rPr>
              <a:t>Work Items</a:t>
            </a:r>
            <a:endParaRPr lang="en-US" sz="2400" cap="none">
              <a:latin typeface="Calibri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68313" y="1916113"/>
          <a:ext cx="8278812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Line Callout 1 3"/>
          <p:cNvSpPr>
            <a:spLocks/>
          </p:cNvSpPr>
          <p:nvPr/>
        </p:nvSpPr>
        <p:spPr bwMode="auto">
          <a:xfrm>
            <a:off x="395288" y="1341438"/>
            <a:ext cx="3024187" cy="2159000"/>
          </a:xfrm>
          <a:prstGeom prst="borderCallout1">
            <a:avLst>
              <a:gd name="adj1" fmla="val 99644"/>
              <a:gd name="adj2" fmla="val 99560"/>
              <a:gd name="adj3" fmla="val 100977"/>
              <a:gd name="adj4" fmla="val 99903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r>
              <a:rPr lang="en-GB" sz="1400" b="1" u="sng">
                <a:solidFill>
                  <a:srgbClr val="000000"/>
                </a:solidFill>
              </a:rPr>
              <a:t>Case Studies:</a:t>
            </a:r>
            <a:r>
              <a:rPr lang="en-GB" sz="1400" b="1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To </a:t>
            </a:r>
            <a:r>
              <a:rPr lang="en-GB" sz="1400" b="1" i="1">
                <a:solidFill>
                  <a:srgbClr val="000000"/>
                </a:solidFill>
              </a:rPr>
              <a:t>assemble case study experiences</a:t>
            </a:r>
            <a:r>
              <a:rPr lang="en-GB" sz="1400" b="1" i="1" u="sng">
                <a:solidFill>
                  <a:srgbClr val="000000"/>
                </a:solidFill>
              </a:rPr>
              <a:t> </a:t>
            </a:r>
            <a:r>
              <a:rPr lang="en-GB" sz="1400" i="1">
                <a:solidFill>
                  <a:srgbClr val="000000"/>
                </a:solidFill>
              </a:rPr>
              <a:t>related to security testing in order to have a common understanding in MTS and related committees. Industrial experiences may cover but are not restricted to the following domains: Smart Cards, Industrial Automation, Radio Protocols, Transport/Automotive, Telecommunication</a:t>
            </a:r>
            <a:endParaRPr lang="de-DE" sz="1400" i="1">
              <a:solidFill>
                <a:srgbClr val="000000"/>
              </a:solidFill>
            </a:endParaRPr>
          </a:p>
        </p:txBody>
      </p:sp>
      <p:sp>
        <p:nvSpPr>
          <p:cNvPr id="6" name="Line Callout 1 5"/>
          <p:cNvSpPr>
            <a:spLocks/>
          </p:cNvSpPr>
          <p:nvPr/>
        </p:nvSpPr>
        <p:spPr bwMode="auto">
          <a:xfrm>
            <a:off x="395288" y="3789363"/>
            <a:ext cx="2376487" cy="2160587"/>
          </a:xfrm>
          <a:prstGeom prst="borderCallout1">
            <a:avLst>
              <a:gd name="adj1" fmla="val 48759"/>
              <a:gd name="adj2" fmla="val 100019"/>
              <a:gd name="adj3" fmla="val 49250"/>
              <a:gd name="adj4" fmla="val 100449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u="sng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Security Assurance Life Cycle: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Guidance to </a:t>
            </a:r>
            <a:r>
              <a:rPr lang="en-US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the application </a:t>
            </a:r>
            <a:r>
              <a:rPr lang="en-US" sz="1400" b="1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system designers </a:t>
            </a:r>
            <a:r>
              <a:rPr lang="en-GB" sz="1400" i="1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in such a way to maximise both security assurance and the verification and validation of the capabilities offered by the system's security measures.</a:t>
            </a:r>
            <a:endParaRPr lang="en-US" sz="14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5580063" y="1341438"/>
            <a:ext cx="3095625" cy="2159000"/>
          </a:xfrm>
          <a:prstGeom prst="borderCallout1">
            <a:avLst>
              <a:gd name="adj1" fmla="val 99940"/>
              <a:gd name="adj2" fmla="val 37"/>
              <a:gd name="adj3" fmla="val 100097"/>
              <a:gd name="adj4" fmla="val 593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Terminology: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To collect the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basic terminology and ontology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(relationship between stake holder and application) </a:t>
            </a:r>
            <a:r>
              <a:rPr lang="en-GB" sz="1400" b="1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to be used for security testing</a:t>
            </a:r>
            <a:r>
              <a:rPr lang="en-GB" sz="1400" b="1" i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400" i="1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in order to have a common understanding in MTS and related committees.</a:t>
            </a:r>
            <a:endParaRPr lang="de-DE" sz="9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800" b="1" i="1" u="sng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Line Callout 1 8"/>
          <p:cNvSpPr>
            <a:spLocks/>
          </p:cNvSpPr>
          <p:nvPr/>
        </p:nvSpPr>
        <p:spPr bwMode="auto">
          <a:xfrm>
            <a:off x="6300788" y="3789363"/>
            <a:ext cx="2374900" cy="2160587"/>
          </a:xfrm>
          <a:prstGeom prst="borderCallout1">
            <a:avLst>
              <a:gd name="adj1" fmla="val 778"/>
              <a:gd name="adj2" fmla="val 833"/>
              <a:gd name="adj3" fmla="val 2046"/>
              <a:gd name="adj4" fmla="val 676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u="sng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Risk-based Security Testing: </a:t>
            </a:r>
            <a:r>
              <a:rPr lang="en-GB" sz="1400" i="1" dirty="0"/>
              <a:t>Describes a </a:t>
            </a:r>
            <a:r>
              <a:rPr lang="en-GB" sz="1400" b="1" i="1" u="sng" dirty="0"/>
              <a:t>set of methodologies </a:t>
            </a:r>
            <a:r>
              <a:rPr lang="en-GB" sz="1400" i="1" dirty="0"/>
              <a:t>that combine </a:t>
            </a:r>
            <a:r>
              <a:rPr lang="en-GB" sz="1400" b="1" i="1" u="sng" dirty="0"/>
              <a:t>risk assessment and testing</a:t>
            </a:r>
            <a:r>
              <a:rPr lang="en-GB" sz="1400" i="1" dirty="0"/>
              <a:t>. The methodologies are based on  standards like ISO 31000 and IEEE 829/29119</a:t>
            </a:r>
            <a:endParaRPr lang="de-DE" sz="1400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68313" y="6499225"/>
            <a:ext cx="52101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898989"/>
                </a:solidFill>
                <a:latin typeface="Arial" charset="0"/>
              </a:rPr>
              <a:t>TC MTS – Security SIG – Update 2014-05-27</a:t>
            </a:r>
            <a:endParaRPr lang="en-GB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0162213">
            <a:off x="4275827" y="481859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20162213">
            <a:off x="3291348" y="6019868"/>
            <a:ext cx="13003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20162213">
            <a:off x="5738477" y="6067363"/>
            <a:ext cx="130035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Stable Draft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0162213">
            <a:off x="4527585" y="3636486"/>
            <a:ext cx="1100106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dirty="0" smtClean="0">
                <a:solidFill>
                  <a:srgbClr val="FF0000"/>
                </a:solidFill>
              </a:rPr>
              <a:t>ublished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7258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Liaison to  </a:t>
            </a:r>
            <a:r>
              <a:rPr lang="en-GB" dirty="0"/>
              <a:t>ISO/IEC JTC 1/SC 27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ISO/IEC JTC 1/SC 27  N 15364 “Liaison statement to ETSI TC MTS” dated 2015-05-07</a:t>
            </a:r>
            <a:r>
              <a:rPr lang="de-DE" sz="2800" dirty="0"/>
              <a:t> </a:t>
            </a:r>
            <a:endParaRPr lang="de-DE" sz="2800" dirty="0" smtClean="0"/>
          </a:p>
          <a:p>
            <a:pPr lvl="1"/>
            <a:r>
              <a:rPr lang="de-DE" sz="2400" dirty="0" smtClean="0"/>
              <a:t>C</a:t>
            </a:r>
            <a:r>
              <a:rPr lang="en-GB" sz="2400" dirty="0" err="1" smtClean="0"/>
              <a:t>overing</a:t>
            </a:r>
            <a:r>
              <a:rPr lang="en-GB" sz="2400" dirty="0" smtClean="0"/>
              <a:t> WG3 ISO</a:t>
            </a:r>
            <a:r>
              <a:rPr lang="en-GB" sz="2400" dirty="0"/>
              <a:t>/IEC </a:t>
            </a:r>
            <a:r>
              <a:rPr lang="en-GB" sz="2400" dirty="0" smtClean="0"/>
              <a:t>18367, ISO/IEC 19791, ISO</a:t>
            </a:r>
            <a:r>
              <a:rPr lang="en-GB" sz="2400" dirty="0"/>
              <a:t>/IEC </a:t>
            </a:r>
            <a:r>
              <a:rPr lang="en-GB" sz="2400" dirty="0" smtClean="0"/>
              <a:t>30104, ISO</a:t>
            </a:r>
            <a:r>
              <a:rPr lang="en-GB" sz="2400" dirty="0"/>
              <a:t>/IEC </a:t>
            </a:r>
            <a:r>
              <a:rPr lang="en-GB" sz="2400" dirty="0" smtClean="0"/>
              <a:t>30111, ISO</a:t>
            </a:r>
            <a:r>
              <a:rPr lang="en-GB" sz="2400" dirty="0"/>
              <a:t>/IEC 18045 </a:t>
            </a:r>
            <a:endParaRPr lang="en-GB" sz="2400" dirty="0" smtClean="0"/>
          </a:p>
          <a:p>
            <a:pPr lvl="1"/>
            <a:r>
              <a:rPr lang="en-GB" sz="2400" dirty="0" smtClean="0"/>
              <a:t>Covering WG4 </a:t>
            </a:r>
            <a:r>
              <a:rPr lang="en-GB" sz="2400" dirty="0"/>
              <a:t>ISO/IEC 27034-</a:t>
            </a:r>
            <a:r>
              <a:rPr lang="en-GB" sz="2400" dirty="0" smtClean="0"/>
              <a:t>2,3,5,6,7</a:t>
            </a:r>
          </a:p>
          <a:p>
            <a:r>
              <a:rPr lang="en-GB" sz="2800" dirty="0" smtClean="0"/>
              <a:t>MTS Security SIG provides </a:t>
            </a:r>
            <a:endParaRPr lang="de-DE" sz="2800" dirty="0"/>
          </a:p>
          <a:p>
            <a:pPr lvl="1"/>
            <a:r>
              <a:rPr lang="en-GB" sz="2400" dirty="0"/>
              <a:t>ETSI DTR 101 </a:t>
            </a:r>
            <a:r>
              <a:rPr lang="en-GB" sz="2400" dirty="0" smtClean="0"/>
              <a:t>182, ETSI </a:t>
            </a:r>
            <a:r>
              <a:rPr lang="en-GB" sz="2400" dirty="0"/>
              <a:t>DTS 101 </a:t>
            </a:r>
            <a:r>
              <a:rPr lang="en-GB" sz="2400" dirty="0" smtClean="0"/>
              <a:t>583, ETSI </a:t>
            </a:r>
            <a:r>
              <a:rPr lang="en-GB" sz="2400" dirty="0"/>
              <a:t>DEG 203 </a:t>
            </a:r>
            <a:r>
              <a:rPr lang="en-GB" sz="2400" dirty="0" smtClean="0"/>
              <a:t>250, ETSI </a:t>
            </a:r>
            <a:r>
              <a:rPr lang="en-GB" sz="2400" dirty="0"/>
              <a:t>DEG 203 </a:t>
            </a:r>
            <a:r>
              <a:rPr lang="en-GB" sz="2400" dirty="0" smtClean="0"/>
              <a:t>251</a:t>
            </a:r>
          </a:p>
          <a:p>
            <a:r>
              <a:rPr lang="en-GB" sz="2800" dirty="0" smtClean="0"/>
              <a:t>Outgoing liaison statement from Security SIG available</a:t>
            </a:r>
            <a:endParaRPr lang="de-DE" sz="2800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478398"/>
      </p:ext>
    </p:extLst>
  </p:cSld>
  <p:clrMapOvr>
    <a:masterClrMapping/>
  </p:clrMapOvr>
  <p:transition xmlns:p14="http://schemas.microsoft.com/office/powerpoint/2010/main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EG </a:t>
            </a:r>
            <a:r>
              <a:rPr lang="en-GB" sz="2800" dirty="0"/>
              <a:t>203 </a:t>
            </a:r>
            <a:r>
              <a:rPr lang="en-GB" sz="2800" dirty="0" smtClean="0"/>
              <a:t>250:  Security </a:t>
            </a:r>
            <a:r>
              <a:rPr lang="en-GB" sz="2800" dirty="0"/>
              <a:t>Assurance Lifecycle</a:t>
            </a:r>
            <a:r>
              <a:rPr lang="en-GB" sz="3200" dirty="0"/>
              <a:t/>
            </a:r>
            <a:br>
              <a:rPr lang="en-GB" sz="3200" dirty="0"/>
            </a:br>
            <a:endParaRPr lang="en-US" sz="32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203 250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Security Assurance </a:t>
            </a:r>
            <a:r>
              <a:rPr lang="en-GB" sz="1800" dirty="0" smtClean="0">
                <a:ea typeface="+mn-ea"/>
              </a:rPr>
              <a:t>Lifecycle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Guide </a:t>
            </a:r>
            <a:r>
              <a:rPr lang="en-GB" sz="1800" dirty="0">
                <a:ea typeface="+mn-ea"/>
              </a:rPr>
              <a:t>to the application of security capabilities in systems in such a way to maximise both security assurance and the verification and validation of the capabilities offered by the </a:t>
            </a:r>
            <a:r>
              <a:rPr lang="en-GB" sz="1800" dirty="0" smtClean="0">
                <a:ea typeface="+mn-ea"/>
              </a:rPr>
              <a:t>system's </a:t>
            </a:r>
            <a:r>
              <a:rPr lang="en-GB" sz="1800" dirty="0">
                <a:ea typeface="+mn-ea"/>
              </a:rPr>
              <a:t>security measures</a:t>
            </a:r>
            <a:r>
              <a:rPr lang="en-GB" sz="1800" dirty="0" smtClean="0">
                <a:ea typeface="+mn-ea"/>
              </a:rPr>
              <a:t>.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Stable Draft v0.0.10 (2015-05)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4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3878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EG 203 </a:t>
            </a:r>
            <a:r>
              <a:rPr lang="en-GB" sz="2800" dirty="0" smtClean="0"/>
              <a:t>250:  </a:t>
            </a:r>
            <a:r>
              <a:rPr lang="en-GB" sz="2800" dirty="0"/>
              <a:t>Security Assurance Lifecycle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2400" dirty="0" smtClean="0"/>
              <a:t>-- Progress</a:t>
            </a:r>
            <a:endParaRPr lang="en-US" sz="2400" dirty="0">
              <a:latin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Progress</a:t>
            </a:r>
            <a:endParaRPr lang="en-US" b="1" dirty="0">
              <a:ea typeface="+mn-ea"/>
            </a:endParaRP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Work 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ea typeface="+mn-ea"/>
              </a:rPr>
              <a:t>Design section of Life Cycle drafted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TVRA parts reduced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  <a:ea typeface="+mn-ea"/>
              </a:rPr>
              <a:t>Restructuring of document after review</a:t>
            </a:r>
          </a:p>
          <a:p>
            <a:pPr lvl="1">
              <a:defRPr/>
            </a:pPr>
            <a:endParaRPr lang="en-US" sz="1800" dirty="0">
              <a:ea typeface="+mn-ea"/>
            </a:endParaRP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Open Issues</a:t>
            </a:r>
            <a:endParaRPr lang="en-US" b="1" dirty="0">
              <a:ea typeface="+mn-ea"/>
            </a:endParaRP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</a:rPr>
              <a:t>Scope section in WI cover sheet does not comply with document </a:t>
            </a:r>
            <a:r>
              <a:rPr lang="en-US" sz="1800" dirty="0" smtClean="0">
                <a:solidFill>
                  <a:srgbClr val="FF0000"/>
                </a:solidFill>
              </a:rPr>
              <a:t>content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Guidance character need to be improved.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Guide is hard to read. </a:t>
            </a:r>
            <a:r>
              <a:rPr lang="en-US" sz="1800" dirty="0">
                <a:solidFill>
                  <a:srgbClr val="FF0000"/>
                </a:solidFill>
              </a:rPr>
              <a:t>L</a:t>
            </a:r>
            <a:r>
              <a:rPr lang="en-US" sz="1800" dirty="0" smtClean="0">
                <a:solidFill>
                  <a:srgbClr val="FF0000"/>
                </a:solidFill>
              </a:rPr>
              <a:t>anguage must be be simplified.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</a:rPr>
              <a:t>Still some alignment issues with TR101583</a:t>
            </a:r>
          </a:p>
          <a:p>
            <a:pPr lvl="1">
              <a:defRPr/>
            </a:pPr>
            <a:r>
              <a:rPr lang="en-US" sz="1800" dirty="0" smtClean="0"/>
              <a:t>TB approval October 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, 2015</a:t>
            </a:r>
          </a:p>
          <a:p>
            <a:pPr marL="0" indent="0"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56DB750C-388C-814B-BB5B-30FE04AD35BA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5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9330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methodologies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Reference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DEG 203 251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Title</a:t>
            </a:r>
          </a:p>
          <a:p>
            <a:pPr lvl="1">
              <a:defRPr/>
            </a:pPr>
            <a:r>
              <a:rPr lang="en-GB" sz="1800" dirty="0">
                <a:ea typeface="+mn-ea"/>
              </a:rPr>
              <a:t>Methods for Testing and Specification (MTS);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Risk-based security testing methodologies</a:t>
            </a:r>
          </a:p>
          <a:p>
            <a:pPr lvl="1"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Test-based risk assessment methodologies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>
                <a:ea typeface="+mn-ea"/>
              </a:rPr>
              <a:t>Document </a:t>
            </a:r>
            <a:r>
              <a:rPr lang="en-US" b="1" dirty="0" smtClean="0">
                <a:ea typeface="+mn-ea"/>
              </a:rPr>
              <a:t>Purpose</a:t>
            </a:r>
            <a:endParaRPr lang="en-US" b="1" dirty="0">
              <a:ea typeface="+mn-ea"/>
            </a:endParaRPr>
          </a:p>
          <a:p>
            <a:pPr lvl="1"/>
            <a:r>
              <a:rPr lang="en-GB" sz="2000" i="1" dirty="0"/>
              <a:t>Describes a </a:t>
            </a:r>
            <a:r>
              <a:rPr lang="en-GB" sz="2000" b="1" i="1" u="sng" dirty="0"/>
              <a:t>set of methodologies </a:t>
            </a:r>
            <a:r>
              <a:rPr lang="en-GB" sz="2000" i="1" dirty="0"/>
              <a:t>that combine </a:t>
            </a:r>
            <a:r>
              <a:rPr lang="en-GB" sz="2000" b="1" i="1" u="sng" dirty="0"/>
              <a:t>risk assessment and testing</a:t>
            </a:r>
            <a:r>
              <a:rPr lang="en-GB" sz="2000" i="1" dirty="0"/>
              <a:t>. The methodologies are based on  standards like ISO 31000 and IEEE 829/29119.</a:t>
            </a:r>
            <a:r>
              <a:rPr lang="en-US" sz="2000" b="1" dirty="0"/>
              <a:t> </a:t>
            </a:r>
          </a:p>
          <a:p>
            <a:pPr marL="342900" lvl="1" indent="-342900">
              <a:buClrTx/>
              <a:buSzPct val="90000"/>
              <a:buFont typeface="Arial" charset="0"/>
              <a:buBlip>
                <a:blip r:embed="rId2"/>
              </a:buBlip>
              <a:defRPr/>
            </a:pPr>
            <a:r>
              <a:rPr lang="en-US" b="1" dirty="0" smtClean="0">
                <a:ea typeface="+mn-ea"/>
              </a:rPr>
              <a:t>Document Status</a:t>
            </a:r>
          </a:p>
          <a:p>
            <a:pPr lvl="1">
              <a:defRPr/>
            </a:pPr>
            <a:r>
              <a:rPr lang="en-GB" sz="1800" dirty="0" smtClean="0">
                <a:ea typeface="+mn-ea"/>
              </a:rPr>
              <a:t>Stable Draft v0.0.12 (2015-05)</a:t>
            </a:r>
            <a:endParaRPr lang="en-US" sz="1800" b="1" dirty="0">
              <a:ea typeface="+mn-ea"/>
            </a:endParaRPr>
          </a:p>
          <a:p>
            <a:pPr marL="914400" lvl="1" indent="-457200">
              <a:buFont typeface="+mj-lt"/>
              <a:buAutoNum type="arabicPeriod"/>
              <a:defRPr/>
            </a:pPr>
            <a:endParaRPr lang="en-US" sz="16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2AA8BA0A-DBB0-1F42-926A-4B5E99D5ADE7}" type="slidenum">
              <a:rPr lang="en-GB">
                <a:solidFill>
                  <a:srgbClr val="8EB4E3"/>
                </a:solidFill>
                <a:latin typeface="Arial" charset="0"/>
              </a:rPr>
              <a:pPr/>
              <a:t>6</a:t>
            </a:fld>
            <a:endParaRPr lang="en-GB">
              <a:solidFill>
                <a:srgbClr val="8EB4E3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4015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5" y="0"/>
            <a:ext cx="6744047" cy="1143000"/>
          </a:xfrm>
        </p:spPr>
        <p:txBody>
          <a:bodyPr/>
          <a:lstStyle/>
          <a:p>
            <a:pPr lvl="1"/>
            <a:r>
              <a:rPr lang="en-GB" sz="2800" kern="1200" dirty="0">
                <a:latin typeface="+mj-lt"/>
                <a:ea typeface="+mj-ea"/>
                <a:cs typeface="+mj-cs"/>
              </a:rPr>
              <a:t>EG 203 251: Risk-based security assessment and testing methodologies</a:t>
            </a:r>
            <a:endParaRPr lang="en-US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Tx/>
              <a:buSzPct val="90000"/>
              <a:buBlip>
                <a:blip r:embed="rId2"/>
              </a:buBlip>
              <a:defRPr/>
            </a:pPr>
            <a:r>
              <a:rPr lang="en-US" b="1" dirty="0"/>
              <a:t>Document Progress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Work </a:t>
            </a:r>
            <a:r>
              <a:rPr lang="en-US" sz="1800" dirty="0"/>
              <a:t>Plan produced and updated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/>
              <a:t>Initial draft structure agreed,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/>
              <a:t>Aligned </a:t>
            </a:r>
            <a:r>
              <a:rPr lang="en-US" sz="1800" dirty="0"/>
              <a:t>with TR 101583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800" dirty="0" smtClean="0">
                <a:solidFill>
                  <a:srgbClr val="008000"/>
                </a:solidFill>
              </a:rPr>
              <a:t>Renaming </a:t>
            </a:r>
            <a:r>
              <a:rPr lang="en-US" sz="1800" dirty="0">
                <a:solidFill>
                  <a:srgbClr val="008000"/>
                </a:solidFill>
              </a:rPr>
              <a:t>to </a:t>
            </a:r>
            <a:r>
              <a:rPr lang="en-GB" sz="1800" dirty="0">
                <a:solidFill>
                  <a:srgbClr val="008000"/>
                </a:solidFill>
              </a:rPr>
              <a:t>Risk-based security assessment and testing </a:t>
            </a:r>
            <a:r>
              <a:rPr lang="en-GB" sz="1800" dirty="0" smtClean="0">
                <a:solidFill>
                  <a:srgbClr val="008000"/>
                </a:solidFill>
              </a:rPr>
              <a:t>methodologies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Added section on compositional approach and integration with SLC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Revision of TBRA part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GB" sz="1800" dirty="0" smtClean="0">
                <a:solidFill>
                  <a:srgbClr val="008000"/>
                </a:solidFill>
              </a:rPr>
              <a:t>Content accepted at RISK 2015 (workshop hosted by OMG) </a:t>
            </a:r>
            <a:endParaRPr lang="en-GB" sz="2000" dirty="0" smtClean="0">
              <a:solidFill>
                <a:srgbClr val="008000"/>
              </a:solidFill>
            </a:endParaRPr>
          </a:p>
          <a:p>
            <a:r>
              <a:rPr lang="en-US" sz="2400" dirty="0"/>
              <a:t>Next steps/open issues</a:t>
            </a:r>
          </a:p>
          <a:p>
            <a:pPr lvl="1">
              <a:defRPr/>
            </a:pPr>
            <a:r>
              <a:rPr lang="en-US" sz="1800" dirty="0" smtClean="0"/>
              <a:t>TB </a:t>
            </a:r>
            <a:r>
              <a:rPr lang="en-US" sz="1800" dirty="0"/>
              <a:t>approval </a:t>
            </a:r>
            <a:r>
              <a:rPr lang="en-US" sz="1800" dirty="0" smtClean="0"/>
              <a:t>planned for October </a:t>
            </a: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, 2015</a:t>
            </a:r>
          </a:p>
          <a:p>
            <a:pPr lvl="1"/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Security SIG in MTS, 4-5 October 2011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5516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Security SIG in MTS, 4-5 October 2011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C844172-90EA-4060-92D6-C38D53071E6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467544" y="4293096"/>
            <a:ext cx="7848872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dirty="0"/>
              <a:t>Document timeline: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TR 101 582 (</a:t>
            </a:r>
            <a:r>
              <a:rPr lang="en-US" dirty="0">
                <a:solidFill>
                  <a:srgbClr val="404040"/>
                </a:solidFill>
              </a:rPr>
              <a:t>Case Studies) </a:t>
            </a:r>
            <a:r>
              <a:rPr lang="en-US" dirty="0" smtClean="0">
                <a:solidFill>
                  <a:srgbClr val="404040"/>
                </a:solidFill>
              </a:rPr>
              <a:t>has been approved </a:t>
            </a:r>
            <a:r>
              <a:rPr lang="en-US" dirty="0">
                <a:solidFill>
                  <a:srgbClr val="404040"/>
                </a:solidFill>
              </a:rPr>
              <a:t>in May 2014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US" dirty="0">
                <a:solidFill>
                  <a:srgbClr val="404040"/>
                </a:solidFill>
              </a:rPr>
              <a:t>TR 101 583 Terminology has been approved in </a:t>
            </a:r>
            <a:r>
              <a:rPr lang="en-US" dirty="0" smtClean="0">
                <a:solidFill>
                  <a:srgbClr val="404040"/>
                </a:solidFill>
              </a:rPr>
              <a:t>January 2015</a:t>
            </a:r>
            <a:endParaRPr lang="en-US" dirty="0">
              <a:solidFill>
                <a:srgbClr val="404040"/>
              </a:solidFill>
            </a:endParaRP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>
                <a:solidFill>
                  <a:srgbClr val="404040"/>
                </a:solidFill>
              </a:rPr>
              <a:t>DEG 203 250 (Security Assurance Lifecycle) </a:t>
            </a:r>
            <a:r>
              <a:rPr lang="en-US" dirty="0">
                <a:solidFill>
                  <a:srgbClr val="404040"/>
                </a:solidFill>
              </a:rPr>
              <a:t>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r>
              <a:rPr lang="en-GB" dirty="0" smtClean="0">
                <a:solidFill>
                  <a:srgbClr val="404040"/>
                </a:solidFill>
              </a:rPr>
              <a:t> </a:t>
            </a:r>
          </a:p>
          <a:p>
            <a:pPr marL="342900" lvl="1" indent="-34290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Char char="-"/>
            </a:pPr>
            <a:r>
              <a:rPr lang="en-GB" dirty="0" smtClean="0">
                <a:solidFill>
                  <a:srgbClr val="404040"/>
                </a:solidFill>
              </a:rPr>
              <a:t>DEG </a:t>
            </a:r>
            <a:r>
              <a:rPr lang="en-GB" dirty="0">
                <a:solidFill>
                  <a:srgbClr val="404040"/>
                </a:solidFill>
              </a:rPr>
              <a:t>203 251 (R</a:t>
            </a:r>
            <a:r>
              <a:rPr lang="en-US" dirty="0" err="1">
                <a:solidFill>
                  <a:srgbClr val="404040"/>
                </a:solidFill>
              </a:rPr>
              <a:t>isk</a:t>
            </a:r>
            <a:r>
              <a:rPr lang="en-US" dirty="0">
                <a:solidFill>
                  <a:srgbClr val="404040"/>
                </a:solidFill>
              </a:rPr>
              <a:t>-based Security Testing) to be approved in </a:t>
            </a:r>
            <a:r>
              <a:rPr lang="en-US" dirty="0" smtClean="0">
                <a:solidFill>
                  <a:srgbClr val="404040"/>
                </a:solidFill>
              </a:rPr>
              <a:t>October 2015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60848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Future topics/issues/cooperation:</a:t>
            </a:r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r>
              <a:rPr lang="en-US" sz="1800" dirty="0"/>
              <a:t>Requirements metrics and acceptance criteria for Fuzzing (WI proposal </a:t>
            </a:r>
            <a:r>
              <a:rPr lang="en-US" sz="1800" dirty="0" smtClean="0"/>
              <a:t>postponed, now planned </a:t>
            </a:r>
            <a:r>
              <a:rPr lang="en-US" sz="1800" dirty="0"/>
              <a:t>for next MTS meeting in </a:t>
            </a:r>
            <a:r>
              <a:rPr lang="en-US" sz="1800" dirty="0" smtClean="0"/>
              <a:t>October </a:t>
            </a:r>
            <a:r>
              <a:rPr lang="en-US" sz="1800" dirty="0"/>
              <a:t>2015</a:t>
            </a:r>
            <a:r>
              <a:rPr lang="en-US" sz="1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840823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789</TotalTime>
  <Words>762</Words>
  <Application>Microsoft Macintosh PowerPoint</Application>
  <PresentationFormat>On-screen Show (4:3)</PresentationFormat>
  <Paragraphs>98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Security SIG in MTS 9th June 2015  Progress Report</vt:lpstr>
      <vt:lpstr>MTS SECURITY SIG  Work Items</vt:lpstr>
      <vt:lpstr>Liaison to  ISO/IEC JTC 1/SC 27 </vt:lpstr>
      <vt:lpstr>EG 203 250:  Security Assurance Lifecycle </vt:lpstr>
      <vt:lpstr>EG 203 250:  Security Assurance Lifecycle -- Progress</vt:lpstr>
      <vt:lpstr>EG 203 251: Risk-based security assessment and testing methodologies</vt:lpstr>
      <vt:lpstr>EG 203 251: Risk-based security assessment and testing methodologies</vt:lpstr>
      <vt:lpstr>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Nicole</dc:creator>
  <cp:lastModifiedBy>Juergen Grossmann</cp:lastModifiedBy>
  <cp:revision>459</cp:revision>
  <cp:lastPrinted>2012-05-15T07:02:06Z</cp:lastPrinted>
  <dcterms:created xsi:type="dcterms:W3CDTF">2010-12-21T08:59:38Z</dcterms:created>
  <dcterms:modified xsi:type="dcterms:W3CDTF">2015-06-09T08:24:09Z</dcterms:modified>
</cp:coreProperties>
</file>