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3" r:id="rId3"/>
    <p:sldId id="376" r:id="rId4"/>
    <p:sldId id="377" r:id="rId5"/>
    <p:sldId id="365" r:id="rId6"/>
    <p:sldId id="366" r:id="rId7"/>
    <p:sldId id="378" r:id="rId8"/>
    <p:sldId id="373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223" d="100"/>
          <a:sy n="223" d="100"/>
        </p:scale>
        <p:origin x="-3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28.09.15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28.09.15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30</a:t>
            </a:r>
            <a:r>
              <a:rPr lang="de-DE" sz="2800" baseline="30000" dirty="0" smtClean="0"/>
              <a:t>th </a:t>
            </a:r>
            <a:r>
              <a:rPr lang="de-DE" sz="2800" dirty="0" smtClean="0"/>
              <a:t>September </a:t>
            </a:r>
            <a:r>
              <a:rPr lang="de-DE" sz="2800" dirty="0" smtClean="0"/>
              <a:t>2015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611598" y="6019868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62213">
            <a:off x="5738477" y="6067363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v0.0.11 </a:t>
            </a:r>
            <a:r>
              <a:rPr lang="en-GB" sz="1800" dirty="0" smtClean="0">
                <a:ea typeface="+mn-ea"/>
              </a:rPr>
              <a:t>(2015-</a:t>
            </a:r>
            <a:r>
              <a:rPr lang="en-GB" sz="1800" dirty="0" smtClean="0">
                <a:ea typeface="+mn-ea"/>
              </a:rPr>
              <a:t>08)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  <a:ea typeface="+mn-ea"/>
              </a:rPr>
              <a:t>Restructuring of document after </a:t>
            </a:r>
            <a:r>
              <a:rPr lang="en-US" sz="1800" dirty="0" smtClean="0">
                <a:solidFill>
                  <a:srgbClr val="008000"/>
                </a:solidFill>
                <a:ea typeface="+mn-ea"/>
              </a:rPr>
              <a:t>review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Introduced “Demonstration of Fulfillment” for each Sections  6-9</a:t>
            </a: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Guidance </a:t>
            </a:r>
            <a:r>
              <a:rPr lang="en-US" sz="1800" dirty="0" smtClean="0">
                <a:solidFill>
                  <a:srgbClr val="FF0000"/>
                </a:solidFill>
              </a:rPr>
              <a:t>character need to be improved.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Guide is hard to read. 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anguage must be be simplified.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TB </a:t>
            </a:r>
            <a:r>
              <a:rPr lang="en-US" sz="1800" dirty="0" smtClean="0">
                <a:solidFill>
                  <a:srgbClr val="FF0000"/>
                </a:solidFill>
              </a:rPr>
              <a:t>approval October 1</a:t>
            </a:r>
            <a:r>
              <a:rPr lang="en-US" sz="1800" baseline="30000" dirty="0" smtClean="0">
                <a:solidFill>
                  <a:srgbClr val="FF0000"/>
                </a:solidFill>
              </a:rPr>
              <a:t>st</a:t>
            </a:r>
            <a:r>
              <a:rPr lang="en-US" sz="1800" dirty="0" smtClean="0">
                <a:solidFill>
                  <a:srgbClr val="FF0000"/>
                </a:solidFill>
              </a:rPr>
              <a:t>, 2015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Test-based risk assessment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000" i="1" dirty="0"/>
              <a:t>Describes a </a:t>
            </a:r>
            <a:r>
              <a:rPr lang="en-GB" sz="2000" b="1" i="1" u="sng" dirty="0"/>
              <a:t>set of methodologies </a:t>
            </a:r>
            <a:r>
              <a:rPr lang="en-GB" sz="2000" i="1" dirty="0"/>
              <a:t>that combine </a:t>
            </a:r>
            <a:r>
              <a:rPr lang="en-GB" sz="2000" b="1" i="1" u="sng" dirty="0"/>
              <a:t>risk assessment and testing</a:t>
            </a:r>
            <a:r>
              <a:rPr lang="en-GB" sz="2000" i="1" dirty="0"/>
              <a:t>. The methodologies are based on  standards like ISO 31000 and IEEE 829/29119.</a:t>
            </a:r>
            <a:r>
              <a:rPr lang="en-US" sz="20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</a:t>
            </a:r>
            <a:r>
              <a:rPr lang="en-GB" sz="1800" dirty="0" smtClean="0">
                <a:ea typeface="+mn-ea"/>
              </a:rPr>
              <a:t>v0.0.14 </a:t>
            </a:r>
            <a:r>
              <a:rPr lang="en-GB" sz="1800" dirty="0" smtClean="0">
                <a:ea typeface="+mn-ea"/>
              </a:rPr>
              <a:t>(2015-</a:t>
            </a:r>
            <a:r>
              <a:rPr lang="en-GB" sz="1800" dirty="0" smtClean="0">
                <a:ea typeface="+mn-ea"/>
              </a:rPr>
              <a:t>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0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</a:t>
            </a:r>
            <a:r>
              <a:rPr lang="en-GB" sz="2800" kern="1200" dirty="0" smtClean="0">
                <a:latin typeface="+mj-lt"/>
                <a:ea typeface="+mj-ea"/>
                <a:cs typeface="+mj-cs"/>
              </a:rPr>
              <a:t>methodologies </a:t>
            </a:r>
            <a:r>
              <a:rPr lang="en-GB" sz="2800" dirty="0"/>
              <a:t>-- Progress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Progress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Content </a:t>
            </a:r>
            <a:r>
              <a:rPr lang="en-GB" sz="1800" dirty="0" smtClean="0">
                <a:solidFill>
                  <a:schemeClr val="tx1"/>
                </a:solidFill>
              </a:rPr>
              <a:t>accepted </a:t>
            </a:r>
            <a:r>
              <a:rPr lang="en-GB" sz="1800" dirty="0" smtClean="0">
                <a:solidFill>
                  <a:schemeClr val="tx1"/>
                </a:solidFill>
              </a:rPr>
              <a:t>and presented at </a:t>
            </a:r>
            <a:r>
              <a:rPr lang="en-GB" sz="1800" dirty="0" smtClean="0">
                <a:solidFill>
                  <a:schemeClr val="tx1"/>
                </a:solidFill>
              </a:rPr>
              <a:t>RISK 2015 (workshop hosted by OMG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Restructuring to remove redundant parts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New revision of Section “</a:t>
            </a:r>
            <a:r>
              <a:rPr lang="en-GB" sz="1800" dirty="0">
                <a:solidFill>
                  <a:srgbClr val="008000"/>
                </a:solidFill>
              </a:rPr>
              <a:t>Managing complexity within system development</a:t>
            </a:r>
            <a:r>
              <a:rPr lang="de-DE" sz="1800" dirty="0">
                <a:solidFill>
                  <a:srgbClr val="008000"/>
                </a:solidFill>
              </a:rPr>
              <a:t> </a:t>
            </a:r>
            <a:r>
              <a:rPr lang="en-GB" sz="1800" dirty="0" smtClean="0">
                <a:solidFill>
                  <a:srgbClr val="008000"/>
                </a:solidFill>
              </a:rPr>
              <a:t>” </a:t>
            </a:r>
            <a:endParaRPr lang="en-GB" sz="2000" dirty="0" smtClean="0">
              <a:solidFill>
                <a:srgbClr val="008000"/>
              </a:solidFill>
            </a:endParaRPr>
          </a:p>
          <a:p>
            <a:r>
              <a:rPr lang="en-US" sz="2400" dirty="0"/>
              <a:t>Next steps/open issues</a:t>
            </a:r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/>
              <a:t>approval </a:t>
            </a:r>
            <a:r>
              <a:rPr lang="en-US" sz="1800" dirty="0" smtClean="0"/>
              <a:t>planned for October </a:t>
            </a: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, 2015</a:t>
            </a:r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51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to  </a:t>
            </a:r>
            <a:r>
              <a:rPr lang="en-GB" dirty="0"/>
              <a:t>ISO/IEC JTC 1/SC 27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ISO/IEC JTC 1/SC 27  N 15364 “Liaison statement to ETSI TC MTS” dated 2015-05-07</a:t>
            </a:r>
            <a:r>
              <a:rPr lang="de-DE" sz="2800" dirty="0"/>
              <a:t> </a:t>
            </a:r>
            <a:endParaRPr lang="de-DE" sz="2800" dirty="0" smtClean="0"/>
          </a:p>
          <a:p>
            <a:pPr lvl="1"/>
            <a:r>
              <a:rPr lang="de-DE" sz="2400" dirty="0" smtClean="0"/>
              <a:t>C</a:t>
            </a:r>
            <a:r>
              <a:rPr lang="en-GB" sz="2400" dirty="0" err="1" smtClean="0"/>
              <a:t>overing</a:t>
            </a:r>
            <a:r>
              <a:rPr lang="en-GB" sz="2400" dirty="0" smtClean="0"/>
              <a:t> WG3 ISO</a:t>
            </a:r>
            <a:r>
              <a:rPr lang="en-GB" sz="2400" dirty="0"/>
              <a:t>/IEC </a:t>
            </a:r>
            <a:r>
              <a:rPr lang="en-GB" sz="2400" dirty="0" smtClean="0"/>
              <a:t>18367, ISO/IEC 19791, ISO</a:t>
            </a:r>
            <a:r>
              <a:rPr lang="en-GB" sz="2400" dirty="0"/>
              <a:t>/IEC </a:t>
            </a:r>
            <a:r>
              <a:rPr lang="en-GB" sz="2400" dirty="0" smtClean="0"/>
              <a:t>30104, ISO</a:t>
            </a:r>
            <a:r>
              <a:rPr lang="en-GB" sz="2400" dirty="0"/>
              <a:t>/IEC </a:t>
            </a:r>
            <a:r>
              <a:rPr lang="en-GB" sz="2400" dirty="0" smtClean="0"/>
              <a:t>30111, ISO</a:t>
            </a:r>
            <a:r>
              <a:rPr lang="en-GB" sz="2400" dirty="0"/>
              <a:t>/IEC 18045 </a:t>
            </a:r>
            <a:endParaRPr lang="en-GB" sz="2400" dirty="0" smtClean="0"/>
          </a:p>
          <a:p>
            <a:pPr lvl="1"/>
            <a:r>
              <a:rPr lang="en-GB" sz="2400" dirty="0" smtClean="0"/>
              <a:t>Covering WG4 </a:t>
            </a:r>
            <a:r>
              <a:rPr lang="en-GB" sz="2400" dirty="0"/>
              <a:t>ISO/IEC 27034-</a:t>
            </a:r>
            <a:r>
              <a:rPr lang="en-GB" sz="2400" dirty="0" smtClean="0"/>
              <a:t>2,3,5,6,7</a:t>
            </a:r>
          </a:p>
          <a:p>
            <a:r>
              <a:rPr lang="en-GB" sz="2800" dirty="0" smtClean="0"/>
              <a:t>MTS Security SIG provides </a:t>
            </a:r>
            <a:endParaRPr lang="de-DE" sz="2800" dirty="0"/>
          </a:p>
          <a:p>
            <a:pPr lvl="1"/>
            <a:r>
              <a:rPr lang="en-GB" sz="2400" dirty="0"/>
              <a:t>ETSI DTR 101 </a:t>
            </a:r>
            <a:r>
              <a:rPr lang="en-GB" sz="2400" dirty="0" smtClean="0"/>
              <a:t>182, ETSI </a:t>
            </a:r>
            <a:r>
              <a:rPr lang="en-GB" sz="2400" dirty="0"/>
              <a:t>DTS 101 </a:t>
            </a:r>
            <a:r>
              <a:rPr lang="en-GB" sz="2400" dirty="0" smtClean="0"/>
              <a:t>583, ETSI </a:t>
            </a:r>
            <a:r>
              <a:rPr lang="en-GB" sz="2400" dirty="0"/>
              <a:t>DEG 203 </a:t>
            </a:r>
            <a:r>
              <a:rPr lang="en-GB" sz="2400" dirty="0" smtClean="0"/>
              <a:t>250, ETSI </a:t>
            </a:r>
            <a:r>
              <a:rPr lang="en-GB" sz="2400" dirty="0"/>
              <a:t>DEG 203 </a:t>
            </a:r>
            <a:r>
              <a:rPr lang="en-GB" sz="2400" dirty="0" smtClean="0"/>
              <a:t>251</a:t>
            </a:r>
          </a:p>
          <a:p>
            <a:r>
              <a:rPr lang="en-GB" sz="2800" dirty="0" smtClean="0"/>
              <a:t>Outgoing liaison statement from Security SIG available</a:t>
            </a:r>
            <a:endParaRPr lang="de-DE" sz="28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78398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has been approved in </a:t>
            </a:r>
            <a:r>
              <a:rPr lang="en-US" dirty="0" smtClean="0">
                <a:solidFill>
                  <a:srgbClr val="404040"/>
                </a:solidFill>
              </a:rPr>
              <a:t>January 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/>
              <a:t>Requirements metrics and acceptance criteria for Fuzzing (WI proposal </a:t>
            </a:r>
            <a:r>
              <a:rPr lang="en-US" sz="1800" dirty="0" smtClean="0"/>
              <a:t>postponed, now planned </a:t>
            </a:r>
            <a:r>
              <a:rPr lang="en-US" sz="1800" dirty="0"/>
              <a:t>for next MTS meeting in </a:t>
            </a:r>
            <a:r>
              <a:rPr lang="en-US" sz="1800" dirty="0" smtClean="0"/>
              <a:t>October </a:t>
            </a:r>
            <a:r>
              <a:rPr lang="en-US" sz="1800" dirty="0"/>
              <a:t>2015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800</TotalTime>
  <Words>742</Words>
  <Application>Microsoft Macintosh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Security SIG in MTS 30th September 2015  Progress Report</vt:lpstr>
      <vt:lpstr>MTS SECURITY SIG  Work Items</vt:lpstr>
      <vt:lpstr>EG 203 250:  Security Assurance Lifecycle </vt:lpstr>
      <vt:lpstr>EG 203 250:  Security Assurance Lifecycle -- Progress</vt:lpstr>
      <vt:lpstr>EG 203 251: Risk-based security assessment and testing methodologies</vt:lpstr>
      <vt:lpstr>EG 203 251: Risk-based security assessment and testing methodologies -- Progress</vt:lpstr>
      <vt:lpstr>Liaison to  ISO/IEC JTC 1/SC 27 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461</cp:revision>
  <cp:lastPrinted>2012-05-15T07:02:06Z</cp:lastPrinted>
  <dcterms:created xsi:type="dcterms:W3CDTF">2010-12-21T08:59:38Z</dcterms:created>
  <dcterms:modified xsi:type="dcterms:W3CDTF">2015-09-28T07:14:17Z</dcterms:modified>
</cp:coreProperties>
</file>