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3" r:id="rId3"/>
    <p:sldId id="376" r:id="rId4"/>
    <p:sldId id="377" r:id="rId5"/>
    <p:sldId id="365" r:id="rId6"/>
    <p:sldId id="366" r:id="rId7"/>
    <p:sldId id="378" r:id="rId8"/>
    <p:sldId id="380" r:id="rId9"/>
    <p:sldId id="379" r:id="rId10"/>
    <p:sldId id="373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86" autoAdjust="0"/>
    <p:restoredTop sz="95701" autoAdjust="0"/>
  </p:normalViewPr>
  <p:slideViewPr>
    <p:cSldViewPr showGuides="1">
      <p:cViewPr varScale="1">
        <p:scale>
          <a:sx n="103" d="100"/>
          <a:sy n="103" d="100"/>
        </p:scale>
        <p:origin x="5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C2D46-F1F9-1E4F-9C05-1ABE8B190922}" type="presOf" srcId="{60706EF5-243C-E740-A560-87C12CC89732}" destId="{CB65941B-7BE4-724D-94C9-F7C87674B780}" srcOrd="0" destOrd="0" presId="urn:microsoft.com/office/officeart/2005/8/layout/pyramid4"/>
    <dgm:cxn modelId="{F4818EEF-6DD2-FF43-9E67-3984BC03209A}" type="presOf" srcId="{EDA62650-C729-AC4B-9016-6DAE575AC3E2}" destId="{8EFE7052-36FE-9D45-A652-7DCE01A8091F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AF420C1E-D529-3E40-96F7-D81C9D3C9FFD}" type="presOf" srcId="{9A6E0865-7821-D04F-A171-7FD6C0226220}" destId="{467E55AB-D796-FE42-8959-DC77E0F1349E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68A046D3-97AE-D94B-AA74-751B0DFAB081}" type="presOf" srcId="{FD915E96-5512-1043-8E7B-A2672C503A8E}" destId="{F1A89109-6F83-AB41-AFBB-9E7FE71D8488}" srcOrd="0" destOrd="0" presId="urn:microsoft.com/office/officeart/2005/8/layout/pyramid4"/>
    <dgm:cxn modelId="{ACCB03FF-6836-C44E-A46F-1E605EEC66D3}" type="presOf" srcId="{CA2280D2-18A9-FC4D-BE7C-D3710B937487}" destId="{BE5BFA69-4DE2-BF41-A86C-968FDE8D14A6}" srcOrd="0" destOrd="0" presId="urn:microsoft.com/office/officeart/2005/8/layout/pyramid4"/>
    <dgm:cxn modelId="{D9965E98-7FED-B448-AB81-D55AA846B1A4}" type="presParOf" srcId="{F1A89109-6F83-AB41-AFBB-9E7FE71D8488}" destId="{467E55AB-D796-FE42-8959-DC77E0F1349E}" srcOrd="0" destOrd="0" presId="urn:microsoft.com/office/officeart/2005/8/layout/pyramid4"/>
    <dgm:cxn modelId="{7F5647EA-7FF0-2546-9692-302C5C47AF49}" type="presParOf" srcId="{F1A89109-6F83-AB41-AFBB-9E7FE71D8488}" destId="{8EFE7052-36FE-9D45-A652-7DCE01A8091F}" srcOrd="1" destOrd="0" presId="urn:microsoft.com/office/officeart/2005/8/layout/pyramid4"/>
    <dgm:cxn modelId="{A2B2DC00-5D4C-9F43-B2AC-ED6F7935D77C}" type="presParOf" srcId="{F1A89109-6F83-AB41-AFBB-9E7FE71D8488}" destId="{BE5BFA69-4DE2-BF41-A86C-968FDE8D14A6}" srcOrd="2" destOrd="0" presId="urn:microsoft.com/office/officeart/2005/8/layout/pyramid4"/>
    <dgm:cxn modelId="{96B33AC1-92B6-9148-9A97-14BF930B13A3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EG 203 250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Security Assurance Lifecycle</a:t>
          </a:r>
          <a:endParaRPr lang="en-US" sz="15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TR 101 582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Case Studies</a:t>
          </a:r>
          <a:endParaRPr lang="en-US" sz="15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EG 203 251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Risk-based Security Testing</a:t>
          </a:r>
          <a:endParaRPr lang="en-US" sz="15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30.09.15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30.09.15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 in MTS</a:t>
            </a:r>
            <a:br>
              <a:rPr lang="de-DE" sz="2800" dirty="0" smtClean="0"/>
            </a:br>
            <a:r>
              <a:rPr lang="de-DE" sz="2800" dirty="0" smtClean="0"/>
              <a:t>30</a:t>
            </a:r>
            <a:r>
              <a:rPr lang="de-DE" sz="2800" baseline="30000" dirty="0" smtClean="0"/>
              <a:t>th </a:t>
            </a:r>
            <a:r>
              <a:rPr lang="de-DE" sz="2800" dirty="0" smtClean="0"/>
              <a:t>September 2015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Progress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293096"/>
            <a:ext cx="7848872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Document timeline: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TR 101 582 (</a:t>
            </a:r>
            <a:r>
              <a:rPr lang="en-US" dirty="0">
                <a:solidFill>
                  <a:srgbClr val="404040"/>
                </a:solidFill>
              </a:rPr>
              <a:t>Case Studies) </a:t>
            </a:r>
            <a:r>
              <a:rPr lang="en-US" dirty="0" smtClean="0">
                <a:solidFill>
                  <a:srgbClr val="404040"/>
                </a:solidFill>
              </a:rPr>
              <a:t>has been approved </a:t>
            </a:r>
            <a:r>
              <a:rPr lang="en-US" dirty="0">
                <a:solidFill>
                  <a:srgbClr val="404040"/>
                </a:solidFill>
              </a:rPr>
              <a:t>in May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US" dirty="0">
                <a:solidFill>
                  <a:srgbClr val="404040"/>
                </a:solidFill>
              </a:rPr>
              <a:t>TR 101 583 Terminology has been approved in </a:t>
            </a:r>
            <a:r>
              <a:rPr lang="en-US" dirty="0" smtClean="0">
                <a:solidFill>
                  <a:srgbClr val="404040"/>
                </a:solidFill>
              </a:rPr>
              <a:t>January 2015</a:t>
            </a:r>
            <a:endParaRPr lang="en-US" dirty="0">
              <a:solidFill>
                <a:srgbClr val="404040"/>
              </a:solidFill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203 250 (Security Assurance Lifecycle) </a:t>
            </a:r>
            <a:r>
              <a:rPr lang="en-US" dirty="0">
                <a:solidFill>
                  <a:srgbClr val="404040"/>
                </a:solidFill>
              </a:rPr>
              <a:t>to be approved in </a:t>
            </a:r>
            <a:r>
              <a:rPr lang="en-US" dirty="0" smtClean="0">
                <a:solidFill>
                  <a:srgbClr val="404040"/>
                </a:solidFill>
              </a:rPr>
              <a:t>January 2016</a:t>
            </a:r>
            <a:r>
              <a:rPr lang="en-GB" dirty="0" smtClean="0">
                <a:solidFill>
                  <a:srgbClr val="404040"/>
                </a:solidFill>
              </a:rPr>
              <a:t> </a:t>
            </a:r>
            <a:endParaRPr lang="en-GB" dirty="0" smtClean="0">
              <a:solidFill>
                <a:srgbClr val="404040"/>
              </a:solidFill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 smtClean="0">
                <a:solidFill>
                  <a:srgbClr val="404040"/>
                </a:solidFill>
              </a:rPr>
              <a:t>DEG </a:t>
            </a:r>
            <a:r>
              <a:rPr lang="en-GB" dirty="0">
                <a:solidFill>
                  <a:srgbClr val="404040"/>
                </a:solidFill>
              </a:rPr>
              <a:t>203 251 (R</a:t>
            </a:r>
            <a:r>
              <a:rPr lang="en-US" dirty="0" err="1">
                <a:solidFill>
                  <a:srgbClr val="404040"/>
                </a:solidFill>
              </a:rPr>
              <a:t>isk</a:t>
            </a:r>
            <a:r>
              <a:rPr lang="en-US" dirty="0">
                <a:solidFill>
                  <a:srgbClr val="404040"/>
                </a:solidFill>
              </a:rPr>
              <a:t>-based Security Testing) 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Future topics/issues/cooperation: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/>
              <a:t>Requirements metrics and acceptance criteria for Fuzzing (WI proposal </a:t>
            </a:r>
            <a:r>
              <a:rPr lang="en-US" sz="1800" dirty="0" smtClean="0"/>
              <a:t>postponed, discuss with Ari)</a:t>
            </a:r>
          </a:p>
          <a:p>
            <a:pPr>
              <a:buFontTx/>
              <a:buChar char="-"/>
            </a:pPr>
            <a:r>
              <a:rPr lang="en-US" sz="1800" dirty="0" smtClean="0"/>
              <a:t>Look for possible input for Security SIG on MBT (i.e. from Bruno </a:t>
            </a:r>
            <a:r>
              <a:rPr lang="en-US" sz="1800" dirty="0" err="1" smtClean="0"/>
              <a:t>Legeard</a:t>
            </a:r>
            <a:r>
              <a:rPr lang="en-US" sz="1800" dirty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98408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cap="none">
                <a:latin typeface="Calibri" charset="0"/>
              </a:rPr>
              <a:t>MTS SECURITY SIG </a:t>
            </a:r>
            <a:r>
              <a:rPr lang="de-DE" sz="2400" cap="none">
                <a:latin typeface="Calibri" charset="0"/>
              </a:rPr>
              <a:t/>
            </a:r>
            <a:br>
              <a:rPr lang="de-DE" sz="2400" cap="none">
                <a:latin typeface="Calibri" charset="0"/>
              </a:rPr>
            </a:br>
            <a:r>
              <a:rPr lang="de-DE" sz="2400" cap="none">
                <a:latin typeface="Calibri" charset="0"/>
              </a:rPr>
              <a:t>Work Items</a:t>
            </a:r>
            <a:endParaRPr lang="en-US" sz="2400" cap="none">
              <a:latin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>
            <a:spLocks/>
          </p:cNvSpPr>
          <p:nvPr/>
        </p:nvSpPr>
        <p:spPr bwMode="auto">
          <a:xfrm>
            <a:off x="395288" y="1341438"/>
            <a:ext cx="3024187" cy="2159000"/>
          </a:xfrm>
          <a:prstGeom prst="borderCallout1">
            <a:avLst>
              <a:gd name="adj1" fmla="val 99644"/>
              <a:gd name="adj2" fmla="val 99560"/>
              <a:gd name="adj3" fmla="val 100977"/>
              <a:gd name="adj4" fmla="val 99903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1400" b="1" u="sng">
                <a:solidFill>
                  <a:srgbClr val="000000"/>
                </a:solidFill>
              </a:rPr>
              <a:t>Case Studies: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To </a:t>
            </a:r>
            <a:r>
              <a:rPr lang="en-GB" sz="1400" b="1" i="1">
                <a:solidFill>
                  <a:srgbClr val="000000"/>
                </a:solidFill>
              </a:rPr>
              <a:t>assemble case study experiences</a:t>
            </a:r>
            <a:r>
              <a:rPr lang="en-GB" sz="1400" b="1" i="1" u="sng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95288" y="3789363"/>
            <a:ext cx="2376487" cy="2160587"/>
          </a:xfrm>
          <a:prstGeom prst="borderCallout1">
            <a:avLst>
              <a:gd name="adj1" fmla="val 48759"/>
              <a:gd name="adj2" fmla="val 100019"/>
              <a:gd name="adj3" fmla="val 49250"/>
              <a:gd name="adj4" fmla="val 100449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Security Assurance Life Cycle: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to </a:t>
            </a:r>
            <a:r>
              <a:rPr lang="en-US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application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system designers </a:t>
            </a:r>
            <a:r>
              <a:rPr lang="en-GB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such a way to maximise both security assurance and the verification and validation of the capabilities offered by the system's security measures.</a:t>
            </a:r>
            <a:endParaRPr lang="en-U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580063" y="1341438"/>
            <a:ext cx="3095625" cy="2159000"/>
          </a:xfrm>
          <a:prstGeom prst="borderCallout1">
            <a:avLst>
              <a:gd name="adj1" fmla="val 99940"/>
              <a:gd name="adj2" fmla="val 37"/>
              <a:gd name="adj3" fmla="val 100097"/>
              <a:gd name="adj4" fmla="val 5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Terminology: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collect the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order to have a common understanding in MTS and related committees.</a:t>
            </a:r>
            <a:endParaRPr lang="de-DE" sz="9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u="sng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300788" y="3789363"/>
            <a:ext cx="2374900" cy="2160587"/>
          </a:xfrm>
          <a:prstGeom prst="borderCallout1">
            <a:avLst>
              <a:gd name="adj1" fmla="val 778"/>
              <a:gd name="adj2" fmla="val 833"/>
              <a:gd name="adj3" fmla="val 2046"/>
              <a:gd name="adj4" fmla="val 67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Risk-based Security Testing: </a:t>
            </a:r>
            <a:r>
              <a:rPr lang="en-GB" sz="1400" i="1" dirty="0"/>
              <a:t>Describes a </a:t>
            </a:r>
            <a:r>
              <a:rPr lang="en-GB" sz="1400" b="1" i="1" u="sng" dirty="0"/>
              <a:t>set of methodologies </a:t>
            </a:r>
            <a:r>
              <a:rPr lang="en-GB" sz="1400" i="1" dirty="0"/>
              <a:t>that combine </a:t>
            </a:r>
            <a:r>
              <a:rPr lang="en-GB" sz="1400" b="1" i="1" u="sng" dirty="0"/>
              <a:t>risk assessment and testing</a:t>
            </a:r>
            <a:r>
              <a:rPr lang="en-GB" sz="1400" i="1" dirty="0"/>
              <a:t>. The methodologies are based on  standards like ISO 31000 and IEEE 829/29119</a:t>
            </a:r>
            <a:endParaRPr lang="de-DE" sz="14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8313" y="6499225"/>
            <a:ext cx="52101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Arial" charset="0"/>
              </a:rPr>
              <a:t>TC MTS – Security SIG – Update 2014-05-27</a:t>
            </a:r>
            <a:endParaRPr lang="en-GB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162213">
            <a:off x="4275827" y="481859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ublished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162213">
            <a:off x="3611598" y="6019868"/>
            <a:ext cx="6598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162213">
            <a:off x="5738477" y="6067363"/>
            <a:ext cx="13003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 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62213">
            <a:off x="4527585" y="363648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ublished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7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250:  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203 250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Guide </a:t>
            </a:r>
            <a:r>
              <a:rPr lang="en-GB" sz="1800" dirty="0">
                <a:ea typeface="+mn-ea"/>
              </a:rPr>
              <a:t>to the application of security capabilities in systems in such a way to maximise both security assurance and the verification and validation of the capabilities offered by the </a:t>
            </a:r>
            <a:r>
              <a:rPr lang="en-GB" sz="1800" dirty="0" smtClean="0">
                <a:ea typeface="+mn-ea"/>
              </a:rPr>
              <a:t>system's </a:t>
            </a:r>
            <a:r>
              <a:rPr lang="en-GB" sz="1800" dirty="0">
                <a:ea typeface="+mn-ea"/>
              </a:rPr>
              <a:t>security measures</a:t>
            </a:r>
            <a:r>
              <a:rPr lang="en-GB" sz="1800" dirty="0" smtClean="0">
                <a:ea typeface="+mn-ea"/>
              </a:rPr>
              <a:t>.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v0.0.12 (2015-09)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3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8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250: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>
            <a:solidFill>
              <a:srgbClr val="FF0000"/>
            </a:solidFill>
          </a:ln>
        </p:spPr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Work Plan produced and updated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Initial draft structure agreed,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Design section of Life Cycle drafted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TVRA parts reduced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with TR 101583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  <a:ea typeface="+mn-ea"/>
              </a:rPr>
              <a:t>Restructuring of document after review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Introduced “Demonstration of Fulfillment” for each Sections  6-9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Alignment of d</a:t>
            </a:r>
            <a:r>
              <a:rPr lang="en-US" sz="1800" dirty="0" smtClean="0">
                <a:solidFill>
                  <a:srgbClr val="008000"/>
                </a:solidFill>
                <a:ea typeface="+mn-ea"/>
              </a:rPr>
              <a:t>iagrams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Received comments from Jürgen/Milan</a:t>
            </a: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b="1" dirty="0"/>
              <a:t>Next steps/open issues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Guidance </a:t>
            </a:r>
            <a:r>
              <a:rPr lang="en-US" sz="1800" dirty="0" smtClean="0">
                <a:solidFill>
                  <a:srgbClr val="FF0000"/>
                </a:solidFill>
              </a:rPr>
              <a:t>character need to be improved.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Guide is hard to read. </a:t>
            </a:r>
            <a:r>
              <a:rPr lang="en-US" sz="1800" dirty="0">
                <a:solidFill>
                  <a:srgbClr val="FF0000"/>
                </a:solidFill>
              </a:rPr>
              <a:t>L</a:t>
            </a:r>
            <a:r>
              <a:rPr lang="en-US" sz="1800" dirty="0" smtClean="0">
                <a:solidFill>
                  <a:srgbClr val="FF0000"/>
                </a:solidFill>
              </a:rPr>
              <a:t>anguage must be be simplified.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TB </a:t>
            </a:r>
            <a:r>
              <a:rPr lang="en-US" sz="1800" dirty="0" smtClean="0">
                <a:solidFill>
                  <a:srgbClr val="FF0000"/>
                </a:solidFill>
              </a:rPr>
              <a:t>approval planned for January 2015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4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93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6744047" cy="1143000"/>
          </a:xfrm>
        </p:spPr>
        <p:txBody>
          <a:bodyPr/>
          <a:lstStyle/>
          <a:p>
            <a:pPr lvl="1"/>
            <a:r>
              <a:rPr lang="en-GB" sz="2800" kern="1200" dirty="0">
                <a:latin typeface="+mj-lt"/>
                <a:ea typeface="+mj-ea"/>
                <a:cs typeface="+mj-cs"/>
              </a:rPr>
              <a:t>EG 203 251: Risk-based security assessment and testing methodologies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203 251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Risk-based security testing methodologies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Test-based risk assessment methodologies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/>
            <a:r>
              <a:rPr lang="en-GB" sz="2000" i="1" dirty="0"/>
              <a:t>Describes a </a:t>
            </a:r>
            <a:r>
              <a:rPr lang="en-GB" sz="2000" b="1" i="1" u="sng" dirty="0"/>
              <a:t>set of methodologies </a:t>
            </a:r>
            <a:r>
              <a:rPr lang="en-GB" sz="2000" i="1" dirty="0"/>
              <a:t>that combine </a:t>
            </a:r>
            <a:r>
              <a:rPr lang="en-GB" sz="2000" b="1" i="1" u="sng" dirty="0"/>
              <a:t>risk assessment and testing</a:t>
            </a:r>
            <a:r>
              <a:rPr lang="en-GB" sz="2000" i="1" dirty="0"/>
              <a:t>. The methodologies are based on  standards like ISO 31000 and IEEE 829/29119.</a:t>
            </a:r>
            <a:r>
              <a:rPr lang="en-US" sz="2000" b="1" dirty="0"/>
              <a:t>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Stable Draft v0.0.15 (2015-09)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5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40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6744047" cy="1143000"/>
          </a:xfrm>
        </p:spPr>
        <p:txBody>
          <a:bodyPr/>
          <a:lstStyle/>
          <a:p>
            <a:pPr lvl="1"/>
            <a:r>
              <a:rPr lang="en-GB" sz="2800" kern="1200" dirty="0">
                <a:latin typeface="+mj-lt"/>
                <a:ea typeface="+mj-ea"/>
                <a:cs typeface="+mj-cs"/>
              </a:rPr>
              <a:t>EG 203 251: Risk-based security assessment and testing </a:t>
            </a:r>
            <a:r>
              <a:rPr lang="en-GB" sz="2800" kern="1200" dirty="0" smtClean="0">
                <a:latin typeface="+mj-lt"/>
                <a:ea typeface="+mj-ea"/>
                <a:cs typeface="+mj-cs"/>
              </a:rPr>
              <a:t>methodologies </a:t>
            </a:r>
            <a:r>
              <a:rPr lang="en-GB" sz="2800" dirty="0"/>
              <a:t>-- Progress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b="1" dirty="0"/>
              <a:t>Document Progress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with TR 101583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Content accepted and presented at RISK 2015 (workshop hosted by OMG)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008000"/>
                </a:solidFill>
              </a:rPr>
              <a:t>Restructuring to remove redundant parts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008000"/>
                </a:solidFill>
              </a:rPr>
              <a:t>New revision of Section “</a:t>
            </a:r>
            <a:r>
              <a:rPr lang="en-GB" sz="1800" dirty="0">
                <a:solidFill>
                  <a:srgbClr val="008000"/>
                </a:solidFill>
              </a:rPr>
              <a:t>Managing complexity within system </a:t>
            </a:r>
            <a:r>
              <a:rPr lang="en-GB" sz="1800" dirty="0" smtClean="0">
                <a:solidFill>
                  <a:srgbClr val="008000"/>
                </a:solidFill>
              </a:rPr>
              <a:t>development” based on comments from Milan </a:t>
            </a:r>
            <a:r>
              <a:rPr lang="en-GB" sz="1800" dirty="0" err="1" smtClean="0">
                <a:solidFill>
                  <a:srgbClr val="008000"/>
                </a:solidFill>
              </a:rPr>
              <a:t>Zoric</a:t>
            </a:r>
            <a:r>
              <a:rPr lang="en-GB" sz="1800" dirty="0" smtClean="0">
                <a:solidFill>
                  <a:srgbClr val="008000"/>
                </a:solidFill>
              </a:rPr>
              <a:t> </a:t>
            </a:r>
            <a:endParaRPr lang="en-GB" sz="2000" dirty="0" smtClean="0">
              <a:solidFill>
                <a:srgbClr val="008000"/>
              </a:solidFill>
            </a:endParaRPr>
          </a:p>
          <a:p>
            <a:r>
              <a:rPr lang="en-US" sz="2400" b="1" dirty="0"/>
              <a:t>Next steps/open issues</a:t>
            </a:r>
          </a:p>
          <a:p>
            <a:pPr lvl="1">
              <a:defRPr/>
            </a:pPr>
            <a:r>
              <a:rPr lang="en-US" sz="1800" dirty="0" smtClean="0"/>
              <a:t>TB </a:t>
            </a:r>
            <a:r>
              <a:rPr lang="en-US" sz="1800" dirty="0"/>
              <a:t>approval </a:t>
            </a:r>
            <a:r>
              <a:rPr lang="en-US" sz="1800" dirty="0" smtClean="0"/>
              <a:t>planned for October </a:t>
            </a:r>
            <a:r>
              <a:rPr lang="en-US" sz="1800" dirty="0"/>
              <a:t>2015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55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to  </a:t>
            </a:r>
            <a:r>
              <a:rPr lang="en-GB" dirty="0"/>
              <a:t>ISO/IEC JTC 1/SC 27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ISO/IEC JTC 1/SC 27  N 15364 “Liaison statement to ETSI TC MTS” dated 2015-05-07</a:t>
            </a:r>
            <a:r>
              <a:rPr lang="de-DE" sz="2800" dirty="0"/>
              <a:t> </a:t>
            </a:r>
            <a:endParaRPr lang="de-DE" sz="2800" dirty="0" smtClean="0"/>
          </a:p>
          <a:p>
            <a:pPr lvl="1"/>
            <a:r>
              <a:rPr lang="de-DE" sz="2400" dirty="0" smtClean="0"/>
              <a:t>C</a:t>
            </a:r>
            <a:r>
              <a:rPr lang="en-GB" sz="2400" dirty="0" err="1" smtClean="0"/>
              <a:t>overing</a:t>
            </a:r>
            <a:r>
              <a:rPr lang="en-GB" sz="2400" dirty="0" smtClean="0"/>
              <a:t> WG3 ISO</a:t>
            </a:r>
            <a:r>
              <a:rPr lang="en-GB" sz="2400" dirty="0"/>
              <a:t>/IEC </a:t>
            </a:r>
            <a:r>
              <a:rPr lang="en-GB" sz="2400" dirty="0" smtClean="0"/>
              <a:t>18367, ISO/IEC 19791, ISO</a:t>
            </a:r>
            <a:r>
              <a:rPr lang="en-GB" sz="2400" dirty="0"/>
              <a:t>/IEC </a:t>
            </a:r>
            <a:r>
              <a:rPr lang="en-GB" sz="2400" dirty="0" smtClean="0"/>
              <a:t>30104, ISO</a:t>
            </a:r>
            <a:r>
              <a:rPr lang="en-GB" sz="2400" dirty="0"/>
              <a:t>/IEC </a:t>
            </a:r>
            <a:r>
              <a:rPr lang="en-GB" sz="2400" dirty="0" smtClean="0"/>
              <a:t>30111, ISO</a:t>
            </a:r>
            <a:r>
              <a:rPr lang="en-GB" sz="2400" dirty="0"/>
              <a:t>/IEC 18045 </a:t>
            </a:r>
            <a:endParaRPr lang="en-GB" sz="2400" dirty="0" smtClean="0"/>
          </a:p>
          <a:p>
            <a:pPr lvl="1"/>
            <a:r>
              <a:rPr lang="en-GB" sz="2400" dirty="0" smtClean="0"/>
              <a:t>Covering WG4 </a:t>
            </a:r>
            <a:r>
              <a:rPr lang="en-GB" sz="2400" dirty="0"/>
              <a:t>ISO/IEC 27034-</a:t>
            </a:r>
            <a:r>
              <a:rPr lang="en-GB" sz="2400" dirty="0" smtClean="0"/>
              <a:t>2,3,5,6,7</a:t>
            </a:r>
          </a:p>
          <a:p>
            <a:r>
              <a:rPr lang="en-GB" sz="2800" dirty="0" smtClean="0"/>
              <a:t>MTS Security SIG provides </a:t>
            </a:r>
            <a:endParaRPr lang="de-DE" sz="2800" dirty="0"/>
          </a:p>
          <a:p>
            <a:pPr lvl="1"/>
            <a:r>
              <a:rPr lang="en-GB" sz="2400" dirty="0"/>
              <a:t>ETSI DTR 101 </a:t>
            </a:r>
            <a:r>
              <a:rPr lang="en-GB" sz="2400" dirty="0" smtClean="0"/>
              <a:t>182, ETSI </a:t>
            </a:r>
            <a:r>
              <a:rPr lang="en-GB" sz="2400" dirty="0"/>
              <a:t>DTS 101 </a:t>
            </a:r>
            <a:r>
              <a:rPr lang="en-GB" sz="2400" dirty="0" smtClean="0"/>
              <a:t>583, ETSI </a:t>
            </a:r>
            <a:r>
              <a:rPr lang="en-GB" sz="2400" dirty="0"/>
              <a:t>DEG 203 </a:t>
            </a:r>
            <a:r>
              <a:rPr lang="en-GB" sz="2400" dirty="0" smtClean="0"/>
              <a:t>250, ETSI </a:t>
            </a:r>
            <a:r>
              <a:rPr lang="en-GB" sz="2400" dirty="0"/>
              <a:t>DEG 203 </a:t>
            </a:r>
            <a:r>
              <a:rPr lang="en-GB" sz="2400" dirty="0" smtClean="0"/>
              <a:t>251</a:t>
            </a:r>
          </a:p>
          <a:p>
            <a:r>
              <a:rPr lang="en-GB" sz="2800" dirty="0" smtClean="0"/>
              <a:t>Outgoing liaison statement from Security SIG </a:t>
            </a:r>
            <a:r>
              <a:rPr lang="en-GB" sz="2800" dirty="0" smtClean="0"/>
              <a:t>has been sent in July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Additional </a:t>
            </a:r>
            <a:r>
              <a:rPr lang="en-GB" sz="2800" dirty="0" smtClean="0">
                <a:solidFill>
                  <a:srgbClr val="FF0000"/>
                </a:solidFill>
              </a:rPr>
              <a:t>standards ISO/IEC 27036 1,2,3 (WG4)</a:t>
            </a:r>
            <a:endParaRPr lang="de-DE" sz="28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7839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/>
          <a:stretch/>
        </p:blipFill>
        <p:spPr>
          <a:xfrm>
            <a:off x="-36512" y="1"/>
            <a:ext cx="7970771" cy="685800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4498"/>
          <a:stretch/>
        </p:blipFill>
        <p:spPr>
          <a:xfrm>
            <a:off x="-9846" y="0"/>
            <a:ext cx="741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3666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719</Words>
  <Application>Microsoft Macintosh PowerPoint</Application>
  <PresentationFormat>Bildschirmpräsentation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Calibri</vt:lpstr>
      <vt:lpstr>ＭＳ Ｐゴシック</vt:lpstr>
      <vt:lpstr>Arial</vt:lpstr>
      <vt:lpstr>Office Theme</vt:lpstr>
      <vt:lpstr>Security SIG in MTS 30th September 2015  Progress Report</vt:lpstr>
      <vt:lpstr>MTS SECURITY SIG  Work Items</vt:lpstr>
      <vt:lpstr>EG 203 250:  Security Assurance Lifecycle </vt:lpstr>
      <vt:lpstr>EG 203 250:  Security Assurance Lifecycle -- Progress</vt:lpstr>
      <vt:lpstr>EG 203 251: Risk-based security assessment and testing methodologies</vt:lpstr>
      <vt:lpstr>EG 203 251: Risk-based security assessment and testing methodologies -- Progress</vt:lpstr>
      <vt:lpstr>Liaison to  ISO/IEC JTC 1/SC 27 </vt:lpstr>
      <vt:lpstr>PowerPoint-Präsentation</vt:lpstr>
      <vt:lpstr>PowerPoint-Präsentation</vt:lpstr>
      <vt:lpstr>Outlook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Ein Microsoft Office-Anwender</cp:lastModifiedBy>
  <cp:revision>466</cp:revision>
  <cp:lastPrinted>2012-05-15T07:02:06Z</cp:lastPrinted>
  <dcterms:created xsi:type="dcterms:W3CDTF">2010-12-21T08:59:38Z</dcterms:created>
  <dcterms:modified xsi:type="dcterms:W3CDTF">2015-09-30T09:13:30Z</dcterms:modified>
</cp:coreProperties>
</file>