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2" r:id="rId3"/>
    <p:sldMasterId id="2147483678" r:id="rId4"/>
    <p:sldMasterId id="2147483688" r:id="rId5"/>
  </p:sldMasterIdLst>
  <p:notesMasterIdLst>
    <p:notesMasterId r:id="rId22"/>
  </p:notesMasterIdLst>
  <p:handoutMasterIdLst>
    <p:handoutMasterId r:id="rId23"/>
  </p:handoutMasterIdLst>
  <p:sldIdLst>
    <p:sldId id="258" r:id="rId6"/>
    <p:sldId id="353" r:id="rId7"/>
    <p:sldId id="405" r:id="rId8"/>
    <p:sldId id="406" r:id="rId9"/>
    <p:sldId id="407" r:id="rId10"/>
    <p:sldId id="408" r:id="rId11"/>
    <p:sldId id="409" r:id="rId12"/>
    <p:sldId id="410" r:id="rId13"/>
    <p:sldId id="423" r:id="rId14"/>
    <p:sldId id="356" r:id="rId15"/>
    <p:sldId id="350" r:id="rId16"/>
    <p:sldId id="364" r:id="rId17"/>
    <p:sldId id="367" r:id="rId18"/>
    <p:sldId id="412" r:id="rId19"/>
    <p:sldId id="422" r:id="rId20"/>
    <p:sldId id="293" r:id="rId21"/>
  </p:sldIdLst>
  <p:sldSz cx="9144000" cy="6858000" type="screen4x3"/>
  <p:notesSz cx="6864350" cy="99964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7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0000"/>
    <a:srgbClr val="D9D9D9"/>
    <a:srgbClr val="FFFF66"/>
    <a:srgbClr val="B4DCFA"/>
    <a:srgbClr val="CC66FF"/>
    <a:srgbClr val="CC00CC"/>
    <a:srgbClr val="F9B3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6192" autoAdjust="0"/>
  </p:normalViewPr>
  <p:slideViewPr>
    <p:cSldViewPr>
      <p:cViewPr varScale="1">
        <p:scale>
          <a:sx n="88" d="100"/>
          <a:sy n="88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070" y="-102"/>
      </p:cViewPr>
      <p:guideLst>
        <p:guide orient="horz" pos="3149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187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578" y="0"/>
            <a:ext cx="2975187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73FDF-D381-4035-8A5E-C6CF4421C06D}" type="datetimeFigureOut">
              <a:rPr lang="de-DE" smtClean="0"/>
              <a:pPr/>
              <a:t>29.09.2015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94679"/>
            <a:ext cx="2975187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578" y="9494679"/>
            <a:ext cx="2975187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7EEE-ECFA-48A6-832F-190E93BCDC7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7341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8210" y="1"/>
            <a:ext cx="2974552" cy="49982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02B7E33-589E-40A0-94DC-C424C0499797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19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5A46109-A1D9-4EE4-A19E-C97010755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30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222121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72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89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Usage-based testing aims at testing functionality that is mostly used</a:t>
            </a:r>
          </a:p>
          <a:p>
            <a:pPr lvl="1"/>
            <a:r>
              <a:rPr lang="en-US" noProof="0" dirty="0" smtClean="0"/>
              <a:t>Therefore, rarely used functionality is less tested and might contain more bugs, including security-relevant weaknesses.</a:t>
            </a:r>
          </a:p>
          <a:p>
            <a:pPr lvl="1"/>
            <a:r>
              <a:rPr lang="en-US" noProof="0" dirty="0" smtClean="0"/>
              <a:t>Attacker‘s can make use of this and focus attacks on functionality that is rarely used.</a:t>
            </a:r>
          </a:p>
          <a:p>
            <a:pPr lvl="1"/>
            <a:r>
              <a:rPr lang="en-US" noProof="0" dirty="0" smtClean="0"/>
              <a:t>Security testing can use an inverted usage-profile to fuzz functional test cases for rarely used functionality</a:t>
            </a:r>
          </a:p>
          <a:p>
            <a:pPr lvl="1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259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202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35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05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36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15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6109-A1D9-4EE4-A19E-C97010755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15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1"/>
          <p:cNvSpPr>
            <a:spLocks noChangeArrowheads="1"/>
          </p:cNvSpPr>
          <p:nvPr userDrawn="1"/>
        </p:nvSpPr>
        <p:spPr bwMode="auto">
          <a:xfrm>
            <a:off x="0" y="1"/>
            <a:ext cx="9144000" cy="58038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Immagine 7" descr="CLOUD.png"/>
          <p:cNvPicPr>
            <a:picLocks noChangeAspect="1"/>
          </p:cNvPicPr>
          <p:nvPr userDrawn="1"/>
        </p:nvPicPr>
        <p:blipFill>
          <a:blip r:embed="rId2" cstate="print">
            <a:alphaModFix amt="38000"/>
          </a:blip>
          <a:stretch>
            <a:fillRect/>
          </a:stretch>
        </p:blipFill>
        <p:spPr>
          <a:xfrm>
            <a:off x="-389698" y="457201"/>
            <a:ext cx="9923396" cy="5943598"/>
          </a:xfrm>
          <a:prstGeom prst="rect">
            <a:avLst/>
          </a:prstGeom>
        </p:spPr>
      </p:pic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695018" y="2774665"/>
            <a:ext cx="7772400" cy="1362075"/>
          </a:xfrm>
        </p:spPr>
        <p:txBody>
          <a:bodyPr/>
          <a:lstStyle>
            <a:lvl1pPr algn="r">
              <a:defRPr sz="40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1" name="Segnaposto testo 2"/>
          <p:cNvSpPr>
            <a:spLocks noGrp="1"/>
          </p:cNvSpPr>
          <p:nvPr>
            <p:ph type="body" idx="1"/>
          </p:nvPr>
        </p:nvSpPr>
        <p:spPr>
          <a:xfrm>
            <a:off x="1363758" y="4126862"/>
            <a:ext cx="7111502" cy="791829"/>
          </a:xfrm>
        </p:spPr>
        <p:txBody>
          <a:bodyPr anchor="ctr"/>
          <a:lstStyle>
            <a:lvl1pPr marL="0" indent="0" algn="r">
              <a:buNone/>
              <a:defRPr lang="it-IT" sz="2400" b="1" kern="1200" dirty="0" smtClean="0">
                <a:solidFill>
                  <a:srgbClr val="DA82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pic>
        <p:nvPicPr>
          <p:cNvPr id="22" name="Immagine 21" descr="logo midas trasp hig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10464" y="91668"/>
            <a:ext cx="4236145" cy="2537232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 userDrawn="1"/>
        </p:nvSpPr>
        <p:spPr bwMode="auto">
          <a:xfrm>
            <a:off x="210431" y="2636325"/>
            <a:ext cx="8488996" cy="72000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" name="Immagine 23" descr="Europ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10550" y="91668"/>
            <a:ext cx="863454" cy="574592"/>
          </a:xfrm>
          <a:prstGeom prst="rect">
            <a:avLst/>
          </a:prstGeom>
        </p:spPr>
      </p:pic>
      <p:pic>
        <p:nvPicPr>
          <p:cNvPr id="25" name="Immagine 24" descr="FP7-gen-RGB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9131" y="158343"/>
            <a:ext cx="1227694" cy="998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35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20701"/>
            <a:ext cx="8229600" cy="723902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431926"/>
            <a:ext cx="8247063" cy="4410075"/>
          </a:xfrm>
        </p:spPr>
        <p:txBody>
          <a:bodyPr/>
          <a:lstStyle>
            <a:lvl1pPr marL="263525" indent="-263525">
              <a:buFont typeface="Arial" pitchFamily="34" charset="0"/>
              <a:buChar char="•"/>
              <a:defRPr/>
            </a:lvl1pPr>
            <a:lvl3pPr marL="1143000" indent="-228600">
              <a:buFont typeface="Arial" pitchFamily="34" charset="0"/>
              <a:buChar char="•"/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C4FC5-93DB-45C5-9E7A-048429BF5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5422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500DC-6F36-4FC5-8572-7DACF0244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9740" y="1431926"/>
            <a:ext cx="3901353" cy="4467802"/>
          </a:xfrm>
        </p:spPr>
        <p:txBody>
          <a:bodyPr>
            <a:normAutofit/>
          </a:bodyPr>
          <a:lstStyle>
            <a:lvl1pPr marL="263525" indent="-263525"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733636" y="1431926"/>
            <a:ext cx="3948547" cy="4467803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7983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743A5-ACFA-47F5-9758-8C96D50E45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595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5D03D-CC59-4A0A-B1CA-1A478306DE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4900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6604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2"/>
            <a:ext cx="7772400" cy="4216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4680" y="5715001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2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CC1F2F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5176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20701"/>
            <a:ext cx="8229600" cy="723902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8" y="1431926"/>
            <a:ext cx="8247063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C4FC5-93DB-45C5-9E7A-048429BF56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887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500DC-6F36-4FC5-8572-7DACF0244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9740" y="1431926"/>
            <a:ext cx="3901353" cy="44678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733636" y="1431926"/>
            <a:ext cx="3948547" cy="44678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2853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743A5-ACFA-47F5-9758-8C96D50E45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6177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5D03D-CC59-4A0A-B1CA-1A478306DE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3"/>
          </p:nvPr>
        </p:nvSpPr>
        <p:spPr>
          <a:xfrm>
            <a:off x="6045201" y="1431925"/>
            <a:ext cx="2660073" cy="442162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39739" y="1431926"/>
            <a:ext cx="5194444" cy="44100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4798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548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/>
                </a:solidFill>
                <a:latin typeface="Arial" pitchFamily="34" charset="0"/>
                <a:ea typeface="ＭＳ Ｐゴシック" pitchFamily="46" charset="-128"/>
              </a:rPr>
              <a:t>IMS Testing and Benchmarking Tutorial, 12.11.2006</a:t>
            </a:r>
            <a:endParaRPr lang="de-DE">
              <a:solidFill>
                <a:prstClr val="black"/>
              </a:solidFill>
              <a:latin typeface="Arial" pitchFamily="34" charset="0"/>
              <a:ea typeface="ＭＳ Ｐゴシック" pitchFamily="4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39D78-19A7-42B9-B6BB-DCA3A659B04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482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1" descr="logo midas trasp high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92075"/>
            <a:ext cx="42370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11138" y="2636838"/>
            <a:ext cx="8488362" cy="71437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Immagine 23" descr="Europ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92075"/>
            <a:ext cx="86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24" descr="FP7-gen-RG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8" y="158750"/>
            <a:ext cx="12271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420472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23728" y="4437112"/>
            <a:ext cx="6152728" cy="112697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28D2C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116215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00138"/>
            <a:ext cx="39243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00138"/>
            <a:ext cx="39243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548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/>
                </a:solidFill>
                <a:latin typeface="Arial" pitchFamily="34" charset="0"/>
                <a:ea typeface="ＭＳ Ｐゴシック" pitchFamily="46" charset="-128"/>
              </a:rPr>
              <a:t>Lillehammer, Norway April 9-11, 2008 </a:t>
            </a:r>
            <a:endParaRPr lang="de-DE">
              <a:solidFill>
                <a:prstClr val="black"/>
              </a:solidFill>
              <a:latin typeface="Arial" pitchFamily="34" charset="0"/>
              <a:ea typeface="ＭＳ Ｐゴシック" pitchFamily="4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F456F9-B2D9-4527-9CEA-5E1756C3191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8218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Inhalt_Stichpunkte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8280000" cy="44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4676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Inhalt_Stichpunkte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6292850"/>
            <a:ext cx="1193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44500" y="520700"/>
            <a:ext cx="8229600" cy="7239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7907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1438" y="-26988"/>
            <a:ext cx="9037637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164388" y="0"/>
            <a:ext cx="1979612" cy="206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685800" y="408781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28035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544" y="4011613"/>
            <a:ext cx="8244656" cy="55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8257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208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20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189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525962"/>
          </a:xfrm>
          <a:prstGeom prst="rect">
            <a:avLst/>
          </a:prstGeom>
        </p:spPr>
        <p:txBody>
          <a:bodyPr/>
          <a:lstStyle>
            <a:lvl2pPr marL="287338" indent="-285750">
              <a:spcBef>
                <a:spcPts val="384"/>
              </a:spcBef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54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idx="14"/>
          </p:nvPr>
        </p:nvSpPr>
        <p:spPr>
          <a:xfrm>
            <a:off x="431800" y="1716087"/>
            <a:ext cx="3996184" cy="4413600"/>
          </a:xfrm>
          <a:prstGeom prst="rect">
            <a:avLst/>
          </a:prstGeom>
        </p:spPr>
        <p:txBody>
          <a:bodyPr/>
          <a:lstStyle>
            <a:lvl1pPr marL="216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287338" indent="-285750">
              <a:spcBef>
                <a:spcPts val="384"/>
              </a:spcBef>
              <a:buFont typeface="Arial" pitchFamily="34" charset="0"/>
              <a:buChar char="•"/>
              <a:defRPr/>
            </a:lvl2pPr>
            <a:lvl3pPr marL="540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65650" y="1714500"/>
            <a:ext cx="4146550" cy="4411663"/>
          </a:xfrm>
          <a:prstGeom prst="rect">
            <a:avLst/>
          </a:prstGeom>
        </p:spPr>
        <p:txBody>
          <a:bodyPr/>
          <a:lstStyle>
            <a:lvl1pPr marL="216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287338" indent="-285750">
              <a:spcBef>
                <a:spcPts val="384"/>
              </a:spcBef>
              <a:buFont typeface="Arial" pitchFamily="34" charset="0"/>
              <a:buChar char="•"/>
              <a:defRPr/>
            </a:lvl2pPr>
            <a:lvl3pPr marL="5400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16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chaubild_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/>
          <p:cNvSpPr>
            <a:spLocks noGrp="1"/>
          </p:cNvSpPr>
          <p:nvPr>
            <p:ph idx="13"/>
          </p:nvPr>
        </p:nvSpPr>
        <p:spPr>
          <a:xfrm>
            <a:off x="4751388" y="1700808"/>
            <a:ext cx="4392612" cy="4544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idx="14"/>
          </p:nvPr>
        </p:nvSpPr>
        <p:spPr>
          <a:xfrm>
            <a:off x="431800" y="1716088"/>
            <a:ext cx="3960813" cy="4410075"/>
          </a:xfrm>
          <a:prstGeom prst="rect">
            <a:avLst/>
          </a:prstGeom>
        </p:spPr>
        <p:txBody>
          <a:bodyPr/>
          <a:lstStyle>
            <a:lvl2pPr marL="1588" indent="0">
              <a:spcBef>
                <a:spcPts val="384"/>
              </a:spcBef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46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2"/>
          <p:cNvSpPr>
            <a:spLocks noGrp="1"/>
          </p:cNvSpPr>
          <p:nvPr>
            <p:ph idx="13"/>
          </p:nvPr>
        </p:nvSpPr>
        <p:spPr>
          <a:xfrm>
            <a:off x="0" y="1484784"/>
            <a:ext cx="9144000" cy="4760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7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rgbClr val="5C7FA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612775" cy="67627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Immagine 9" descr="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363" y="5961063"/>
            <a:ext cx="4619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3"/>
          <p:cNvCxnSpPr>
            <a:cxnSpLocks noChangeShapeType="1"/>
          </p:cNvCxnSpPr>
          <p:nvPr userDrawn="1"/>
        </p:nvCxnSpPr>
        <p:spPr bwMode="auto">
          <a:xfrm flipH="1">
            <a:off x="307975" y="6381750"/>
            <a:ext cx="8183563" cy="0"/>
          </a:xfrm>
          <a:prstGeom prst="lin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1B4711-5093-4AA6-AC94-55B74520DF62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67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sym typeface="Wingdings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footprint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73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 MOTION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182112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32000" y="4011384"/>
            <a:ext cx="8280400" cy="550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28113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okus_rgb_85m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43200"/>
            <a:ext cx="42608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322267" y="5884336"/>
            <a:ext cx="8478837" cy="260435"/>
          </a:xfrm>
          <a:prstGeom prst="rect">
            <a:avLst/>
          </a:prstGeom>
        </p:spPr>
        <p:txBody>
          <a:bodyPr r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1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Frutiger 55 Roman"/>
                <a:cs typeface="Frutiger 55 Roman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008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Stichpunkte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52000" y="1715388"/>
            <a:ext cx="3960000" cy="44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buFont typeface="Symbol" pitchFamily="18" charset="2"/>
              <a:buChar char="-"/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05236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65650" y="1714500"/>
            <a:ext cx="4146550" cy="44116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482781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8280000" cy="4526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94362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links Grafik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752000" y="1715388"/>
            <a:ext cx="3960000" cy="441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indent="0" algn="l">
              <a:buFont typeface="Arial" pitchFamily="34" charset="0"/>
              <a:buChar char="•"/>
              <a:defRPr lang="de-AT" b="0" i="0" smtClean="0"/>
            </a:lvl1pPr>
            <a:lvl2pPr marL="0" indent="0">
              <a:buFontTx/>
              <a:buNone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206460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Text links Grafik/Bild im Anschnit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413365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432000" y="1715388"/>
            <a:ext cx="3960000" cy="44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52000" y="529200"/>
            <a:ext cx="4392000" cy="5716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341681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MOTION_Inhalt_Freie Seite plus Bildunterschrift/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0" y="529200"/>
            <a:ext cx="9144000" cy="5716800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280000" cy="720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0" y="3520800"/>
            <a:ext cx="5068241" cy="72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432000"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59980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90000"/>
              <a:buFontTx/>
              <a:buBlip>
                <a:blip r:embed="rId2"/>
              </a:buBlip>
              <a:defRPr lang="it-IT" sz="2000" b="1" kern="1200" dirty="0" smtClean="0">
                <a:solidFill>
                  <a:srgbClr val="1D528D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2pPr>
            <a:lvl3pPr marL="1143000" indent="-2286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pitchFamily="34" charset="0"/>
              <a:buChar char="•"/>
              <a:tabLst/>
              <a:defRPr kumimoji="0" lang="it-IT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kumimoji="0" lang="it-IT" sz="1800" b="0" i="0" u="none" strike="noStrike" kern="120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9003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D19-61F6-4C66-B08E-C75F59259DA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1080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 sz="2400">
                <a:latin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 sz="2000">
                <a:latin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 sz="1800">
                <a:latin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Quinto nivel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D19-61F6-4C66-B08E-C75F59259DA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2 Marcador de texto"/>
          <p:cNvSpPr txBox="1">
            <a:spLocks/>
          </p:cNvSpPr>
          <p:nvPr userDrawn="1"/>
        </p:nvSpPr>
        <p:spPr bwMode="auto">
          <a:xfrm>
            <a:off x="457200" y="692696"/>
            <a:ext cx="4040188" cy="9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Haga clic para modificar el estilo de texto del patrón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4 Marcador de texto"/>
          <p:cNvSpPr txBox="1">
            <a:spLocks/>
          </p:cNvSpPr>
          <p:nvPr userDrawn="1"/>
        </p:nvSpPr>
        <p:spPr bwMode="auto">
          <a:xfrm>
            <a:off x="4645025" y="692696"/>
            <a:ext cx="4041775" cy="9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6B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Haga clic para modificar el estilo de texto del patrón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2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271"/>
            <a:ext cx="1835224" cy="34020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F23E-BC88-4968-BC1D-3029A82A2EB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3972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F23E-BC88-4968-BC1D-3029A82A2EB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8014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FOKUS_300dpi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660400"/>
            <a:ext cx="193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680" y="3007362"/>
            <a:ext cx="7772400" cy="4216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4680" y="5715001"/>
            <a:ext cx="7960360" cy="26924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9C7D"/>
              </a:buClr>
              <a:buSzPct val="120000"/>
              <a:buFont typeface="Wingdings" charset="2"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0396" y="3439162"/>
            <a:ext cx="5140325" cy="441959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CC1F2F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11780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1822"/>
            <a:ext cx="8229600" cy="50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271"/>
            <a:ext cx="1835224" cy="3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31270-6E0E-4B4F-ADB8-63E09F574E4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rgbClr val="5C7FA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931" y="144463"/>
            <a:ext cx="857359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10" name="Immagine 9" descr="M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488996" y="5960533"/>
            <a:ext cx="461977" cy="7757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"/>
            <a:ext cx="612000" cy="67627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" name="Connettore 1 3"/>
          <p:cNvCxnSpPr/>
          <p:nvPr userDrawn="1"/>
        </p:nvCxnSpPr>
        <p:spPr bwMode="auto">
          <a:xfrm flipH="1">
            <a:off x="308381" y="6381271"/>
            <a:ext cx="81829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 userDrawn="1"/>
        </p:nvSpPr>
        <p:spPr>
          <a:xfrm>
            <a:off x="1994413" y="6381328"/>
            <a:ext cx="5383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ETSI MTS </a:t>
            </a:r>
            <a:r>
              <a:rPr kumimoji="0" lang="sl-SI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 stable draft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• MIDAS Project • www.midas-project.eu • Project Number 318786 </a:t>
            </a:r>
            <a:endParaRPr kumimoji="0" lang="es-ES_tradnl" sz="10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6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0" r:id="rId3"/>
    <p:sldLayoutId id="2147483662" r:id="rId4"/>
    <p:sldLayoutId id="2147483664" r:id="rId5"/>
    <p:sldLayoutId id="2147483671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it-IT" sz="2400" b="1" kern="1200" dirty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lang="it-IT" sz="2400" b="1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lang="it-IT" sz="24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SzPct val="70000"/>
        <a:buFont typeface="Courier New" pitchFamily="49" charset="0"/>
        <a:buChar char="o"/>
        <a:defRPr lang="it-IT" sz="20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lang="it-IT" sz="18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lang="it-IT" sz="1600" b="0" kern="1200" dirty="0">
          <a:solidFill>
            <a:srgbClr val="707F87"/>
          </a:solidFill>
          <a:latin typeface="Calibri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11188" y="44450"/>
            <a:ext cx="85328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250825" y="765175"/>
            <a:ext cx="82296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24750" y="6356350"/>
            <a:ext cx="86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940B9-9B79-49B0-BC16-6D9D2BE723F9}" type="slidenum">
              <a:rPr lang="es-ES_tradnl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42261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q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56BA5"/>
        </a:buClr>
        <a:buFont typeface="Wingdings" pitchFamily="2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9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BCA55F-7719-462E-AA7A-BDBCCC7D274D}" type="slidenum">
              <a:rPr lang="de-DE">
                <a:ea typeface="ＭＳ Ｐゴシック" pitchFamily="4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46" charset="-128"/>
            </a:endParaRPr>
          </a:p>
        </p:txBody>
      </p:sp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444500" y="52070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73201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127751"/>
            <a:ext cx="91440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" y="0"/>
            <a:ext cx="9156700" cy="228600"/>
          </a:xfrm>
          <a:prstGeom prst="rect">
            <a:avLst/>
          </a:prstGeom>
          <a:solidFill>
            <a:srgbClr val="D4021D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defRPr/>
            </a:pPr>
            <a:endParaRPr lang="de-DE" dirty="0">
              <a:solidFill>
                <a:srgbClr val="D4021D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>
            <a:off x="8139114" y="6400801"/>
            <a:ext cx="200025" cy="215900"/>
          </a:xfrm>
          <a:prstGeom prst="rect">
            <a:avLst/>
          </a:prstGeom>
          <a:solidFill>
            <a:srgbClr val="6FA93B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7788275" y="6400801"/>
            <a:ext cx="198439" cy="215900"/>
          </a:xfrm>
          <a:prstGeom prst="rect">
            <a:avLst/>
          </a:prstGeom>
          <a:solidFill>
            <a:srgbClr val="00ACD3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 bwMode="auto">
          <a:xfrm>
            <a:off x="7435851" y="6400801"/>
            <a:ext cx="200025" cy="215900"/>
          </a:xfrm>
          <a:prstGeom prst="rect">
            <a:avLst/>
          </a:prstGeom>
          <a:solidFill>
            <a:srgbClr val="114594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4" name="Rechteck 33"/>
          <p:cNvSpPr/>
          <p:nvPr userDrawn="1"/>
        </p:nvSpPr>
        <p:spPr bwMode="auto">
          <a:xfrm>
            <a:off x="6381750" y="6400801"/>
            <a:ext cx="198439" cy="215900"/>
          </a:xfrm>
          <a:prstGeom prst="rect">
            <a:avLst/>
          </a:prstGeom>
          <a:solidFill>
            <a:srgbClr val="F08A00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6" name="Rechteck 35"/>
          <p:cNvSpPr/>
          <p:nvPr userDrawn="1"/>
        </p:nvSpPr>
        <p:spPr bwMode="auto">
          <a:xfrm>
            <a:off x="7085014" y="6400801"/>
            <a:ext cx="198437" cy="215900"/>
          </a:xfrm>
          <a:prstGeom prst="rect">
            <a:avLst/>
          </a:prstGeom>
          <a:solidFill>
            <a:srgbClr val="8E026C"/>
          </a:solidFill>
          <a:ln w="0" cap="flat" cmpd="sng" algn="ctr">
            <a:solidFill>
              <a:srgbClr val="9B348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6732589" y="6400801"/>
            <a:ext cx="200025" cy="215900"/>
          </a:xfrm>
          <a:prstGeom prst="rect">
            <a:avLst/>
          </a:prstGeom>
          <a:solidFill>
            <a:srgbClr val="D4021D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</a:endParaRPr>
          </a:p>
        </p:txBody>
      </p:sp>
      <p:pic>
        <p:nvPicPr>
          <p:cNvPr id="38" name="Grafik 31" descr="fokus_rgb_nur signet.wm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0426" y="6400801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61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CC1F2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26189"/>
            <a:ext cx="91440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8B8B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BCA55F-7719-462E-AA7A-BDBCCC7D274D}" type="slidenum">
              <a:rPr lang="de-DE">
                <a:ea typeface="ＭＳ Ｐゴシック" pitchFamily="4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46" charset="-128"/>
            </a:endParaRPr>
          </a:p>
        </p:txBody>
      </p:sp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444500" y="52070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73201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127751"/>
            <a:ext cx="91440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" y="0"/>
            <a:ext cx="9156700" cy="2286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defRPr/>
            </a:pPr>
            <a:endParaRPr lang="de-DE" dirty="0">
              <a:solidFill>
                <a:srgbClr val="658E0C"/>
              </a:solidFill>
              <a:ea typeface="ＭＳ Ｐゴシック" pitchFamily="46" charset="-128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>
            <a:off x="8139114" y="6400801"/>
            <a:ext cx="200025" cy="215900"/>
          </a:xfrm>
          <a:prstGeom prst="rect">
            <a:avLst/>
          </a:prstGeom>
          <a:solidFill>
            <a:srgbClr val="6FA93B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7788275" y="6400801"/>
            <a:ext cx="198439" cy="215900"/>
          </a:xfrm>
          <a:prstGeom prst="rect">
            <a:avLst/>
          </a:prstGeom>
          <a:solidFill>
            <a:srgbClr val="00ACD3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3" name="Rechteck 32"/>
          <p:cNvSpPr/>
          <p:nvPr userDrawn="1"/>
        </p:nvSpPr>
        <p:spPr bwMode="auto">
          <a:xfrm>
            <a:off x="7435851" y="6400801"/>
            <a:ext cx="200025" cy="215900"/>
          </a:xfrm>
          <a:prstGeom prst="rect">
            <a:avLst/>
          </a:prstGeom>
          <a:solidFill>
            <a:srgbClr val="114594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4" name="Rechteck 33"/>
          <p:cNvSpPr/>
          <p:nvPr userDrawn="1"/>
        </p:nvSpPr>
        <p:spPr bwMode="auto">
          <a:xfrm>
            <a:off x="6381750" y="6400801"/>
            <a:ext cx="198439" cy="215900"/>
          </a:xfrm>
          <a:prstGeom prst="rect">
            <a:avLst/>
          </a:prstGeom>
          <a:solidFill>
            <a:srgbClr val="F08A00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6" name="Rechteck 35"/>
          <p:cNvSpPr/>
          <p:nvPr userDrawn="1"/>
        </p:nvSpPr>
        <p:spPr bwMode="auto">
          <a:xfrm>
            <a:off x="7085014" y="6400801"/>
            <a:ext cx="198437" cy="215900"/>
          </a:xfrm>
          <a:prstGeom prst="rect">
            <a:avLst/>
          </a:prstGeom>
          <a:solidFill>
            <a:srgbClr val="8E026C"/>
          </a:solidFill>
          <a:ln w="0" cap="flat" cmpd="sng" algn="ctr">
            <a:solidFill>
              <a:srgbClr val="9B348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6732589" y="6400801"/>
            <a:ext cx="200025" cy="215900"/>
          </a:xfrm>
          <a:prstGeom prst="rect">
            <a:avLst/>
          </a:prstGeom>
          <a:solidFill>
            <a:srgbClr val="D4021D"/>
          </a:solidFill>
          <a:ln w="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ea typeface="ＭＳ Ｐゴシック" pitchFamily="46" charset="-128"/>
            </a:endParaRPr>
          </a:p>
        </p:txBody>
      </p:sp>
      <p:pic>
        <p:nvPicPr>
          <p:cNvPr id="38" name="Grafik 31" descr="fokus_rgb_nur signet.wm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80426" y="6400801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88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itchFamily="34" charset="0"/>
          <a:ea typeface="ＭＳ Ｐゴシック" pitchFamily="46" charset="-128"/>
        </a:defRPr>
      </a:lvl9pPr>
    </p:titleStyle>
    <p:bodyStyle>
      <a:lvl1pPr marL="263525" indent="-263525" algn="l" defTabSz="457200" rtl="0" eaLnBrk="0" fontAlgn="base" hangingPunct="0">
        <a:spcBef>
          <a:spcPct val="20000"/>
        </a:spcBef>
        <a:spcAft>
          <a:spcPct val="0"/>
        </a:spcAft>
        <a:buClr>
          <a:srgbClr val="CC1F2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Tahoma"/>
          <a:ea typeface="ＭＳ Ｐゴシック" pitchFamily="46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footprint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33363"/>
            <a:ext cx="153035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5" descr="ITEA 2 Symbo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18263"/>
            <a:ext cx="11922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56325" y="6351588"/>
            <a:ext cx="2592388" cy="4619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© DIAMONDS </a:t>
            </a:r>
            <a:r>
              <a:rPr lang="de-DE" altLang="de-DE" sz="1000" dirty="0" err="1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Consortium</a:t>
            </a:r>
            <a:r>
              <a:rPr lang="de-DE" altLang="de-DE" sz="1000" dirty="0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 2010-2013</a:t>
            </a:r>
            <a:endParaRPr lang="de-DE" altLang="de-DE" sz="10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68313" y="1341438"/>
            <a:ext cx="64071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455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spc="-100">
          <a:solidFill>
            <a:srgbClr val="37424D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37424D"/>
          </a:solidFill>
          <a:latin typeface="Tahoma" pitchFamily="34" charset="0"/>
          <a:cs typeface="Tahoma" pitchFamily="34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457200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730250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04888" indent="-1825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187450" indent="-1365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 bwMode="auto">
          <a:xfrm>
            <a:off x="323528" y="4724989"/>
            <a:ext cx="4032448" cy="19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it-IT" sz="2400" b="1" kern="1200" dirty="0">
                <a:solidFill>
                  <a:srgbClr val="707F87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3" pitchFamily="18" charset="2"/>
              <a:buNone/>
            </a:pP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Roman Kužnar, SINTESIO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Boštjan Pintar, SINTESIO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Andreas Hoffmann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sl-SI" sz="1400" b="0" dirty="0" err="1" smtClean="0">
                <a:solidFill>
                  <a:schemeClr val="tx1"/>
                </a:solidFill>
                <a:latin typeface="Arial" charset="0"/>
              </a:rPr>
              <a:t>Fraunhofer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 FOCUS</a:t>
            </a:r>
            <a:endParaRPr lang="en-US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Martin Schneider</a:t>
            </a:r>
            <a:r>
              <a:rPr lang="sl-SI" sz="14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sl-SI" sz="1400" b="0" dirty="0" err="1">
                <a:solidFill>
                  <a:schemeClr val="tx1"/>
                </a:solidFill>
                <a:latin typeface="Arial" charset="0"/>
              </a:rPr>
              <a:t>Fraunhofer</a:t>
            </a:r>
            <a:r>
              <a:rPr lang="sl-SI" sz="1400" b="0" dirty="0">
                <a:solidFill>
                  <a:schemeClr val="tx1"/>
                </a:solidFill>
                <a:latin typeface="Arial" charset="0"/>
              </a:rPr>
              <a:t> FOCUS</a:t>
            </a:r>
            <a:endParaRPr lang="en-US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Marc-Florian Wendland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sl-SI" sz="1400" b="0" dirty="0" err="1">
                <a:solidFill>
                  <a:schemeClr val="tx1"/>
                </a:solidFill>
                <a:latin typeface="Arial" charset="0"/>
              </a:rPr>
              <a:t>Fraunhofer</a:t>
            </a:r>
            <a:r>
              <a:rPr lang="sl-SI" sz="1400" b="0" dirty="0">
                <a:solidFill>
                  <a:schemeClr val="tx1"/>
                </a:solidFill>
                <a:latin typeface="Arial" charset="0"/>
              </a:rPr>
              <a:t> FOCUS</a:t>
            </a:r>
            <a:endParaRPr lang="sl-SI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err="1" smtClean="0">
                <a:solidFill>
                  <a:schemeClr val="tx1"/>
                </a:solidFill>
                <a:latin typeface="Arial" charset="0"/>
              </a:rPr>
              <a:t>Nicola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sz="1400" b="0" dirty="0" err="1" smtClean="0">
                <a:solidFill>
                  <a:schemeClr val="tx1"/>
                </a:solidFill>
                <a:latin typeface="Arial" charset="0"/>
              </a:rPr>
              <a:t>Tonellotto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, CNR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Alberto De Francesco, CNR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l-SI" sz="1400" b="0" dirty="0" err="1" smtClean="0">
                <a:solidFill>
                  <a:schemeClr val="tx1"/>
                </a:solidFill>
                <a:latin typeface="Arial" charset="0"/>
              </a:rPr>
              <a:t>Guiseppe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sz="1400" b="0" dirty="0" err="1" smtClean="0">
                <a:solidFill>
                  <a:schemeClr val="tx1"/>
                </a:solidFill>
                <a:latin typeface="Arial" charset="0"/>
              </a:rPr>
              <a:t>Ottaviano</a:t>
            </a:r>
            <a:r>
              <a:rPr lang="sl-SI" sz="1400" b="0" dirty="0" smtClean="0">
                <a:solidFill>
                  <a:schemeClr val="tx1"/>
                </a:solidFill>
                <a:latin typeface="Arial" charset="0"/>
              </a:rPr>
              <a:t>, CNR </a:t>
            </a:r>
            <a:endParaRPr lang="en-US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2774665"/>
            <a:ext cx="8496944" cy="1806463"/>
          </a:xfrm>
        </p:spPr>
        <p:txBody>
          <a:bodyPr/>
          <a:lstStyle/>
          <a:p>
            <a:r>
              <a:rPr lang="en-US" sz="3600" dirty="0"/>
              <a:t>DEPLOYMENT OF MODEL-BASED AUTOMATED TESTING INFRASTRUCTURE IN A CLOUD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545289" y="4581128"/>
            <a:ext cx="7111502" cy="791829"/>
          </a:xfrm>
        </p:spPr>
        <p:txBody>
          <a:bodyPr/>
          <a:lstStyle/>
          <a:p>
            <a:r>
              <a:rPr lang="sl-SI" dirty="0" smtClean="0"/>
              <a:t>ETSI MTS TR </a:t>
            </a:r>
          </a:p>
          <a:p>
            <a:r>
              <a:rPr lang="sl-SI" dirty="0" err="1" smtClean="0"/>
              <a:t>Stable</a:t>
            </a:r>
            <a:r>
              <a:rPr lang="sl-SI" dirty="0" smtClean="0"/>
              <a:t> </a:t>
            </a:r>
            <a:r>
              <a:rPr lang="sl-SI" dirty="0" err="1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Description of the MIDAS </a:t>
            </a:r>
            <a:r>
              <a:rPr lang="en-US" dirty="0" smtClean="0">
                <a:latin typeface="Arial" charset="0"/>
              </a:rPr>
              <a:t>DSL</a:t>
            </a:r>
            <a:endParaRPr lang="en-US" dirty="0">
              <a:latin typeface="Arial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20280" cy="9361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9" y="908720"/>
            <a:ext cx="1368152" cy="6600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592" y="3052052"/>
            <a:ext cx="2539763" cy="11867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846" y="2427344"/>
            <a:ext cx="2376264" cy="9855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895" y="4723596"/>
            <a:ext cx="2521913" cy="11140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7777" y="4847970"/>
            <a:ext cx="2445001" cy="11701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67777" y="907903"/>
            <a:ext cx="2786161" cy="11024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89580" y="4828861"/>
            <a:ext cx="2280424" cy="13101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25861" y="3044340"/>
            <a:ext cx="2407909" cy="13389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1864" y="2174762"/>
            <a:ext cx="938581" cy="7129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3633" y="3747511"/>
            <a:ext cx="1097284" cy="5388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79968" y="2067518"/>
            <a:ext cx="557849" cy="550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73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Mapping of the MIDAS DSL to TTCN-3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81610"/>
              </p:ext>
            </p:extLst>
          </p:nvPr>
        </p:nvGraphicFramePr>
        <p:xfrm>
          <a:off x="107504" y="773535"/>
          <a:ext cx="4320480" cy="54726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88232"/>
                <a:gridCol w="2232248"/>
              </a:tblGrid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MIDAS DSL Concept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TTCN-3 Concept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TestContext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Module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TestContext’s</a:t>
                      </a:r>
                      <a:r>
                        <a:rPr lang="en-US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</a:rPr>
                        <a:t>Propety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Module Parameters, Constants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71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(assuming the role of a tester in a test configuration)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6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SUT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(assuming the role of the System Interface component in TTCN-3)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TestCase</a:t>
                      </a:r>
                      <a:r>
                        <a:rPr lang="en-US" sz="1400" noProof="0" dirty="0" smtClean="0">
                          <a:effectLst/>
                        </a:rPr>
                        <a:t> Operation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TestCase</a:t>
                      </a:r>
                      <a:r>
                        <a:rPr lang="en-US" sz="1400" noProof="0" dirty="0" smtClean="0">
                          <a:effectLst/>
                        </a:rPr>
                        <a:t> Operation Parameter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 Parameter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6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Case Method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Functions that runs on Components assuming the role of a Test 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80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Primitive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Basic Type and facets thereof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Data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record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Enumeration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Enumerated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Signal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record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90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InstanceSpecification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Template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2742255"/>
              </p:ext>
            </p:extLst>
          </p:nvPr>
        </p:nvGraphicFramePr>
        <p:xfrm>
          <a:off x="4632433" y="773535"/>
          <a:ext cx="4392488" cy="5547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0240"/>
                <a:gridCol w="2232248"/>
              </a:tblGrid>
              <a:tr h="2104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</a:rPr>
                        <a:t>MIDAS DSL Concept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effectLst/>
                        </a:rPr>
                        <a:t>TTCN-3 Concept</a:t>
                      </a:r>
                      <a:endParaRPr lang="en-US" sz="1400" noProof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LiteralSpecification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Primitive Type Literal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DataPartition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-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Interface Component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Port Type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Port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Component Port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Connector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Map/Connect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Interval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Range/Length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SetExpression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List of templates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Property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Field (of a record)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Test Configuration Part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Instance of a Component in a Test Configuration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Asynchronous Signal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Non-blocking send-/receive-Message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</a:t>
                      </a:r>
                      <a:r>
                        <a:rPr lang="en-US" sz="1400" noProof="0" dirty="0" err="1" smtClean="0">
                          <a:effectLst/>
                        </a:rPr>
                        <a:t>SynchCall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call/</a:t>
                      </a:r>
                      <a:r>
                        <a:rPr lang="en-US" sz="1400" noProof="0" dirty="0" err="1" smtClean="0">
                          <a:effectLst/>
                        </a:rPr>
                        <a:t>getcall</a:t>
                      </a:r>
                      <a:r>
                        <a:rPr lang="en-US" sz="1400" baseline="0" noProof="0" dirty="0" smtClean="0">
                          <a:effectLst/>
                        </a:rPr>
                        <a:t>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Reply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Reply-/</a:t>
                      </a:r>
                      <a:r>
                        <a:rPr lang="en-US" sz="1400" noProof="0" dirty="0" err="1" smtClean="0">
                          <a:effectLst/>
                        </a:rPr>
                        <a:t>getreply</a:t>
                      </a:r>
                      <a:r>
                        <a:rPr lang="en-US" sz="1400" baseline="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Message </a:t>
                      </a:r>
                      <a:r>
                        <a:rPr lang="en-US" sz="1400" noProof="0" dirty="0" err="1" smtClean="0">
                          <a:effectLst/>
                        </a:rPr>
                        <a:t>AsyncCall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Non-Blocking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DetermAlt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Altstep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Loop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do … while, for, while … do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Optional </a:t>
                      </a:r>
                      <a:r>
                        <a:rPr lang="en-US" sz="1400" noProof="0" dirty="0" err="1" smtClean="0">
                          <a:effectLst/>
                        </a:rPr>
                        <a:t>CombinedFragment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If () then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Alternative </a:t>
                      </a:r>
                      <a:r>
                        <a:rPr lang="en-US" sz="1400" noProof="0" dirty="0" err="1" smtClean="0">
                          <a:effectLst/>
                        </a:rPr>
                        <a:t>CombinedFragment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If .. else if … else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97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DurationConstraint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timer start (duration), timer stop, timer timeout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4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</a:rPr>
                        <a:t>InteractionUse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Function call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95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68328"/>
          </a:xfrm>
        </p:spPr>
        <p:txBody>
          <a:bodyPr>
            <a:spAutoFit/>
          </a:bodyPr>
          <a:lstStyle/>
          <a:p>
            <a:pPr marL="457200" lvl="1" indent="0">
              <a:spcAft>
                <a:spcPts val="200"/>
              </a:spcAft>
              <a:buNone/>
              <a:defRPr/>
            </a:pPr>
            <a:endParaRPr lang="en-US" dirty="0" smtClean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en-US" sz="2400" dirty="0" smtClean="0"/>
              <a:t>MIDAS Model Validator </a:t>
            </a: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  <a:defRPr/>
            </a:pPr>
            <a:endParaRPr lang="en-US" dirty="0" smtClean="0"/>
          </a:p>
          <a:p>
            <a:pPr>
              <a:spcAft>
                <a:spcPts val="200"/>
              </a:spcAft>
              <a:defRPr/>
            </a:pPr>
            <a:r>
              <a:rPr lang="en-US" b="0" dirty="0" smtClean="0"/>
              <a:t>Implements the constraints for </a:t>
            </a:r>
            <a:br>
              <a:rPr lang="en-US" b="0" dirty="0" smtClean="0"/>
            </a:br>
            <a:r>
              <a:rPr lang="en-US" b="0" dirty="0" smtClean="0"/>
              <a:t>MIDAS models to conform to the MIDAS DSL</a:t>
            </a:r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Input models shall be validated by the MIDAS </a:t>
            </a:r>
            <a:br>
              <a:rPr lang="en-US" b="0" dirty="0"/>
            </a:br>
            <a:r>
              <a:rPr lang="en-US" b="0" dirty="0"/>
              <a:t>Model Validator before test generation is </a:t>
            </a:r>
            <a:r>
              <a:rPr lang="en-US" b="0" dirty="0" smtClean="0"/>
              <a:t>started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en-US" sz="2400" dirty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en-US" sz="2400" dirty="0"/>
              <a:t>TTCN-3 Generator</a:t>
            </a:r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Implemented as a service of the MIDAS platform</a:t>
            </a:r>
          </a:p>
          <a:p>
            <a:pPr>
              <a:spcAft>
                <a:spcPts val="200"/>
              </a:spcAft>
              <a:defRPr/>
            </a:pPr>
            <a:r>
              <a:rPr lang="en-US" b="0" i="1" dirty="0"/>
              <a:t>Supports functional, UBT and security test </a:t>
            </a:r>
            <a:br>
              <a:rPr lang="en-US" b="0" i="1" dirty="0"/>
            </a:br>
            <a:r>
              <a:rPr lang="en-US" b="0" i="1" dirty="0"/>
              <a:t>generation &amp; scheduling (see later)</a:t>
            </a:r>
            <a:endParaRPr lang="en-US" b="0" dirty="0"/>
          </a:p>
          <a:p>
            <a:pPr>
              <a:spcAft>
                <a:spcPts val="200"/>
              </a:spcAft>
              <a:defRPr/>
            </a:pPr>
            <a:r>
              <a:rPr lang="en-US" b="0" dirty="0"/>
              <a:t>Provides log file with error messages in case </a:t>
            </a:r>
            <a:br>
              <a:rPr lang="en-US" b="0" dirty="0"/>
            </a:br>
            <a:r>
              <a:rPr lang="en-US" b="0" dirty="0"/>
              <a:t>of errors</a:t>
            </a:r>
          </a:p>
          <a:p>
            <a:pPr marL="0" lvl="1" indent="0" eaLnBrk="0" hangingPunct="0">
              <a:spcAft>
                <a:spcPts val="200"/>
              </a:spcAft>
              <a:buNone/>
              <a:defRPr/>
            </a:pPr>
            <a:endParaRPr lang="en-US" b="1" dirty="0" smtClean="0">
              <a:solidFill>
                <a:srgbClr val="1D528D"/>
              </a:solidFill>
            </a:endParaRPr>
          </a:p>
          <a:p>
            <a:pPr lvl="1">
              <a:spcAft>
                <a:spcPts val="200"/>
              </a:spcAft>
              <a:defRPr/>
            </a:pPr>
            <a:endParaRPr lang="en-US" sz="2400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Specification of Platform </a:t>
            </a:r>
            <a:r>
              <a:rPr lang="en-US" dirty="0" smtClean="0">
                <a:latin typeface="Arial" charset="0"/>
              </a:rPr>
              <a:t>Components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5090938" y="1181306"/>
            <a:ext cx="1300117" cy="738664"/>
            <a:chOff x="7838551" y="593916"/>
            <a:chExt cx="1300117" cy="738664"/>
          </a:xfrm>
        </p:grpSpPr>
        <p:cxnSp>
          <p:nvCxnSpPr>
            <p:cNvPr id="67" name="Gerade Verbindung mit Pfeil 66"/>
            <p:cNvCxnSpPr/>
            <p:nvPr/>
          </p:nvCxnSpPr>
          <p:spPr bwMode="auto">
            <a:xfrm flipH="1">
              <a:off x="8111701" y="1005601"/>
              <a:ext cx="1026967" cy="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68" name="Textfeld 67"/>
            <p:cNvSpPr txBox="1"/>
            <p:nvPr/>
          </p:nvSpPr>
          <p:spPr>
            <a:xfrm>
              <a:off x="7838551" y="593916"/>
              <a:ext cx="11712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de-DE" sz="1400" dirty="0" smtClean="0">
                  <a:solidFill>
                    <a:srgbClr val="C00000"/>
                  </a:solidFill>
                </a:rPr>
                <a:t>Input </a:t>
              </a:r>
            </a:p>
            <a:p>
              <a:pPr algn="r">
                <a:lnSpc>
                  <a:spcPct val="150000"/>
                </a:lnSpc>
              </a:pPr>
              <a:r>
                <a:rPr lang="de-DE" sz="1400" dirty="0">
                  <a:solidFill>
                    <a:srgbClr val="C00000"/>
                  </a:solidFill>
                </a:rPr>
                <a:t>V</a:t>
              </a:r>
              <a:r>
                <a:rPr lang="de-DE" sz="1400" dirty="0" smtClean="0">
                  <a:solidFill>
                    <a:srgbClr val="C00000"/>
                  </a:solidFill>
                </a:rPr>
                <a:t>alidation</a:t>
              </a:r>
              <a:endParaRPr lang="de-D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6500770" y="783558"/>
            <a:ext cx="2488114" cy="1656184"/>
            <a:chOff x="3800905" y="638663"/>
            <a:chExt cx="2930723" cy="1797314"/>
          </a:xfrm>
        </p:grpSpPr>
        <p:sp>
          <p:nvSpPr>
            <p:cNvPr id="72" name="Rechteck 71"/>
            <p:cNvSpPr/>
            <p:nvPr/>
          </p:nvSpPr>
          <p:spPr bwMode="auto">
            <a:xfrm>
              <a:off x="3800905" y="638663"/>
              <a:ext cx="2930723" cy="17973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3980007" y="910120"/>
              <a:ext cx="1224136" cy="864096"/>
              <a:chOff x="3403948" y="1196752"/>
              <a:chExt cx="1224136" cy="864096"/>
            </a:xfrm>
          </p:grpSpPr>
          <p:sp>
            <p:nvSpPr>
              <p:cNvPr id="120" name="Rechteck 119"/>
              <p:cNvSpPr/>
              <p:nvPr/>
            </p:nvSpPr>
            <p:spPr bwMode="auto">
              <a:xfrm>
                <a:off x="3403948" y="1196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Ellipse 120"/>
              <p:cNvSpPr/>
              <p:nvPr/>
            </p:nvSpPr>
            <p:spPr bwMode="auto">
              <a:xfrm>
                <a:off x="3539547" y="12876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lipse 121"/>
              <p:cNvSpPr/>
              <p:nvPr/>
            </p:nvSpPr>
            <p:spPr bwMode="auto">
              <a:xfrm>
                <a:off x="3539547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 bwMode="auto">
              <a:xfrm>
                <a:off x="3928439" y="1304764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Ellipse 123"/>
              <p:cNvSpPr/>
              <p:nvPr/>
            </p:nvSpPr>
            <p:spPr bwMode="auto">
              <a:xfrm>
                <a:off x="4248825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5" name="Gruppieren 124"/>
              <p:cNvGrpSpPr/>
              <p:nvPr/>
            </p:nvGrpSpPr>
            <p:grpSpPr>
              <a:xfrm>
                <a:off x="3963854" y="1871216"/>
                <a:ext cx="144016" cy="144016"/>
                <a:chOff x="4142030" y="1847462"/>
                <a:chExt cx="144016" cy="144016"/>
              </a:xfrm>
            </p:grpSpPr>
            <p:sp>
              <p:nvSpPr>
                <p:cNvPr id="131" name="Ellipse 130"/>
                <p:cNvSpPr/>
                <p:nvPr/>
              </p:nvSpPr>
              <p:spPr bwMode="auto">
                <a:xfrm>
                  <a:off x="4142030" y="184746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Ellipse 131"/>
                <p:cNvSpPr/>
                <p:nvPr/>
              </p:nvSpPr>
              <p:spPr bwMode="auto">
                <a:xfrm>
                  <a:off x="4182143" y="188359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26" name="Gerade Verbindung mit Pfeil 125"/>
              <p:cNvCxnSpPr>
                <a:endCxn id="123" idx="2"/>
              </p:cNvCxnSpPr>
              <p:nvPr/>
            </p:nvCxnSpPr>
            <p:spPr bwMode="auto">
              <a:xfrm>
                <a:off x="3611555" y="1346044"/>
                <a:ext cx="316884" cy="33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7" name="Gerade Verbindung mit Pfeil 126"/>
              <p:cNvCxnSpPr>
                <a:stCxn id="123" idx="3"/>
                <a:endCxn id="122" idx="7"/>
              </p:cNvCxnSpPr>
              <p:nvPr/>
            </p:nvCxnSpPr>
            <p:spPr bwMode="auto">
              <a:xfrm flipH="1">
                <a:off x="3754666" y="1432193"/>
                <a:ext cx="210682" cy="218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8" name="Gerade Verbindung mit Pfeil 127"/>
              <p:cNvCxnSpPr>
                <a:stCxn id="123" idx="4"/>
                <a:endCxn id="124" idx="1"/>
              </p:cNvCxnSpPr>
              <p:nvPr/>
            </p:nvCxnSpPr>
            <p:spPr bwMode="auto">
              <a:xfrm>
                <a:off x="4054453" y="1454056"/>
                <a:ext cx="231281" cy="1966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9" name="Gerade Verbindung mit Pfeil 128"/>
              <p:cNvCxnSpPr>
                <a:stCxn id="124" idx="2"/>
                <a:endCxn id="132" idx="7"/>
              </p:cNvCxnSpPr>
              <p:nvPr/>
            </p:nvCxnSpPr>
            <p:spPr bwMode="auto">
              <a:xfrm flipH="1">
                <a:off x="4065430" y="1703446"/>
                <a:ext cx="183395" cy="2144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0" name="Gerade Verbindung mit Pfeil 129"/>
              <p:cNvCxnSpPr>
                <a:stCxn id="122" idx="6"/>
                <a:endCxn id="124" idx="2"/>
              </p:cNvCxnSpPr>
              <p:nvPr/>
            </p:nvCxnSpPr>
            <p:spPr bwMode="auto">
              <a:xfrm>
                <a:off x="3791575" y="1703446"/>
                <a:ext cx="4572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4" name="Gruppieren 73"/>
            <p:cNvGrpSpPr/>
            <p:nvPr/>
          </p:nvGrpSpPr>
          <p:grpSpPr>
            <a:xfrm>
              <a:off x="5045188" y="1175320"/>
              <a:ext cx="1477381" cy="1074938"/>
              <a:chOff x="2446547" y="3201682"/>
              <a:chExt cx="1477381" cy="1074938"/>
            </a:xfrm>
          </p:grpSpPr>
          <p:grpSp>
            <p:nvGrpSpPr>
              <p:cNvPr id="77" name="Gruppieren 76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07" name="Rechteck 106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8" name="Gerade Verbindung mit Pfeil 107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9" name="Gruppieren 108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17" name="Gerader Verbinder 11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8" name="Rechteck 11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hteck 11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10" name="Gruppieren 109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14" name="Gerader Verbinder 11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5" name="Rechteck 11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hteck 11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11" name="Gerade Verbindung mit Pfeil 110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2" name="Gerade Verbindung mit Pfeil 111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3" name="Gerade Verbindung mit Pfeil 112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78" name="Gruppieren 77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94" name="Rechteck 9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5" name="Gerade Verbindung mit Pfeil 9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6" name="Gruppieren 9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4" name="Gerader Verbinder 10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5" name="Rechteck 10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hteck 10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97" name="Gruppieren 9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01" name="Gerader Verbinder 10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2" name="Rechteck 10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hteck 10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98" name="Gerade Verbindung mit Pfeil 9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9" name="Gerade Verbindung mit Pfeil 9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0" name="Gerade Verbindung mit Pfeil 9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79" name="Gruppieren 78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81" name="Rechteck 80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2" name="Gerade Verbindung mit Pfeil 81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83" name="Gruppieren 82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91" name="Gerader Verbinder 9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Rechteck 9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hteck 9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4" name="Gruppieren 83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88" name="Gerader Verbinder 8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9" name="Rechteck 8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hteck 8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85" name="Gerade Verbindung mit Pfeil 84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6" name="Gerade Verbindung mit Pfeil 85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7" name="Gerade Verbindung mit Pfeil 86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80" name="Gerade Verbindung mit Pfeil 79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5" name="Rechteck 133"/>
            <p:cNvSpPr/>
            <p:nvPr/>
          </p:nvSpPr>
          <p:spPr bwMode="auto">
            <a:xfrm>
              <a:off x="5521919" y="731774"/>
              <a:ext cx="1095397" cy="2623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Textfeld 134"/>
            <p:cNvSpPr txBox="1"/>
            <p:nvPr/>
          </p:nvSpPr>
          <p:spPr>
            <a:xfrm>
              <a:off x="5449976" y="696280"/>
              <a:ext cx="1261742" cy="30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MIDAS DSL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Rechteck 4"/>
          <p:cNvSpPr/>
          <p:nvPr/>
        </p:nvSpPr>
        <p:spPr bwMode="auto">
          <a:xfrm>
            <a:off x="6514000" y="4874954"/>
            <a:ext cx="2486162" cy="13530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hteck 6"/>
          <p:cNvSpPr/>
          <p:nvPr/>
        </p:nvSpPr>
        <p:spPr bwMode="auto">
          <a:xfrm>
            <a:off x="6957482" y="5237443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hteck 7"/>
          <p:cNvSpPr/>
          <p:nvPr/>
        </p:nvSpPr>
        <p:spPr bwMode="auto">
          <a:xfrm>
            <a:off x="6844111" y="5127659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hteck 8"/>
          <p:cNvSpPr/>
          <p:nvPr/>
        </p:nvSpPr>
        <p:spPr bwMode="auto">
          <a:xfrm>
            <a:off x="6718122" y="5025759"/>
            <a:ext cx="122413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5" name="Gruppieren 9"/>
          <p:cNvGrpSpPr/>
          <p:nvPr/>
        </p:nvGrpSpPr>
        <p:grpSpPr>
          <a:xfrm>
            <a:off x="8089998" y="4995911"/>
            <a:ext cx="981122" cy="308573"/>
            <a:chOff x="4158892" y="1264326"/>
            <a:chExt cx="1542892" cy="280320"/>
          </a:xfrm>
        </p:grpSpPr>
        <p:sp>
          <p:nvSpPr>
            <p:cNvPr id="136" name="Rechteck 16"/>
            <p:cNvSpPr/>
            <p:nvPr/>
          </p:nvSpPr>
          <p:spPr bwMode="auto">
            <a:xfrm>
              <a:off x="4420069" y="1264326"/>
              <a:ext cx="1016026" cy="27391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feld 17"/>
            <p:cNvSpPr txBox="1"/>
            <p:nvPr/>
          </p:nvSpPr>
          <p:spPr>
            <a:xfrm>
              <a:off x="4158892" y="1267647"/>
              <a:ext cx="1542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TTCN-3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Textfeld 10"/>
          <p:cNvSpPr txBox="1"/>
          <p:nvPr/>
        </p:nvSpPr>
        <p:spPr>
          <a:xfrm>
            <a:off x="6673462" y="5011691"/>
            <a:ext cx="145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/>
              <a:t>testcase</a:t>
            </a:r>
            <a:r>
              <a:rPr lang="de-DE" sz="900" dirty="0"/>
              <a:t> </a:t>
            </a:r>
            <a:r>
              <a:rPr lang="de-DE" sz="900" dirty="0" smtClean="0"/>
              <a:t>tc_2() … </a:t>
            </a:r>
            <a:r>
              <a:rPr lang="de-DE" sz="900" b="1" dirty="0" smtClean="0"/>
              <a:t>{</a:t>
            </a:r>
          </a:p>
          <a:p>
            <a:r>
              <a:rPr lang="de-DE" sz="900" dirty="0" smtClean="0"/>
              <a:t>  </a:t>
            </a:r>
            <a:r>
              <a:rPr lang="de-DE" sz="900" b="1" dirty="0" err="1" smtClean="0"/>
              <a:t>var</a:t>
            </a:r>
            <a:r>
              <a:rPr lang="de-DE" sz="900" dirty="0" smtClean="0"/>
              <a:t> TC </a:t>
            </a:r>
            <a:r>
              <a:rPr lang="de-DE" sz="900" dirty="0" err="1" smtClean="0"/>
              <a:t>tc_Property</a:t>
            </a:r>
            <a:r>
              <a:rPr lang="de-DE" sz="900" dirty="0"/>
              <a:t>;  </a:t>
            </a:r>
            <a:endParaRPr lang="de-DE" sz="900" dirty="0" smtClean="0"/>
          </a:p>
          <a:p>
            <a:r>
              <a:rPr lang="de-DE" sz="900" dirty="0"/>
              <a:t> </a:t>
            </a:r>
            <a:r>
              <a:rPr lang="de-DE" sz="900" dirty="0" smtClean="0"/>
              <a:t> </a:t>
            </a:r>
            <a:r>
              <a:rPr lang="de-DE" sz="900" b="1" dirty="0" err="1" smtClean="0"/>
              <a:t>connect</a:t>
            </a:r>
            <a:r>
              <a:rPr lang="de-DE" sz="900" dirty="0" smtClean="0"/>
              <a:t>( (..);</a:t>
            </a:r>
            <a:endParaRPr lang="de-DE" sz="900" dirty="0"/>
          </a:p>
          <a:p>
            <a:r>
              <a:rPr lang="de-DE" sz="900" dirty="0" smtClean="0"/>
              <a:t>  </a:t>
            </a:r>
            <a:r>
              <a:rPr lang="de-DE" sz="900" dirty="0" err="1" smtClean="0"/>
              <a:t>tc_Property.start</a:t>
            </a:r>
            <a:r>
              <a:rPr lang="de-DE" sz="900" dirty="0" smtClean="0"/>
              <a:t>(…);</a:t>
            </a:r>
          </a:p>
          <a:p>
            <a:r>
              <a:rPr lang="de-DE" sz="900" dirty="0"/>
              <a:t>  </a:t>
            </a:r>
            <a:r>
              <a:rPr lang="de-DE" sz="900" dirty="0" err="1" smtClean="0"/>
              <a:t>tc_Property.done</a:t>
            </a:r>
            <a:r>
              <a:rPr lang="de-DE" sz="900" dirty="0"/>
              <a:t>; </a:t>
            </a:r>
            <a:r>
              <a:rPr lang="de-DE" sz="900" dirty="0" smtClean="0"/>
              <a:t>…</a:t>
            </a:r>
          </a:p>
          <a:p>
            <a:r>
              <a:rPr lang="de-DE" sz="900" b="1" dirty="0"/>
              <a:t>}</a:t>
            </a:r>
          </a:p>
        </p:txBody>
      </p:sp>
      <p:cxnSp>
        <p:nvCxnSpPr>
          <p:cNvPr id="139" name="Gerade Verbindung mit Pfeil 11"/>
          <p:cNvCxnSpPr/>
          <p:nvPr/>
        </p:nvCxnSpPr>
        <p:spPr bwMode="auto">
          <a:xfrm>
            <a:off x="7745065" y="4449607"/>
            <a:ext cx="0" cy="3045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140" name="Textfeld 12"/>
          <p:cNvSpPr txBox="1"/>
          <p:nvPr/>
        </p:nvSpPr>
        <p:spPr>
          <a:xfrm>
            <a:off x="7745098" y="4396141"/>
            <a:ext cx="11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Generation</a:t>
            </a:r>
            <a:endParaRPr lang="de-DE" sz="1400" dirty="0">
              <a:solidFill>
                <a:srgbClr val="C00000"/>
              </a:solidFill>
            </a:endParaRPr>
          </a:p>
        </p:txBody>
      </p:sp>
      <p:grpSp>
        <p:nvGrpSpPr>
          <p:cNvPr id="141" name="Gruppieren 80"/>
          <p:cNvGrpSpPr/>
          <p:nvPr/>
        </p:nvGrpSpPr>
        <p:grpSpPr>
          <a:xfrm>
            <a:off x="6514000" y="2618203"/>
            <a:ext cx="2488114" cy="1656184"/>
            <a:chOff x="3800905" y="638663"/>
            <a:chExt cx="2930723" cy="1797314"/>
          </a:xfrm>
        </p:grpSpPr>
        <p:sp>
          <p:nvSpPr>
            <p:cNvPr id="142" name="Rechteck 81"/>
            <p:cNvSpPr/>
            <p:nvPr/>
          </p:nvSpPr>
          <p:spPr bwMode="auto">
            <a:xfrm>
              <a:off x="3800905" y="638663"/>
              <a:ext cx="2930723" cy="17973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3" name="Gruppieren 82"/>
            <p:cNvGrpSpPr/>
            <p:nvPr/>
          </p:nvGrpSpPr>
          <p:grpSpPr>
            <a:xfrm>
              <a:off x="3980007" y="910120"/>
              <a:ext cx="1224136" cy="864096"/>
              <a:chOff x="3403948" y="1196752"/>
              <a:chExt cx="1224136" cy="864096"/>
            </a:xfrm>
          </p:grpSpPr>
          <p:sp>
            <p:nvSpPr>
              <p:cNvPr id="190" name="Rechteck 129"/>
              <p:cNvSpPr/>
              <p:nvPr/>
            </p:nvSpPr>
            <p:spPr bwMode="auto">
              <a:xfrm>
                <a:off x="3403948" y="1196752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Ellipse 130"/>
              <p:cNvSpPr/>
              <p:nvPr/>
            </p:nvSpPr>
            <p:spPr bwMode="auto">
              <a:xfrm>
                <a:off x="3539547" y="12876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Ellipse 131"/>
              <p:cNvSpPr/>
              <p:nvPr/>
            </p:nvSpPr>
            <p:spPr bwMode="auto">
              <a:xfrm>
                <a:off x="3539547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Ellipse 132"/>
              <p:cNvSpPr/>
              <p:nvPr/>
            </p:nvSpPr>
            <p:spPr bwMode="auto">
              <a:xfrm>
                <a:off x="3928439" y="1304764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Ellipse 133"/>
              <p:cNvSpPr/>
              <p:nvPr/>
            </p:nvSpPr>
            <p:spPr bwMode="auto">
              <a:xfrm>
                <a:off x="4248825" y="1628800"/>
                <a:ext cx="252028" cy="14929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5" name="Gruppieren 134"/>
              <p:cNvGrpSpPr/>
              <p:nvPr/>
            </p:nvGrpSpPr>
            <p:grpSpPr>
              <a:xfrm>
                <a:off x="3963854" y="1871216"/>
                <a:ext cx="144016" cy="144016"/>
                <a:chOff x="4142030" y="1847462"/>
                <a:chExt cx="144016" cy="144016"/>
              </a:xfrm>
            </p:grpSpPr>
            <p:sp>
              <p:nvSpPr>
                <p:cNvPr id="201" name="Ellipse 140"/>
                <p:cNvSpPr/>
                <p:nvPr/>
              </p:nvSpPr>
              <p:spPr bwMode="auto">
                <a:xfrm>
                  <a:off x="4142030" y="184746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Ellipse 141"/>
                <p:cNvSpPr/>
                <p:nvPr/>
              </p:nvSpPr>
              <p:spPr bwMode="auto">
                <a:xfrm>
                  <a:off x="4182143" y="188359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96" name="Gerade Verbindung mit Pfeil 135"/>
              <p:cNvCxnSpPr>
                <a:endCxn id="193" idx="2"/>
              </p:cNvCxnSpPr>
              <p:nvPr/>
            </p:nvCxnSpPr>
            <p:spPr bwMode="auto">
              <a:xfrm>
                <a:off x="3611555" y="1346044"/>
                <a:ext cx="316884" cy="33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7" name="Gerade Verbindung mit Pfeil 136"/>
              <p:cNvCxnSpPr>
                <a:stCxn id="193" idx="3"/>
                <a:endCxn id="192" idx="7"/>
              </p:cNvCxnSpPr>
              <p:nvPr/>
            </p:nvCxnSpPr>
            <p:spPr bwMode="auto">
              <a:xfrm flipH="1">
                <a:off x="3754666" y="1432193"/>
                <a:ext cx="210682" cy="218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8" name="Gerade Verbindung mit Pfeil 137"/>
              <p:cNvCxnSpPr>
                <a:stCxn id="193" idx="4"/>
                <a:endCxn id="194" idx="1"/>
              </p:cNvCxnSpPr>
              <p:nvPr/>
            </p:nvCxnSpPr>
            <p:spPr bwMode="auto">
              <a:xfrm>
                <a:off x="4054453" y="1454056"/>
                <a:ext cx="231281" cy="1966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9" name="Gerade Verbindung mit Pfeil 138"/>
              <p:cNvCxnSpPr>
                <a:stCxn id="194" idx="2"/>
                <a:endCxn id="202" idx="7"/>
              </p:cNvCxnSpPr>
              <p:nvPr/>
            </p:nvCxnSpPr>
            <p:spPr bwMode="auto">
              <a:xfrm flipH="1">
                <a:off x="4065430" y="1703446"/>
                <a:ext cx="183395" cy="2144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0" name="Gerade Verbindung mit Pfeil 139"/>
              <p:cNvCxnSpPr>
                <a:stCxn id="192" idx="6"/>
                <a:endCxn id="194" idx="2"/>
              </p:cNvCxnSpPr>
              <p:nvPr/>
            </p:nvCxnSpPr>
            <p:spPr bwMode="auto">
              <a:xfrm>
                <a:off x="3791575" y="1703446"/>
                <a:ext cx="4572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44" name="Gruppieren 83"/>
            <p:cNvGrpSpPr/>
            <p:nvPr/>
          </p:nvGrpSpPr>
          <p:grpSpPr>
            <a:xfrm>
              <a:off x="5045188" y="1175320"/>
              <a:ext cx="1477381" cy="1074938"/>
              <a:chOff x="2446547" y="3201682"/>
              <a:chExt cx="1477381" cy="1074938"/>
            </a:xfrm>
          </p:grpSpPr>
          <p:grpSp>
            <p:nvGrpSpPr>
              <p:cNvPr id="147" name="Gruppieren 86"/>
              <p:cNvGrpSpPr/>
              <p:nvPr/>
            </p:nvGrpSpPr>
            <p:grpSpPr>
              <a:xfrm>
                <a:off x="2699792" y="3412524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77" name="Rechteck 116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78" name="Gerade Verbindung mit Pfeil 117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79" name="Gruppieren 118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87" name="Gerader Verbinder 126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8" name="Rechteck 127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hteck 128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uppieren 119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84" name="Gerader Verbinder 12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5" name="Rechteck 12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hteck 12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81" name="Gerade Verbindung mit Pfeil 120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2" name="Gerade Verbindung mit Pfeil 121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3" name="Gerade Verbindung mit Pfeil 122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148" name="Gruppieren 87"/>
              <p:cNvGrpSpPr/>
              <p:nvPr/>
            </p:nvGrpSpPr>
            <p:grpSpPr>
              <a:xfrm>
                <a:off x="2572561" y="330764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64" name="Rechteck 103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65" name="Gerade Verbindung mit Pfeil 104"/>
                <p:cNvCxnSpPr/>
                <p:nvPr/>
              </p:nvCxnSpPr>
              <p:spPr bwMode="auto">
                <a:xfrm>
                  <a:off x="2906494" y="2286811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66" name="Gruppieren 105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74" name="Gerader Verbinder 113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5" name="Rechteck 114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hteck 115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7" name="Gruppieren 106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71" name="Gerader Verbinder 11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2" name="Rechteck 11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hteck 11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68" name="Gerade Verbindung mit Pfeil 107"/>
                <p:cNvCxnSpPr/>
                <p:nvPr/>
              </p:nvCxnSpPr>
              <p:spPr bwMode="auto">
                <a:xfrm>
                  <a:off x="2888804" y="2522713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9" name="Gerade Verbindung mit Pfeil 108"/>
                <p:cNvCxnSpPr/>
                <p:nvPr/>
              </p:nvCxnSpPr>
              <p:spPr bwMode="auto">
                <a:xfrm flipH="1">
                  <a:off x="2906494" y="240200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0" name="Gerade Verbindung mit Pfeil 109"/>
                <p:cNvCxnSpPr/>
                <p:nvPr/>
              </p:nvCxnSpPr>
              <p:spPr bwMode="auto">
                <a:xfrm flipH="1">
                  <a:off x="2897522" y="2628942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149" name="Gruppieren 88"/>
              <p:cNvGrpSpPr/>
              <p:nvPr/>
            </p:nvGrpSpPr>
            <p:grpSpPr>
              <a:xfrm>
                <a:off x="2446547" y="3201682"/>
                <a:ext cx="1224136" cy="864096"/>
                <a:chOff x="2555776" y="2041965"/>
                <a:chExt cx="1224136" cy="864096"/>
              </a:xfrm>
            </p:grpSpPr>
            <p:sp>
              <p:nvSpPr>
                <p:cNvPr id="151" name="Rechteck 90"/>
                <p:cNvSpPr/>
                <p:nvPr/>
              </p:nvSpPr>
              <p:spPr bwMode="auto">
                <a:xfrm>
                  <a:off x="2555776" y="2041965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2" name="Gerade Verbindung mit Pfeil 91"/>
                <p:cNvCxnSpPr/>
                <p:nvPr/>
              </p:nvCxnSpPr>
              <p:spPr bwMode="auto">
                <a:xfrm>
                  <a:off x="2898256" y="226104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53" name="Gruppieren 92"/>
                <p:cNvGrpSpPr/>
                <p:nvPr/>
              </p:nvGrpSpPr>
              <p:grpSpPr>
                <a:xfrm>
                  <a:off x="2831993" y="2132856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61" name="Gerader Verbinder 100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62" name="Rechteck 101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hteck 102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4" name="Gruppieren 93"/>
                <p:cNvGrpSpPr/>
                <p:nvPr/>
              </p:nvGrpSpPr>
              <p:grpSpPr>
                <a:xfrm>
                  <a:off x="3360238" y="2130505"/>
                  <a:ext cx="126014" cy="662436"/>
                  <a:chOff x="2691375" y="2132856"/>
                  <a:chExt cx="126014" cy="662436"/>
                </a:xfrm>
              </p:grpSpPr>
              <p:cxnSp>
                <p:nvCxnSpPr>
                  <p:cNvPr id="158" name="Gerader Verbinder 97"/>
                  <p:cNvCxnSpPr/>
                  <p:nvPr/>
                </p:nvCxnSpPr>
                <p:spPr bwMode="auto">
                  <a:xfrm>
                    <a:off x="2753444" y="2212046"/>
                    <a:ext cx="0" cy="5040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59" name="Rechteck 98"/>
                  <p:cNvSpPr/>
                  <p:nvPr/>
                </p:nvSpPr>
                <p:spPr bwMode="auto">
                  <a:xfrm>
                    <a:off x="2691375" y="2132856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hteck 99"/>
                  <p:cNvSpPr/>
                  <p:nvPr/>
                </p:nvSpPr>
                <p:spPr bwMode="auto">
                  <a:xfrm>
                    <a:off x="2691375" y="2723284"/>
                    <a:ext cx="126014" cy="720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55" name="Gerade Verbindung mit Pfeil 94"/>
                <p:cNvCxnSpPr/>
                <p:nvPr/>
              </p:nvCxnSpPr>
              <p:spPr bwMode="auto">
                <a:xfrm>
                  <a:off x="2888804" y="2452355"/>
                  <a:ext cx="53106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6" name="Gerade Verbindung mit Pfeil 95"/>
                <p:cNvCxnSpPr/>
                <p:nvPr/>
              </p:nvCxnSpPr>
              <p:spPr bwMode="auto">
                <a:xfrm flipH="1">
                  <a:off x="2898256" y="2351525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7" name="Gerade Verbindung mit Pfeil 96"/>
                <p:cNvCxnSpPr/>
                <p:nvPr/>
              </p:nvCxnSpPr>
              <p:spPr bwMode="auto">
                <a:xfrm flipH="1">
                  <a:off x="2905760" y="2540839"/>
                  <a:ext cx="505874" cy="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150" name="Gerade Verbindung mit Pfeil 89"/>
              <p:cNvCxnSpPr/>
              <p:nvPr/>
            </p:nvCxnSpPr>
            <p:spPr bwMode="auto">
              <a:xfrm flipH="1">
                <a:off x="2796514" y="3803650"/>
                <a:ext cx="505874" cy="79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45" name="Rechteck 133"/>
            <p:cNvSpPr/>
            <p:nvPr/>
          </p:nvSpPr>
          <p:spPr bwMode="auto">
            <a:xfrm>
              <a:off x="5521919" y="731774"/>
              <a:ext cx="1095397" cy="2623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feld 134"/>
            <p:cNvSpPr txBox="1"/>
            <p:nvPr/>
          </p:nvSpPr>
          <p:spPr>
            <a:xfrm>
              <a:off x="5449976" y="696280"/>
              <a:ext cx="1261742" cy="30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</a:rPr>
                <a:t>MIDAS DSL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57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test methods</a:t>
            </a:r>
          </a:p>
          <a:p>
            <a:pPr lvl="1"/>
            <a:r>
              <a:rPr lang="en-US" dirty="0" smtClean="0"/>
              <a:t>Idea: security testing could benefit from usage-based testing (UBT)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UBT aims at testing functionality that is mostly used</a:t>
            </a:r>
          </a:p>
          <a:p>
            <a:pPr lvl="1"/>
            <a:r>
              <a:rPr lang="en-US" dirty="0" smtClean="0"/>
              <a:t>rarely used functionality is less tested </a:t>
            </a:r>
          </a:p>
          <a:p>
            <a:pPr lvl="1"/>
            <a:r>
              <a:rPr lang="en-US" dirty="0" smtClean="0"/>
              <a:t>Attacker‘s can exploit this fact</a:t>
            </a:r>
          </a:p>
          <a:p>
            <a:pPr lvl="1"/>
            <a:r>
              <a:rPr lang="en-US" dirty="0" smtClean="0"/>
              <a:t>an inverted usage-profile could be used for security testing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Adaption of UBT</a:t>
            </a:r>
          </a:p>
          <a:p>
            <a:pPr lvl="1"/>
            <a:r>
              <a:rPr lang="en-US" dirty="0" smtClean="0"/>
              <a:t>simply inverse probabilities in usage-profile</a:t>
            </a:r>
          </a:p>
          <a:p>
            <a:pPr lvl="1"/>
            <a:r>
              <a:rPr lang="en-US" dirty="0" smtClean="0"/>
              <a:t>functional test cases generated from inverted usage profile serve as input for security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- UBT &amp; Fuzzing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59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err="1" smtClean="0"/>
              <a:t>End</a:t>
            </a:r>
            <a:r>
              <a:rPr lang="sl-SI" dirty="0" smtClean="0"/>
              <a:t> </a:t>
            </a:r>
            <a:r>
              <a:rPr lang="sl-SI" dirty="0" err="1" smtClean="0"/>
              <a:t>User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Core</a:t>
            </a:r>
            <a:r>
              <a:rPr lang="sl-SI" dirty="0" smtClean="0"/>
              <a:t> </a:t>
            </a:r>
            <a:r>
              <a:rPr lang="sl-SI" dirty="0" err="1" smtClean="0"/>
              <a:t>Services</a:t>
            </a:r>
            <a:r>
              <a:rPr lang="sl-SI" dirty="0" smtClean="0"/>
              <a:t> </a:t>
            </a:r>
            <a:r>
              <a:rPr lang="sl-SI" dirty="0" err="1" smtClean="0"/>
              <a:t>deployed</a:t>
            </a:r>
            <a:r>
              <a:rPr lang="sl-SI" dirty="0" smtClean="0"/>
              <a:t> on </a:t>
            </a:r>
            <a:r>
              <a:rPr lang="sl-SI" dirty="0" err="1" smtClean="0"/>
              <a:t>Cloud</a:t>
            </a:r>
            <a:r>
              <a:rPr lang="sl-SI" dirty="0" smtClean="0"/>
              <a:t> </a:t>
            </a:r>
            <a:r>
              <a:rPr lang="sl-SI" dirty="0" err="1" smtClean="0"/>
              <a:t>Infrastructure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6334270" cy="3384376"/>
          </a:xfrm>
          <a:prstGeom prst="rect">
            <a:avLst/>
          </a:prstGeom>
        </p:spPr>
      </p:pic>
      <p:pic>
        <p:nvPicPr>
          <p:cNvPr id="5" name="image00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32240" y="980728"/>
            <a:ext cx="2297807" cy="4680520"/>
          </a:xfrm>
          <a:prstGeom prst="rect">
            <a:avLst/>
          </a:prstGeom>
          <a:ln/>
        </p:spPr>
      </p:pic>
    </p:spTree>
    <p:extLst>
      <p:ext uri="{BB962C8B-B14F-4D97-AF65-F5344CB8AC3E}">
        <p14:creationId xmlns="" xmlns:p14="http://schemas.microsoft.com/office/powerpoint/2010/main" val="8348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Experiances acquired</a:t>
            </a:r>
          </a:p>
          <a:p>
            <a:pPr lvl="1"/>
            <a:r>
              <a:rPr lang="en-US" dirty="0" smtClean="0"/>
              <a:t>Direct Execution Use Case Example: IMS Conformance testing</a:t>
            </a:r>
            <a:endParaRPr lang="sl-SI" dirty="0" smtClean="0"/>
          </a:p>
          <a:p>
            <a:pPr lvl="2"/>
            <a:r>
              <a:rPr lang="sl-SI" dirty="0" smtClean="0"/>
              <a:t>Existing test suite was used to check direct execution</a:t>
            </a:r>
          </a:p>
          <a:p>
            <a:pPr lvl="3"/>
            <a:r>
              <a:rPr lang="sl-SI" dirty="0" smtClean="0"/>
              <a:t>Benefit with Regresion testing</a:t>
            </a:r>
          </a:p>
          <a:p>
            <a:pPr lvl="3"/>
            <a:r>
              <a:rPr lang="sl-SI" dirty="0" smtClean="0"/>
              <a:t>Test adapter and codec/decodec manual implementation</a:t>
            </a:r>
          </a:p>
          <a:p>
            <a:pPr lvl="3"/>
            <a:r>
              <a:rPr lang="sl-SI" dirty="0" smtClean="0"/>
              <a:t>PICS and PIXITS parameters should be set before testing</a:t>
            </a:r>
            <a:r>
              <a:rPr lang="sl-SI" dirty="0" smtClean="0"/>
              <a:t> </a:t>
            </a:r>
            <a:endParaRPr lang="sl-SI" dirty="0" smtClean="0"/>
          </a:p>
          <a:p>
            <a:pPr lvl="1"/>
            <a:r>
              <a:rPr lang="en-US" dirty="0" smtClean="0"/>
              <a:t>Manual test design example</a:t>
            </a:r>
            <a:r>
              <a:rPr lang="sl-SI" dirty="0" smtClean="0"/>
              <a:t>:</a:t>
            </a:r>
            <a:r>
              <a:rPr lang="en-US" dirty="0" smtClean="0"/>
              <a:t> </a:t>
            </a:r>
            <a:r>
              <a:rPr lang="sl-SI" dirty="0" smtClean="0"/>
              <a:t>Supply Chain Management</a:t>
            </a:r>
            <a:r>
              <a:rPr lang="en-US" dirty="0" smtClean="0"/>
              <a:t> Pilot</a:t>
            </a:r>
            <a:endParaRPr lang="sl-SI" dirty="0" smtClean="0"/>
          </a:p>
          <a:p>
            <a:pPr lvl="1"/>
            <a:r>
              <a:rPr lang="en-US" dirty="0" smtClean="0"/>
              <a:t>Automated </a:t>
            </a:r>
            <a:r>
              <a:rPr lang="en-US" dirty="0" smtClean="0"/>
              <a:t>test design example</a:t>
            </a:r>
            <a:r>
              <a:rPr lang="sl-SI" dirty="0" smtClean="0"/>
              <a:t>:</a:t>
            </a:r>
            <a:r>
              <a:rPr lang="en-US" dirty="0" smtClean="0"/>
              <a:t> e-Health Pilot</a:t>
            </a:r>
            <a:endParaRPr lang="sl-SI" dirty="0" smtClean="0"/>
          </a:p>
          <a:p>
            <a:pPr lvl="2"/>
            <a:r>
              <a:rPr lang="sl-SI" dirty="0" smtClean="0"/>
              <a:t>MIDAS project is at the final phase and testing activities are intensive against both pilots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Appendix </a:t>
            </a:r>
            <a:r>
              <a:rPr lang="sl-SI" dirty="0" smtClean="0"/>
              <a:t>A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566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5018" y="2774665"/>
            <a:ext cx="7772400" cy="707886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1475656" y="3717032"/>
            <a:ext cx="7111502" cy="791829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868863"/>
            <a:ext cx="1563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6165850"/>
            <a:ext cx="43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271588" y="4841875"/>
            <a:ext cx="5316537" cy="1751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  <a:latin typeface="+mn-lt"/>
                <a:cs typeface="+mn-cs"/>
              </a:rPr>
              <a:t>www.midas-project.eu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</a:rPr>
              <a:t>info@midas-project.eu</a:t>
            </a: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rgbClr val="456BA5"/>
                </a:solidFill>
                <a:latin typeface="+mn-lt"/>
                <a:cs typeface="+mn-cs"/>
              </a:rPr>
              <a:t>@</a:t>
            </a:r>
            <a:r>
              <a:rPr lang="en-GB" sz="3200" b="1" dirty="0" err="1">
                <a:solidFill>
                  <a:srgbClr val="456BA5"/>
                </a:solidFill>
                <a:latin typeface="+mn-lt"/>
                <a:cs typeface="+mn-cs"/>
              </a:rPr>
              <a:t>EUMIDASProject</a:t>
            </a: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b="1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3200" dirty="0">
              <a:solidFill>
                <a:srgbClr val="456BA5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_tradnl" sz="3200" dirty="0">
              <a:solidFill>
                <a:srgbClr val="456BA5"/>
              </a:solidFill>
              <a:latin typeface="+mn-lt"/>
              <a:cs typeface="+mn-cs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68863"/>
            <a:ext cx="4683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5516563"/>
            <a:ext cx="4508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99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39814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en-US" smtClean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sl-SI" smtClean="0"/>
              <a:t>Producing technical report (ETSI TR) which delivers </a:t>
            </a:r>
            <a:r>
              <a:rPr lang="en-US" smtClean="0"/>
              <a:t>case study based on practical experience: </a:t>
            </a:r>
          </a:p>
          <a:p>
            <a:pPr>
              <a:spcAft>
                <a:spcPts val="200"/>
              </a:spcAft>
              <a:defRPr/>
            </a:pPr>
            <a:r>
              <a:rPr lang="en-US" smtClean="0"/>
              <a:t>for the deployment of MBT automated testing infrastructure as TPaaS (Test Platform as a Service);</a:t>
            </a:r>
          </a:p>
          <a:p>
            <a:pPr>
              <a:spcAft>
                <a:spcPts val="200"/>
              </a:spcAft>
              <a:defRPr/>
            </a:pPr>
            <a:r>
              <a:rPr lang="en-US" smtClean="0"/>
              <a:t>for the deployment of (3rd-party) test methods for automated test suite generation, scheduling, execution, and test arbitration within TPaaS;</a:t>
            </a:r>
          </a:p>
          <a:p>
            <a:pPr>
              <a:spcAft>
                <a:spcPts val="200"/>
              </a:spcAft>
              <a:defRPr/>
            </a:pPr>
            <a:r>
              <a:rPr lang="sl-SI" smtClean="0"/>
              <a:t>f</a:t>
            </a:r>
            <a:r>
              <a:rPr lang="en-US" smtClean="0"/>
              <a:t>or the definition and use of Domain Specific Language (DSL)  for developing SUT models and Test models that are compliant with the test methods used within TPaaS. 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en-US" sz="2400" smtClean="0"/>
          </a:p>
          <a:p>
            <a:pPr marL="0" lvl="1" indent="0" eaLnBrk="0" hangingPunct="0">
              <a:spcAft>
                <a:spcPts val="200"/>
              </a:spcAft>
              <a:buNone/>
              <a:defRPr/>
            </a:pPr>
            <a:endParaRPr lang="en-US" b="1" smtClean="0">
              <a:solidFill>
                <a:srgbClr val="1D528D"/>
              </a:solidFill>
            </a:endParaRPr>
          </a:p>
          <a:p>
            <a:pPr lvl="1">
              <a:spcAft>
                <a:spcPts val="200"/>
              </a:spcAft>
              <a:defRPr/>
            </a:pPr>
            <a:endParaRPr lang="en-US" sz="2400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Motivation &amp; Scope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r>
              <a:rPr lang="sl-SI" dirty="0" smtClean="0"/>
              <a:t>Introductory sections (IPR, Foreword, …)</a:t>
            </a:r>
          </a:p>
          <a:p>
            <a:r>
              <a:rPr lang="sl-SI" dirty="0" smtClean="0"/>
              <a:t>Scope, References, Definitions and Abbreviations </a:t>
            </a:r>
          </a:p>
          <a:p>
            <a:r>
              <a:rPr lang="sl-SI" dirty="0" smtClean="0"/>
              <a:t>Integrated framework for testing automation on a cloud infrastructure</a:t>
            </a:r>
          </a:p>
          <a:p>
            <a:r>
              <a:rPr lang="sl-SI" dirty="0" smtClean="0"/>
              <a:t>Overview of  end user use cases</a:t>
            </a:r>
          </a:p>
          <a:p>
            <a:pPr lvl="1"/>
            <a:r>
              <a:rPr lang="sl-SI" dirty="0" smtClean="0"/>
              <a:t>Use Case #1: Test Execution </a:t>
            </a:r>
          </a:p>
          <a:p>
            <a:pPr lvl="1"/>
            <a:r>
              <a:rPr lang="sl-SI" dirty="0" smtClean="0"/>
              <a:t>Use Case #2: Manual Test Design </a:t>
            </a:r>
          </a:p>
          <a:p>
            <a:pPr lvl="1"/>
            <a:r>
              <a:rPr lang="sl-SI" dirty="0" smtClean="0"/>
              <a:t>Use Case #3: Automated  Test Design</a:t>
            </a:r>
          </a:p>
          <a:p>
            <a:r>
              <a:rPr lang="sl-SI" dirty="0" smtClean="0"/>
              <a:t>System models in TPaaS</a:t>
            </a:r>
          </a:p>
          <a:p>
            <a:pPr lvl="1"/>
            <a:r>
              <a:rPr lang="sl-SI" dirty="0" smtClean="0"/>
              <a:t>MDSL conceptual model</a:t>
            </a:r>
          </a:p>
          <a:p>
            <a:pPr lvl="1"/>
            <a:r>
              <a:rPr lang="sl-SI" dirty="0" smtClean="0"/>
              <a:t>Realisation as UML Profiles</a:t>
            </a:r>
          </a:p>
          <a:p>
            <a:pPr lvl="1"/>
            <a:r>
              <a:rPr lang="sl-SI" dirty="0" smtClean="0"/>
              <a:t>Mapping of the DSL to TTCN-3</a:t>
            </a:r>
          </a:p>
          <a:p>
            <a:pPr lvl="1"/>
            <a:r>
              <a:rPr lang="sl-SI" dirty="0" smtClean="0"/>
              <a:t>Constraints on the MIDAS DSL</a:t>
            </a:r>
          </a:p>
          <a:p>
            <a:pPr lvl="1"/>
            <a:r>
              <a:rPr lang="sl-SI" dirty="0" smtClean="0"/>
              <a:t>TTCN-3 Generator</a:t>
            </a:r>
          </a:p>
          <a:p>
            <a:pPr lvl="1"/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SCA4SAUT approach to system modelling</a:t>
            </a: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Content of the TR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4268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Deployment on the TPaaS on the public cloud infrastructure </a:t>
            </a:r>
          </a:p>
          <a:p>
            <a:pPr lvl="1"/>
            <a:r>
              <a:rPr lang="en-US" dirty="0" smtClean="0"/>
              <a:t>Integration of test methods on the </a:t>
            </a:r>
            <a:r>
              <a:rPr lang="en-US" dirty="0" err="1" smtClean="0"/>
              <a:t>TPaaS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Implemented facilities</a:t>
            </a:r>
            <a:endParaRPr lang="sl-SI" dirty="0" smtClean="0"/>
          </a:p>
          <a:p>
            <a:r>
              <a:rPr lang="sl-SI" dirty="0" smtClean="0"/>
              <a:t>Appendix A: </a:t>
            </a:r>
          </a:p>
          <a:p>
            <a:pPr lvl="1"/>
            <a:r>
              <a:rPr lang="en-US" dirty="0" smtClean="0"/>
              <a:t>Direct Execution Use Case Example: IMS Conformance testing</a:t>
            </a:r>
            <a:endParaRPr lang="sl-SI" dirty="0" smtClean="0"/>
          </a:p>
          <a:p>
            <a:pPr lvl="1"/>
            <a:r>
              <a:rPr lang="en-US" dirty="0" smtClean="0"/>
              <a:t>Manual test design example</a:t>
            </a:r>
            <a:r>
              <a:rPr lang="sl-SI" dirty="0" smtClean="0"/>
              <a:t>:</a:t>
            </a:r>
            <a:r>
              <a:rPr lang="en-US" dirty="0" smtClean="0"/>
              <a:t> </a:t>
            </a:r>
            <a:r>
              <a:rPr lang="sl-SI" dirty="0" smtClean="0"/>
              <a:t>Supply Chain Management</a:t>
            </a:r>
            <a:r>
              <a:rPr lang="en-US" dirty="0" smtClean="0"/>
              <a:t> Pilot</a:t>
            </a:r>
            <a:endParaRPr lang="sl-SI" dirty="0" smtClean="0"/>
          </a:p>
          <a:p>
            <a:pPr lvl="1"/>
            <a:r>
              <a:rPr lang="en-US" dirty="0" smtClean="0"/>
              <a:t>Automated test design example</a:t>
            </a:r>
            <a:r>
              <a:rPr lang="sl-SI" dirty="0" smtClean="0"/>
              <a:t>:</a:t>
            </a:r>
            <a:r>
              <a:rPr lang="en-US" dirty="0" smtClean="0"/>
              <a:t> e-Health Pilot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r>
              <a:rPr lang="sl-SI" dirty="0" smtClean="0"/>
              <a:t>Above cases described from the following aspects:</a:t>
            </a:r>
          </a:p>
          <a:p>
            <a:pPr lvl="2"/>
            <a:r>
              <a:rPr lang="sl-SI" dirty="0" smtClean="0"/>
              <a:t>SUT description</a:t>
            </a:r>
          </a:p>
          <a:p>
            <a:pPr lvl="2"/>
            <a:r>
              <a:rPr lang="sl-SI" dirty="0" smtClean="0"/>
              <a:t>Test configuration (arhitecture, message flow)</a:t>
            </a:r>
          </a:p>
          <a:p>
            <a:pPr lvl="2"/>
            <a:r>
              <a:rPr lang="sl-SI" dirty="0" smtClean="0"/>
              <a:t>Experiances</a:t>
            </a:r>
            <a:endParaRPr lang="en-US" dirty="0" smtClean="0"/>
          </a:p>
          <a:p>
            <a:pPr lvl="1">
              <a:buNone/>
            </a:pP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Content of the TR – Con´t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19539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Use </a:t>
            </a:r>
            <a:r>
              <a:rPr lang="sl-SI" dirty="0" err="1" smtClean="0"/>
              <a:t>Cases</a:t>
            </a:r>
            <a:r>
              <a:rPr lang="sl-SI" dirty="0" smtClean="0"/>
              <a:t> </a:t>
            </a:r>
            <a:r>
              <a:rPr lang="sl-SI" dirty="0" err="1" smtClean="0"/>
              <a:t>Considered</a:t>
            </a:r>
            <a:r>
              <a:rPr lang="sl-SI" dirty="0" smtClean="0"/>
              <a:t> </a:t>
            </a:r>
            <a:r>
              <a:rPr lang="sl-SI" dirty="0" err="1" smtClean="0"/>
              <a:t>within</a:t>
            </a:r>
            <a:r>
              <a:rPr lang="sl-SI" dirty="0" smtClean="0"/>
              <a:t> MIDAS </a:t>
            </a:r>
            <a:r>
              <a:rPr lang="sl-SI" dirty="0" err="1" smtClean="0"/>
              <a:t>project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931" y="1461917"/>
            <a:ext cx="4393100" cy="4222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3" y="4783460"/>
            <a:ext cx="3619153" cy="90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955" y="2940144"/>
            <a:ext cx="3494261" cy="1437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2955" y="1124744"/>
            <a:ext cx="3494261" cy="1409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GB" dirty="0" smtClean="0"/>
              <a:t>Process for model-based testing with system models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218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0485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9202" y="5301208"/>
            <a:ext cx="804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*MBT </a:t>
            </a:r>
            <a:r>
              <a:rPr lang="sl-SI" sz="2400" dirty="0" err="1" smtClean="0"/>
              <a:t>process</a:t>
            </a:r>
            <a:r>
              <a:rPr lang="sl-SI" sz="2400" dirty="0" smtClean="0"/>
              <a:t> as </a:t>
            </a:r>
            <a:r>
              <a:rPr lang="sl-SI" sz="2400" dirty="0" err="1" smtClean="0"/>
              <a:t>described</a:t>
            </a:r>
            <a:r>
              <a:rPr lang="sl-SI" sz="2400" dirty="0" smtClean="0"/>
              <a:t> in </a:t>
            </a:r>
            <a:r>
              <a:rPr lang="en-GB" sz="2400" dirty="0" smtClean="0"/>
              <a:t> </a:t>
            </a:r>
            <a:r>
              <a:rPr lang="en-GB" sz="2400" dirty="0"/>
              <a:t>[ETSI TR 102 840 V1.2.1].</a:t>
            </a:r>
          </a:p>
        </p:txBody>
      </p:sp>
    </p:spTree>
    <p:extLst>
      <p:ext uri="{BB962C8B-B14F-4D97-AF65-F5344CB8AC3E}">
        <p14:creationId xmlns="" xmlns:p14="http://schemas.microsoft.com/office/powerpoint/2010/main" val="21786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GB" dirty="0" smtClean="0"/>
              <a:t>Overview of the Manual test design use case workflow.</a:t>
            </a:r>
            <a:endParaRPr lang="en-US" dirty="0" smtClean="0">
              <a:latin typeface="Arial" charset="0"/>
            </a:endParaRPr>
          </a:p>
        </p:txBody>
      </p:sp>
      <p:pic>
        <p:nvPicPr>
          <p:cNvPr id="199" name="Immagine 10" descr="Manual Use-cases workflows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0871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48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en-GB" dirty="0" smtClean="0"/>
              <a:t>Automated test design use case workflow.</a:t>
            </a:r>
            <a:endParaRPr lang="en-US" dirty="0" smtClean="0">
              <a:latin typeface="Arial" charset="0"/>
            </a:endParaRPr>
          </a:p>
        </p:txBody>
      </p:sp>
      <p:pic>
        <p:nvPicPr>
          <p:cNvPr id="199" name="Immagine 13" descr="Automated Use-cases workflows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04056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73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562931" y="144463"/>
            <a:ext cx="8573590" cy="461665"/>
          </a:xfrm>
        </p:spPr>
        <p:txBody>
          <a:bodyPr/>
          <a:lstStyle/>
          <a:p>
            <a:r>
              <a:rPr lang="sl-SI" dirty="0" smtClean="0"/>
              <a:t>TTCN-3 Specifications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68052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201 873-1    TTCN-3: Core Language 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201 873-2    TTCN-3: Tabular Presentation </a:t>
            </a:r>
            <a:r>
              <a:rPr lang="sl-SI" dirty="0" smtClean="0"/>
              <a:t>format</a:t>
            </a:r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201 873-3    TTCN-3: Graphical Presentation Format 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201 873-4    TTCN-3: Operational Semantics 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201 873-5    TTCN-3: TTCN-3 Runtime Interface 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201 873-6    TTCN-3: TTCN-3 Control Interface 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ES </a:t>
            </a:r>
            <a:r>
              <a:rPr lang="sl-SI" dirty="0" smtClean="0"/>
              <a:t>201 873-7    TTCN-3: Using ASN.1 with TTCN-3  </a:t>
            </a:r>
          </a:p>
          <a:p>
            <a:pPr>
              <a:buNone/>
            </a:pPr>
            <a:r>
              <a:rPr lang="sl-SI" dirty="0" smtClean="0"/>
              <a:t>ES 201 873-8    TTCN-3: The IDL to TTCN-3 Mapping  </a:t>
            </a:r>
          </a:p>
          <a:p>
            <a:pPr>
              <a:buNone/>
            </a:pPr>
            <a:r>
              <a:rPr lang="sl-SI" dirty="0" smtClean="0"/>
              <a:t>ES 201 873-9    TTCN-3: Using XML schema with TTCN-3  </a:t>
            </a:r>
          </a:p>
          <a:p>
            <a:pPr>
              <a:buNone/>
            </a:pPr>
            <a:r>
              <a:rPr lang="sl-SI" dirty="0" smtClean="0"/>
              <a:t>ES 201 873-10  TTCN-3: TTCN-3 Documentation Comment Specification</a:t>
            </a:r>
          </a:p>
          <a:p>
            <a:pPr>
              <a:buNone/>
            </a:pPr>
            <a:r>
              <a:rPr lang="sl-SI" dirty="0" smtClean="0">
                <a:solidFill>
                  <a:srgbClr val="C00000"/>
                </a:solidFill>
              </a:rPr>
              <a:t>ES 201 873-12  TTCN-3: Using WSDL with </a:t>
            </a:r>
            <a:r>
              <a:rPr lang="sl-SI" dirty="0" smtClean="0">
                <a:solidFill>
                  <a:srgbClr val="C00000"/>
                </a:solidFill>
              </a:rPr>
              <a:t>TTCN-3 (NEW WI)</a:t>
            </a:r>
            <a:endParaRPr lang="sl-SI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3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 dedalus white base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C7FAA"/>
      </a:accent1>
      <a:accent2>
        <a:srgbClr val="FFC000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STER CRE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CRE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OKUS">
  <a:themeElements>
    <a:clrScheme name="Benutzerdefiniert 2">
      <a:dk1>
        <a:sysClr val="windowText" lastClr="000000"/>
      </a:dk1>
      <a:lt1>
        <a:sysClr val="window" lastClr="FFFFFF"/>
      </a:lt1>
      <a:dk2>
        <a:srgbClr val="CCCCCC"/>
      </a:dk2>
      <a:lt2>
        <a:srgbClr val="17A57D"/>
      </a:lt2>
      <a:accent1>
        <a:srgbClr val="7FC600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ACD3"/>
      </a:hlink>
      <a:folHlink>
        <a:srgbClr val="7FC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9525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FOKUS">
  <a:themeElements>
    <a:clrScheme name="Benutzerdefiniert 2">
      <a:dk1>
        <a:sysClr val="windowText" lastClr="000000"/>
      </a:dk1>
      <a:lt1>
        <a:sysClr val="window" lastClr="FFFFFF"/>
      </a:lt1>
      <a:dk2>
        <a:srgbClr val="CCCCCC"/>
      </a:dk2>
      <a:lt2>
        <a:srgbClr val="17A57D"/>
      </a:lt2>
      <a:accent1>
        <a:srgbClr val="7FC600"/>
      </a:accent1>
      <a:accent2>
        <a:srgbClr val="FFC900"/>
      </a:accent2>
      <a:accent3>
        <a:srgbClr val="FF8F00"/>
      </a:accent3>
      <a:accent4>
        <a:srgbClr val="CC1F2F"/>
      </a:accent4>
      <a:accent5>
        <a:srgbClr val="9B348E"/>
      </a:accent5>
      <a:accent6>
        <a:srgbClr val="2F53A7"/>
      </a:accent6>
      <a:hlink>
        <a:srgbClr val="00ACD3"/>
      </a:hlink>
      <a:folHlink>
        <a:srgbClr val="7FC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9525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AMONDS_ppt_template_new">
  <a:themeElements>
    <a:clrScheme name="Benutzerdefiniert 1">
      <a:dk1>
        <a:srgbClr val="25252F"/>
      </a:dk1>
      <a:lt1>
        <a:srgbClr val="FFFFFF"/>
      </a:lt1>
      <a:dk2>
        <a:srgbClr val="FFFFFF"/>
      </a:dk2>
      <a:lt2>
        <a:srgbClr val="F3F2DC"/>
      </a:lt2>
      <a:accent1>
        <a:srgbClr val="626262"/>
      </a:accent1>
      <a:accent2>
        <a:srgbClr val="FFC000"/>
      </a:accent2>
      <a:accent3>
        <a:srgbClr val="0070C0"/>
      </a:accent3>
      <a:accent4>
        <a:srgbClr val="FF6600"/>
      </a:accent4>
      <a:accent5>
        <a:srgbClr val="002060"/>
      </a:accent5>
      <a:accent6>
        <a:srgbClr val="262D3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1">
    <a:dk1>
      <a:srgbClr val="25252F"/>
    </a:dk1>
    <a:lt1>
      <a:srgbClr val="FFFFFF"/>
    </a:lt1>
    <a:dk2>
      <a:srgbClr val="FFFFFF"/>
    </a:dk2>
    <a:lt2>
      <a:srgbClr val="F3F2DC"/>
    </a:lt2>
    <a:accent1>
      <a:srgbClr val="626262"/>
    </a:accent1>
    <a:accent2>
      <a:srgbClr val="FFC000"/>
    </a:accent2>
    <a:accent3>
      <a:srgbClr val="0070C0"/>
    </a:accent3>
    <a:accent4>
      <a:srgbClr val="FF6600"/>
    </a:accent4>
    <a:accent5>
      <a:srgbClr val="002060"/>
    </a:accent5>
    <a:accent6>
      <a:srgbClr val="262D3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10940</TotalTime>
  <Words>921</Words>
  <Application>Microsoft Office PowerPoint</Application>
  <PresentationFormat>On-screen Show (4:3)</PresentationFormat>
  <Paragraphs>204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template dedalus white base</vt:lpstr>
      <vt:lpstr>1_Tema de Office</vt:lpstr>
      <vt:lpstr>3_FOKUS</vt:lpstr>
      <vt:lpstr>4_FOKUS</vt:lpstr>
      <vt:lpstr>DIAMONDS_ppt_template_new</vt:lpstr>
      <vt:lpstr>DEPLOYMENT OF MODEL-BASED AUTOMATED TESTING INFRASTRUCTURE IN A CLOUD </vt:lpstr>
      <vt:lpstr>Motivation &amp; Scope </vt:lpstr>
      <vt:lpstr>Content of the TR</vt:lpstr>
      <vt:lpstr>Content of the TR – Con´t</vt:lpstr>
      <vt:lpstr>Use Cases Considered within MIDAS project</vt:lpstr>
      <vt:lpstr>Process for model-based testing with system models</vt:lpstr>
      <vt:lpstr>Overview of the Manual test design use case workflow.</vt:lpstr>
      <vt:lpstr>Automated test design use case workflow.</vt:lpstr>
      <vt:lpstr>TTCN-3 Specifications</vt:lpstr>
      <vt:lpstr>Description of the MIDAS DSL</vt:lpstr>
      <vt:lpstr>Mapping of the MIDAS DSL to TTCN-3</vt:lpstr>
      <vt:lpstr>Specification of Platform Components</vt:lpstr>
      <vt:lpstr>Integration of Test Methods - UBT &amp; Fuzzing</vt:lpstr>
      <vt:lpstr>End User and Core Services deployed on Cloud Infrastructure</vt:lpstr>
      <vt:lpstr>Appendix 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DEPLOYMENT OF MODEL-BASED AUTOMATED TESTING INFRASTRUCTURE IN A CLOUD</dc:title>
  <dc:creator>kuznar@sintesio.org</dc:creator>
  <cp:lastModifiedBy>pintar</cp:lastModifiedBy>
  <cp:revision>680</cp:revision>
  <cp:lastPrinted>2014-06-29T22:43:38Z</cp:lastPrinted>
  <dcterms:created xsi:type="dcterms:W3CDTF">2013-01-26T18:14:22Z</dcterms:created>
  <dcterms:modified xsi:type="dcterms:W3CDTF">2015-10-01T14:11:51Z</dcterms:modified>
</cp:coreProperties>
</file>