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308" r:id="rId3"/>
    <p:sldId id="307" r:id="rId4"/>
    <p:sldId id="310" r:id="rId5"/>
    <p:sldId id="274" r:id="rId6"/>
    <p:sldId id="309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5661" autoAdjust="0"/>
  </p:normalViewPr>
  <p:slideViewPr>
    <p:cSldViewPr>
      <p:cViewPr varScale="1">
        <p:scale>
          <a:sx n="67" d="100"/>
          <a:sy n="67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TTCN3\TTCN-3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TTCN3\TTCN-3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/>
              <a:t>No.of resolved TTCN-3 CRs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No.of CRs resolved</c:v>
          </c:tx>
          <c:spPr>
            <a:gradFill>
              <a:gsLst>
                <a:gs pos="0">
                  <a:srgbClr val="00CC99"/>
                </a:gs>
                <a:gs pos="100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'[TTCN-3statistics.xlsx]CR &amp; statistics'!$A$5:$A$12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'[TTCN-3statistics.xlsx]CR &amp; statistics'!$F$5:$F$12</c:f>
              <c:numCache>
                <c:formatCode>General</c:formatCode>
                <c:ptCount val="8"/>
                <c:pt idx="0">
                  <c:v>76</c:v>
                </c:pt>
                <c:pt idx="1">
                  <c:v>120</c:v>
                </c:pt>
                <c:pt idx="2">
                  <c:v>91</c:v>
                </c:pt>
                <c:pt idx="3">
                  <c:v>89</c:v>
                </c:pt>
                <c:pt idx="4">
                  <c:v>97</c:v>
                </c:pt>
                <c:pt idx="5">
                  <c:v>95</c:v>
                </c:pt>
                <c:pt idx="6">
                  <c:v>85</c:v>
                </c:pt>
                <c:pt idx="7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565120"/>
        <c:axId val="94566656"/>
        <c:axId val="0"/>
      </c:bar3DChart>
      <c:catAx>
        <c:axId val="945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94566656"/>
        <c:crosses val="autoZero"/>
        <c:auto val="1"/>
        <c:lblAlgn val="ctr"/>
        <c:lblOffset val="100"/>
        <c:noMultiLvlLbl val="0"/>
      </c:catAx>
      <c:valAx>
        <c:axId val="9456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651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2700"/>
      <a:bevelB w="12700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>
                <a:effectLst/>
              </a:rPr>
              <a:t>Number of pages of the TTCN-3 standards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100">
                <a:effectLst/>
              </a:rPr>
              <a:t>(without conformance test suite)</a:t>
            </a:r>
            <a:endParaRPr lang="en-GB" sz="1100">
              <a:effectLst/>
            </a:endParaRPr>
          </a:p>
        </c:rich>
      </c:tx>
      <c:layout>
        <c:manualLayout>
          <c:xMode val="edge"/>
          <c:yMode val="edge"/>
          <c:x val="0.14225420098349775"/>
          <c:y val="2.380952380952380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'No. of pages and parts'!$A$13</c:f>
              <c:strCache>
                <c:ptCount val="1"/>
                <c:pt idx="0">
                  <c:v>Core language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parts'!$C$13:$N$13</c:f>
              <c:numCache>
                <c:formatCode>General</c:formatCode>
                <c:ptCount val="12"/>
                <c:pt idx="0">
                  <c:v>316</c:v>
                </c:pt>
                <c:pt idx="1">
                  <c:v>349</c:v>
                </c:pt>
                <c:pt idx="2">
                  <c:v>397</c:v>
                </c:pt>
                <c:pt idx="3">
                  <c:v>394</c:v>
                </c:pt>
                <c:pt idx="4">
                  <c:v>435</c:v>
                </c:pt>
                <c:pt idx="5">
                  <c:v>428</c:v>
                </c:pt>
                <c:pt idx="6">
                  <c:v>471</c:v>
                </c:pt>
                <c:pt idx="7">
                  <c:v>478</c:v>
                </c:pt>
                <c:pt idx="8">
                  <c:v>486</c:v>
                </c:pt>
                <c:pt idx="9">
                  <c:v>492</c:v>
                </c:pt>
                <c:pt idx="10">
                  <c:v>512</c:v>
                </c:pt>
                <c:pt idx="11">
                  <c:v>532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'No. of pages and parts'!$A$15</c:f>
              <c:strCache>
                <c:ptCount val="1"/>
                <c:pt idx="0">
                  <c:v>TTCN-3 tool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parts'!$C$15:$N$15</c:f>
              <c:numCache>
                <c:formatCode>General</c:formatCode>
                <c:ptCount val="12"/>
                <c:pt idx="0">
                  <c:v>0</c:v>
                </c:pt>
                <c:pt idx="1">
                  <c:v>318</c:v>
                </c:pt>
                <c:pt idx="2">
                  <c:v>324</c:v>
                </c:pt>
                <c:pt idx="3">
                  <c:v>313</c:v>
                </c:pt>
                <c:pt idx="4">
                  <c:v>313</c:v>
                </c:pt>
                <c:pt idx="5">
                  <c:v>349</c:v>
                </c:pt>
                <c:pt idx="6">
                  <c:v>402</c:v>
                </c:pt>
                <c:pt idx="7">
                  <c:v>402</c:v>
                </c:pt>
                <c:pt idx="8">
                  <c:v>408</c:v>
                </c:pt>
                <c:pt idx="9">
                  <c:v>429</c:v>
                </c:pt>
                <c:pt idx="10">
                  <c:v>434</c:v>
                </c:pt>
                <c:pt idx="11">
                  <c:v>448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'No. of pages and parts'!$A$14</c:f>
              <c:strCache>
                <c:ptCount val="1"/>
                <c:pt idx="0">
                  <c:v>Language mappings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parts'!$C$14:$N$14</c:f>
              <c:numCache>
                <c:formatCode>General</c:formatCode>
                <c:ptCount val="12"/>
                <c:pt idx="0">
                  <c:v>0</c:v>
                </c:pt>
                <c:pt idx="1">
                  <c:v>27</c:v>
                </c:pt>
                <c:pt idx="2">
                  <c:v>29</c:v>
                </c:pt>
                <c:pt idx="3">
                  <c:v>126</c:v>
                </c:pt>
                <c:pt idx="4">
                  <c:v>126</c:v>
                </c:pt>
                <c:pt idx="5">
                  <c:v>152</c:v>
                </c:pt>
                <c:pt idx="6">
                  <c:v>193</c:v>
                </c:pt>
                <c:pt idx="7">
                  <c:v>204</c:v>
                </c:pt>
                <c:pt idx="8">
                  <c:v>212</c:v>
                </c:pt>
                <c:pt idx="9">
                  <c:v>211</c:v>
                </c:pt>
                <c:pt idx="10">
                  <c:v>211</c:v>
                </c:pt>
                <c:pt idx="11">
                  <c:v>218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'No. of pages and parts'!$A$16</c:f>
              <c:strCache>
                <c:ptCount val="1"/>
                <c:pt idx="0">
                  <c:v>TTCN-3 extensions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parts'!$C$16:$N$16</c:f>
              <c:numCache>
                <c:formatCode>General</c:formatCode>
                <c:ptCount val="12"/>
                <c:pt idx="5">
                  <c:v>19</c:v>
                </c:pt>
                <c:pt idx="6">
                  <c:v>167</c:v>
                </c:pt>
                <c:pt idx="7">
                  <c:v>167</c:v>
                </c:pt>
                <c:pt idx="8">
                  <c:v>241</c:v>
                </c:pt>
                <c:pt idx="9">
                  <c:v>252</c:v>
                </c:pt>
                <c:pt idx="10">
                  <c:v>265</c:v>
                </c:pt>
                <c:pt idx="11">
                  <c:v>272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'No. of pages and parts'!$A$18</c:f>
              <c:strCache>
                <c:ptCount val="1"/>
                <c:pt idx="0">
                  <c:v>TTCN-3 pages total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parts'!$C$18:$N$18</c:f>
              <c:numCache>
                <c:formatCode>#,##0</c:formatCode>
                <c:ptCount val="12"/>
                <c:pt idx="0">
                  <c:v>316</c:v>
                </c:pt>
                <c:pt idx="1">
                  <c:v>694</c:v>
                </c:pt>
                <c:pt idx="2">
                  <c:v>750</c:v>
                </c:pt>
                <c:pt idx="3">
                  <c:v>833</c:v>
                </c:pt>
                <c:pt idx="4">
                  <c:v>874</c:v>
                </c:pt>
                <c:pt idx="5">
                  <c:v>948</c:v>
                </c:pt>
                <c:pt idx="6">
                  <c:v>1233</c:v>
                </c:pt>
                <c:pt idx="7">
                  <c:v>1251</c:v>
                </c:pt>
                <c:pt idx="8">
                  <c:v>1347</c:v>
                </c:pt>
                <c:pt idx="9">
                  <c:v>1384</c:v>
                </c:pt>
                <c:pt idx="10">
                  <c:v>1422</c:v>
                </c:pt>
                <c:pt idx="11">
                  <c:v>1470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08928"/>
        <c:axId val="94510464"/>
      </c:lineChart>
      <c:catAx>
        <c:axId val="94508928"/>
        <c:scaling>
          <c:orientation val="minMax"/>
        </c:scaling>
        <c:delete val="0"/>
        <c:axPos val="b"/>
        <c:numFmt formatCode="yyyy-mm-dd" sourceLinked="0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94510464"/>
        <c:crosses val="autoZero"/>
        <c:auto val="1"/>
        <c:lblAlgn val="ctr"/>
        <c:lblOffset val="100"/>
        <c:noMultiLvlLbl val="0"/>
      </c:catAx>
      <c:valAx>
        <c:axId val="94510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508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0"/>
    </a:sp3d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FF3B89-494B-4661-A474-3FB891B3A9B3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B98646-CAEC-4476-98D3-BB29CE51B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8748" indent="-3033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13459" indent="-24269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8843" indent="-24269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84227" indent="-24269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69610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4994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40378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25763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5A9EB-C5BC-4CD4-9EAA-BC47F536EC7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0400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9481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840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411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65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6669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4521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1298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67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7517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533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9712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484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786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308B-5E0E-43C1-A0F5-3B5D38C14238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8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5131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79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203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849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723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838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868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58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6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538"/>
            <a:ext cx="4124325" cy="24479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STF 478:</a:t>
            </a:r>
            <a:br>
              <a:rPr lang="en-US" sz="2800" dirty="0" smtClean="0"/>
            </a:br>
            <a:r>
              <a:rPr lang="en-US" sz="2800" dirty="0" smtClean="0"/>
              <a:t>TTCN-3 Evolution 2014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Progress Report #3</a:t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4686300" y="5457825"/>
            <a:ext cx="4124325" cy="990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pPr>
              <a:defRPr/>
            </a:pPr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37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91225" cy="5105400"/>
          </a:xfrm>
        </p:spPr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31-03-2014 to 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80+2 </a:t>
            </a:r>
            <a:r>
              <a:rPr lang="en-US" dirty="0" err="1" smtClean="0"/>
              <a:t>mDays</a:t>
            </a:r>
            <a:r>
              <a:rPr lang="en-US" dirty="0" smtClean="0"/>
              <a:t> remunerated + 20 </a:t>
            </a:r>
            <a:r>
              <a:rPr lang="en-US" dirty="0" err="1" smtClean="0"/>
              <a:t>mDays</a:t>
            </a:r>
            <a:r>
              <a:rPr lang="en-US" dirty="0" smtClean="0"/>
              <a:t> voluntary</a:t>
            </a:r>
          </a:p>
          <a:p>
            <a:r>
              <a:rPr lang="en-US" dirty="0" smtClean="0"/>
              <a:t>Project members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Axel Rennoch</a:t>
            </a:r>
            <a:r>
              <a:rPr lang="hu-HU" dirty="0" smtClean="0"/>
              <a:t> (</a:t>
            </a:r>
            <a:r>
              <a:rPr lang="hu-HU" dirty="0" smtClean="0"/>
              <a:t>Fr</a:t>
            </a:r>
            <a:r>
              <a:rPr lang="en-US" dirty="0" smtClean="0"/>
              <a:t>a</a:t>
            </a:r>
            <a:r>
              <a:rPr lang="hu-HU" dirty="0" smtClean="0"/>
              <a:t>unhofer </a:t>
            </a:r>
            <a:r>
              <a:rPr lang="hu-HU" dirty="0" smtClean="0"/>
              <a:t>FOKUS)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Jens Grabowski</a:t>
            </a:r>
            <a:r>
              <a:rPr lang="hu-HU" dirty="0" smtClean="0"/>
              <a:t> (University of Goettingen)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err="1" smtClean="0"/>
              <a:t>Tomaš</a:t>
            </a:r>
            <a:r>
              <a:rPr lang="en-US" dirty="0" smtClean="0"/>
              <a:t> Urban</a:t>
            </a:r>
            <a:r>
              <a:rPr lang="hu-HU" dirty="0" smtClean="0"/>
              <a:t> (Elvior Ou) 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u="sng" dirty="0" err="1" smtClean="0"/>
              <a:t>Gy</a:t>
            </a:r>
            <a:r>
              <a:rPr lang="hu-HU" u="sng" dirty="0" smtClean="0"/>
              <a:t>örgy Réthy </a:t>
            </a:r>
            <a:r>
              <a:rPr lang="hu-HU" dirty="0" smtClean="0"/>
              <a:t>(Ericsson Hungary Lim.)</a:t>
            </a:r>
          </a:p>
          <a:p>
            <a:r>
              <a:rPr lang="hu-HU" dirty="0" smtClean="0"/>
              <a:t>Joint working sessions</a:t>
            </a:r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en-GB" dirty="0"/>
              <a:t>7-11 April 2014, 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en-GB" dirty="0"/>
              <a:t>16-20 June 2014, 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hu-HU" dirty="0"/>
              <a:t>6-10 October 2014, </a:t>
            </a:r>
            <a:r>
              <a:rPr lang="en-GB" dirty="0"/>
              <a:t>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hu-HU" dirty="0"/>
              <a:t>3-7 November 2014, Göttingen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5211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Volume of </a:t>
            </a:r>
            <a:r>
              <a:rPr lang="hu-HU" sz="3200" dirty="0" smtClean="0"/>
              <a:t>TTCN</a:t>
            </a:r>
            <a:r>
              <a:rPr lang="en-US" sz="3200" dirty="0" smtClean="0"/>
              <a:t>-</a:t>
            </a:r>
            <a:r>
              <a:rPr lang="hu-HU" sz="3200" dirty="0" smtClean="0"/>
              <a:t>3</a:t>
            </a:r>
            <a:r>
              <a:rPr lang="en-US" sz="3200" dirty="0" smtClean="0"/>
              <a:t> language</a:t>
            </a:r>
            <a:br>
              <a:rPr lang="en-US" sz="3200" dirty="0" smtClean="0"/>
            </a:br>
            <a:r>
              <a:rPr lang="en-US" sz="3200" dirty="0" smtClean="0"/>
              <a:t>maintenance</a:t>
            </a:r>
            <a:endParaRPr lang="en-GB" sz="3200" dirty="0"/>
          </a:p>
        </p:txBody>
      </p:sp>
      <p:graphicFrame>
        <p:nvGraphicFramePr>
          <p:cNvPr id="5" name="Chart 4" title="No. of TTCN-3 CRs resolved in ETS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82188"/>
              </p:ext>
            </p:extLst>
          </p:nvPr>
        </p:nvGraphicFramePr>
        <p:xfrm>
          <a:off x="381000" y="1524000"/>
          <a:ext cx="6858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0374" y="2895600"/>
            <a:ext cx="2031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2014 most CRs</a:t>
            </a:r>
            <a:br>
              <a:rPr lang="en-US" dirty="0" smtClean="0"/>
            </a:br>
            <a:r>
              <a:rPr lang="en-US" dirty="0" smtClean="0"/>
              <a:t>are resolved for:</a:t>
            </a:r>
          </a:p>
          <a:p>
            <a:r>
              <a:rPr lang="en-US" dirty="0" smtClean="0"/>
              <a:t>- Part-1: 78</a:t>
            </a:r>
          </a:p>
          <a:p>
            <a:r>
              <a:rPr lang="en-US" dirty="0" smtClean="0"/>
              <a:t>- Part-9: 38</a:t>
            </a:r>
          </a:p>
          <a:p>
            <a:r>
              <a:rPr lang="en-US" dirty="0" smtClean="0"/>
              <a:t>- Cont. sign.: 9</a:t>
            </a:r>
          </a:p>
          <a:p>
            <a:r>
              <a:rPr lang="en-US" dirty="0" smtClean="0"/>
              <a:t>- TRI/TCI: 8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xTRI</a:t>
            </a:r>
            <a:r>
              <a:rPr lang="en-US" dirty="0" smtClean="0"/>
              <a:t>: 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27848" y="22860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143 CRs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5876925" cy="1676400"/>
          </a:xfrm>
          <a:solidFill>
            <a:srgbClr val="FFE4AA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85F"/>
                </a:solidFill>
              </a:rPr>
              <a:t>I want express </a:t>
            </a:r>
            <a:r>
              <a:rPr lang="en-GB" dirty="0">
                <a:solidFill>
                  <a:srgbClr val="00285F"/>
                </a:solidFill>
              </a:rPr>
              <a:t>my recognition to all STF members for their huge efforts, efficient and scrupulous work that allowed achieving these </a:t>
            </a:r>
            <a:r>
              <a:rPr lang="en-GB" dirty="0" smtClean="0">
                <a:solidFill>
                  <a:srgbClr val="00285F"/>
                </a:solidFill>
              </a:rPr>
              <a:t>exceptional results!</a:t>
            </a:r>
            <a:endParaRPr lang="en-GB" dirty="0">
              <a:solidFill>
                <a:srgbClr val="00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Volume of the </a:t>
            </a:r>
            <a:r>
              <a:rPr lang="en-US" sz="3200" dirty="0" smtClean="0"/>
              <a:t>TTCN-3 </a:t>
            </a:r>
            <a:r>
              <a:rPr lang="hu-HU" sz="3200" dirty="0" smtClean="0"/>
              <a:t>language</a:t>
            </a:r>
            <a:br>
              <a:rPr lang="hu-HU" sz="3200" dirty="0" smtClean="0"/>
            </a:br>
            <a:r>
              <a:rPr lang="hu-HU" sz="3200" dirty="0" smtClean="0"/>
              <a:t>standards</a:t>
            </a:r>
            <a:endParaRPr lang="en-GB" sz="3200" dirty="0"/>
          </a:p>
        </p:txBody>
      </p:sp>
      <p:graphicFrame>
        <p:nvGraphicFramePr>
          <p:cNvPr id="4" name="Chart 3" title="Number of pages of the TTCN-3 standar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47092"/>
              </p:ext>
            </p:extLst>
          </p:nvPr>
        </p:nvGraphicFramePr>
        <p:xfrm>
          <a:off x="990600" y="15240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7474" y="1828800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2015-01: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1470 pages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14 documents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477000" cy="5029200"/>
          </a:xfrm>
        </p:spPr>
        <p:txBody>
          <a:bodyPr/>
          <a:lstStyle/>
          <a:p>
            <a:r>
              <a:rPr lang="en-GB" dirty="0"/>
              <a:t>ES 201 </a:t>
            </a:r>
            <a:r>
              <a:rPr lang="en-GB" dirty="0" smtClean="0"/>
              <a:t>873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-1 Core language:	 </a:t>
            </a:r>
            <a:r>
              <a:rPr lang="en-US" dirty="0" smtClean="0"/>
              <a:t>     MTS(15)64_011r2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-5 TRI</a:t>
            </a:r>
            <a:r>
              <a:rPr lang="en-US" dirty="0" smtClean="0"/>
              <a:t>:		</a:t>
            </a:r>
            <a:r>
              <a:rPr lang="en-US" dirty="0"/>
              <a:t>	</a:t>
            </a:r>
            <a:r>
              <a:rPr lang="en-US" dirty="0" smtClean="0"/>
              <a:t>      MTS(15)64_007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-6 TCI:	</a:t>
            </a:r>
            <a:r>
              <a:rPr lang="en-US" dirty="0" smtClean="0"/>
              <a:t>		      MTS(15)64_012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-8 Support of IDL:	</a:t>
            </a:r>
            <a:r>
              <a:rPr lang="en-US" dirty="0" smtClean="0"/>
              <a:t>      MTS(15)64_013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-9 Support of XML:	</a:t>
            </a:r>
            <a:r>
              <a:rPr lang="en-US" dirty="0" smtClean="0"/>
              <a:t>      MTS(15)64_010r2</a:t>
            </a:r>
          </a:p>
          <a:p>
            <a:r>
              <a:rPr lang="en-US" dirty="0" smtClean="0"/>
              <a:t>Extension packages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202 781</a:t>
            </a:r>
            <a:r>
              <a:rPr lang="en-US" dirty="0"/>
              <a:t> </a:t>
            </a:r>
            <a:r>
              <a:rPr lang="en-US" dirty="0" smtClean="0"/>
              <a:t>Conf &amp; </a:t>
            </a:r>
            <a:r>
              <a:rPr lang="en-US" dirty="0" err="1" smtClean="0"/>
              <a:t>Depl</a:t>
            </a:r>
            <a:r>
              <a:rPr lang="en-US" dirty="0" smtClean="0"/>
              <a:t>.:	       MTS(15)64_014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202 782</a:t>
            </a:r>
            <a:r>
              <a:rPr lang="en-US" dirty="0"/>
              <a:t> </a:t>
            </a:r>
            <a:r>
              <a:rPr lang="en-US" dirty="0" smtClean="0"/>
              <a:t>Real Time &amp;</a:t>
            </a:r>
            <a:r>
              <a:rPr lang="en-US" dirty="0" err="1" smtClean="0"/>
              <a:t>Perf</a:t>
            </a:r>
            <a:r>
              <a:rPr lang="en-US" dirty="0" smtClean="0"/>
              <a:t>. :</a:t>
            </a:r>
            <a:r>
              <a:rPr lang="en-US" dirty="0"/>
              <a:t> </a:t>
            </a:r>
            <a:r>
              <a:rPr lang="en-US" dirty="0" smtClean="0"/>
              <a:t>    MTS(15)64_016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202 784</a:t>
            </a:r>
            <a:r>
              <a:rPr lang="en-US" dirty="0"/>
              <a:t> Advanced </a:t>
            </a:r>
            <a:r>
              <a:rPr lang="en-US" dirty="0" err="1" smtClean="0"/>
              <a:t>Param</a:t>
            </a:r>
            <a:r>
              <a:rPr lang="en-US" dirty="0" smtClean="0"/>
              <a:t>. :</a:t>
            </a:r>
            <a:r>
              <a:rPr lang="en-US" dirty="0"/>
              <a:t> </a:t>
            </a:r>
            <a:r>
              <a:rPr lang="en-US" dirty="0" smtClean="0"/>
              <a:t>   MTS(15)64_016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202 785</a:t>
            </a:r>
            <a:r>
              <a:rPr lang="en-US" dirty="0"/>
              <a:t> </a:t>
            </a:r>
            <a:r>
              <a:rPr lang="en-US" dirty="0" err="1"/>
              <a:t>Behaviour</a:t>
            </a:r>
            <a:r>
              <a:rPr lang="en-US" dirty="0"/>
              <a:t> types:	</a:t>
            </a:r>
            <a:r>
              <a:rPr lang="en-US" dirty="0" smtClean="0"/>
              <a:t>       MTS(15)64_017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202 786</a:t>
            </a:r>
            <a:r>
              <a:rPr lang="en-US" dirty="0"/>
              <a:t> Continuous </a:t>
            </a:r>
            <a:r>
              <a:rPr lang="en-US" dirty="0" smtClean="0"/>
              <a:t>Signal:    MTS(15)64_018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202 789</a:t>
            </a:r>
            <a:r>
              <a:rPr lang="en-US" dirty="0"/>
              <a:t> Extended TRI:	 </a:t>
            </a:r>
            <a:r>
              <a:rPr lang="en-US" dirty="0" smtClean="0"/>
              <a:t>      MTS(15)64_008r1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/>
              <a:t>Note: ES </a:t>
            </a:r>
            <a:r>
              <a:rPr lang="en-GB" sz="2000" dirty="0"/>
              <a:t>201 873 Parts 4 (OS), 7 </a:t>
            </a:r>
            <a:r>
              <a:rPr lang="en-GB" sz="2000" dirty="0" smtClean="0"/>
              <a:t>(ASN.1</a:t>
            </a:r>
            <a:r>
              <a:rPr lang="en-GB" sz="2000" dirty="0"/>
              <a:t>) and 10 (T3Doc) didn’t receive CRs, therefore no new revisions are </a:t>
            </a:r>
            <a:r>
              <a:rPr lang="en-GB" sz="2000" dirty="0" smtClean="0"/>
              <a:t>produced.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848174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MTS(14)62_027_Update_on_LIBSIP_and_TTCN-3_org</Template>
  <TotalTime>26269</TotalTime>
  <Words>158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 STF 478: TTCN-3 Evolution 2014  Progress Report #3 </vt:lpstr>
      <vt:lpstr>Project data</vt:lpstr>
      <vt:lpstr>Volume of TTCN-3 language maintenance</vt:lpstr>
      <vt:lpstr>Acknowledgement</vt:lpstr>
      <vt:lpstr>Volume of the TTCN-3 language standards</vt:lpstr>
      <vt:lpstr>Deliverables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success story: TTCN-3</dc:title>
  <dc:creator>György Réthy</dc:creator>
  <cp:lastModifiedBy>György Réthy</cp:lastModifiedBy>
  <cp:revision>198</cp:revision>
  <cp:lastPrinted>2014-09-23T14:01:54Z</cp:lastPrinted>
  <dcterms:created xsi:type="dcterms:W3CDTF">2014-08-24T18:35:19Z</dcterms:created>
  <dcterms:modified xsi:type="dcterms:W3CDTF">2015-01-27T10:31:39Z</dcterms:modified>
</cp:coreProperties>
</file>