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2" r:id="rId3"/>
    <p:sldMasterId id="2147483678" r:id="rId4"/>
    <p:sldMasterId id="2147483688" r:id="rId5"/>
  </p:sldMasterIdLst>
  <p:notesMasterIdLst>
    <p:notesMasterId r:id="rId39"/>
  </p:notesMasterIdLst>
  <p:handoutMasterIdLst>
    <p:handoutMasterId r:id="rId40"/>
  </p:handoutMasterIdLst>
  <p:sldIdLst>
    <p:sldId id="258" r:id="rId6"/>
    <p:sldId id="353" r:id="rId7"/>
    <p:sldId id="405" r:id="rId8"/>
    <p:sldId id="406" r:id="rId9"/>
    <p:sldId id="407" r:id="rId10"/>
    <p:sldId id="408" r:id="rId11"/>
    <p:sldId id="409" r:id="rId12"/>
    <p:sldId id="410" r:id="rId13"/>
    <p:sldId id="391" r:id="rId14"/>
    <p:sldId id="392" r:id="rId15"/>
    <p:sldId id="369" r:id="rId16"/>
    <p:sldId id="356" r:id="rId17"/>
    <p:sldId id="403" r:id="rId18"/>
    <p:sldId id="402" r:id="rId19"/>
    <p:sldId id="404" r:id="rId20"/>
    <p:sldId id="358" r:id="rId21"/>
    <p:sldId id="350" r:id="rId22"/>
    <p:sldId id="364" r:id="rId23"/>
    <p:sldId id="367" r:id="rId24"/>
    <p:sldId id="412" r:id="rId25"/>
    <p:sldId id="411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368" r:id="rId35"/>
    <p:sldId id="421" r:id="rId36"/>
    <p:sldId id="422" r:id="rId37"/>
    <p:sldId id="293" r:id="rId38"/>
  </p:sldIdLst>
  <p:sldSz cx="9144000" cy="6858000" type="screen4x3"/>
  <p:notesSz cx="6867525" cy="99917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D9D9D9"/>
    <a:srgbClr val="FFFF66"/>
    <a:srgbClr val="B4DCFA"/>
    <a:srgbClr val="CC66FF"/>
    <a:srgbClr val="CC00CC"/>
    <a:srgbClr val="F9B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0" autoAdjust="0"/>
    <p:restoredTop sz="96239" autoAdjust="0"/>
  </p:normalViewPr>
  <p:slideViewPr>
    <p:cSldViewPr>
      <p:cViewPr varScale="1">
        <p:scale>
          <a:sx n="78" d="100"/>
          <a:sy n="78" d="100"/>
        </p:scale>
        <p:origin x="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6563" cy="501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376" y="0"/>
            <a:ext cx="2976563" cy="501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73FDF-D381-4035-8A5E-C6CF4421C06D}" type="datetimeFigureOut">
              <a:rPr lang="de-DE" smtClean="0"/>
              <a:t>26.01.2015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90155"/>
            <a:ext cx="2976563" cy="501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376" y="9490155"/>
            <a:ext cx="2976563" cy="501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27EEE-ECFA-48A6-832F-190E93BCDC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41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58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58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02B7E33-589E-40A0-94DC-C424C0499797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6753" y="4746070"/>
            <a:ext cx="5494020" cy="4496276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0404"/>
            <a:ext cx="2975928" cy="49958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0008" y="9490404"/>
            <a:ext cx="2975928" cy="49958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75A46109-A1D9-4EE4-A19E-C9701075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2121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8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Usage-based testing aims at testing functionality that is mostly used</a:t>
            </a:r>
          </a:p>
          <a:p>
            <a:pPr lvl="1"/>
            <a:r>
              <a:rPr lang="en-US" noProof="0" dirty="0" smtClean="0"/>
              <a:t>Therefore, rarely used functionality is less tested and might contain more bugs, including security-relevant weaknesses.</a:t>
            </a:r>
          </a:p>
          <a:p>
            <a:pPr lvl="1"/>
            <a:r>
              <a:rPr lang="en-US" noProof="0" dirty="0" smtClean="0"/>
              <a:t>Attacker‘s can make use of this and focus attacks on functionality that is rarely used.</a:t>
            </a:r>
          </a:p>
          <a:p>
            <a:pPr lvl="1"/>
            <a:r>
              <a:rPr lang="en-US" noProof="0" dirty="0" smtClean="0"/>
              <a:t>Security testing can use an inverted usage-profile to fuzz functional test cases for rarely used functionality</a:t>
            </a:r>
          </a:p>
          <a:p>
            <a:pPr lvl="1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5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baseline="0" dirty="0" smtClean="0"/>
          </a:p>
          <a:p>
            <a:pPr lvl="1"/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2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1"/>
          <p:cNvSpPr>
            <a:spLocks noChangeArrowheads="1"/>
          </p:cNvSpPr>
          <p:nvPr userDrawn="1"/>
        </p:nvSpPr>
        <p:spPr bwMode="auto">
          <a:xfrm>
            <a:off x="0" y="1"/>
            <a:ext cx="9144000" cy="58038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  <p:pic>
        <p:nvPicPr>
          <p:cNvPr id="8" name="Immagine 7" descr="CLOUD.png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389698" y="457201"/>
            <a:ext cx="9923396" cy="5943598"/>
          </a:xfrm>
          <a:prstGeom prst="rect">
            <a:avLst/>
          </a:prstGeom>
        </p:spPr>
      </p:pic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695018" y="2774665"/>
            <a:ext cx="7772400" cy="1362075"/>
          </a:xfrm>
        </p:spPr>
        <p:txBody>
          <a:bodyPr/>
          <a:lstStyle>
            <a:lvl1pPr algn="r">
              <a:defRPr sz="40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1" name="Segnaposto testo 2"/>
          <p:cNvSpPr>
            <a:spLocks noGrp="1"/>
          </p:cNvSpPr>
          <p:nvPr>
            <p:ph type="body" idx="1"/>
          </p:nvPr>
        </p:nvSpPr>
        <p:spPr>
          <a:xfrm>
            <a:off x="1363758" y="4126862"/>
            <a:ext cx="7111502" cy="791829"/>
          </a:xfrm>
        </p:spPr>
        <p:txBody>
          <a:bodyPr anchor="ctr"/>
          <a:lstStyle>
            <a:lvl1pPr marL="0" indent="0" algn="r">
              <a:buNone/>
              <a:defRPr lang="it-IT" sz="2400" b="1" kern="1200" dirty="0" smtClean="0">
                <a:solidFill>
                  <a:srgbClr val="DA820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pic>
        <p:nvPicPr>
          <p:cNvPr id="22" name="Immagine 21" descr="logo midas trasp high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0464" y="91668"/>
            <a:ext cx="4236145" cy="2537232"/>
          </a:xfrm>
          <a:prstGeom prst="rect">
            <a:avLst/>
          </a:prstGeom>
        </p:spPr>
      </p:pic>
      <p:sp>
        <p:nvSpPr>
          <p:cNvPr id="23" name="Rectangle 2"/>
          <p:cNvSpPr>
            <a:spLocks noChangeArrowheads="1"/>
          </p:cNvSpPr>
          <p:nvPr userDrawn="1"/>
        </p:nvSpPr>
        <p:spPr bwMode="auto">
          <a:xfrm>
            <a:off x="210431" y="2636325"/>
            <a:ext cx="8488996" cy="72000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4" name="Immagine 23" descr="Europ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0550" y="91668"/>
            <a:ext cx="863454" cy="574592"/>
          </a:xfrm>
          <a:prstGeom prst="rect">
            <a:avLst/>
          </a:prstGeom>
        </p:spPr>
      </p:pic>
      <p:pic>
        <p:nvPicPr>
          <p:cNvPr id="25" name="Immagine 24" descr="FP7-gen-RGB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131" y="158343"/>
            <a:ext cx="1227694" cy="9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5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520701"/>
            <a:ext cx="8229600" cy="723902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431926"/>
            <a:ext cx="8247063" cy="4410075"/>
          </a:xfrm>
        </p:spPr>
        <p:txBody>
          <a:bodyPr/>
          <a:lstStyle>
            <a:lvl1pPr marL="263525" indent="-263525">
              <a:buFont typeface="Arial" pitchFamily="34" charset="0"/>
              <a:buChar char="•"/>
              <a:defRPr/>
            </a:lvl1pPr>
            <a:lvl3pPr marL="1143000" indent="-228600">
              <a:buFont typeface="Arial" pitchFamily="34" charset="0"/>
              <a:buChar char="•"/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C4FC5-93DB-45C5-9E7A-048429BF56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22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500DC-6F36-4FC5-8572-7DACF0244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39740" y="1431926"/>
            <a:ext cx="3901353" cy="4467802"/>
          </a:xfrm>
        </p:spPr>
        <p:txBody>
          <a:bodyPr>
            <a:normAutofit/>
          </a:bodyPr>
          <a:lstStyle>
            <a:lvl1pPr marL="263525" indent="-263525"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733636" y="1431926"/>
            <a:ext cx="3948547" cy="4467803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83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743A5-ACFA-47F5-9758-8C96D50E45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5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5D03D-CC59-4A0A-B1CA-1A478306DE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00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604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2"/>
            <a:ext cx="7772400" cy="42164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4680" y="5715001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2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CC1F2F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76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520701"/>
            <a:ext cx="8229600" cy="723902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431926"/>
            <a:ext cx="8247063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C4FC5-93DB-45C5-9E7A-048429BF56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7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500DC-6F36-4FC5-8572-7DACF0244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39740" y="1431926"/>
            <a:ext cx="3901353" cy="44678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733636" y="1431926"/>
            <a:ext cx="3948547" cy="44678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53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743A5-ACFA-47F5-9758-8C96D50E45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77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5D03D-CC59-4A0A-B1CA-1A478306DE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98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548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prstClr val="black"/>
                </a:solidFill>
                <a:latin typeface="Arial" pitchFamily="34" charset="0"/>
                <a:ea typeface="ＭＳ Ｐゴシック" pitchFamily="46" charset="-128"/>
              </a:rPr>
              <a:t>IMS Testing and Benchmarking Tutorial, 12.11.2006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39D78-19A7-42B9-B6BB-DCA3A659B04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1" descr="logo midas trasp high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92075"/>
            <a:ext cx="42370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11138" y="2636838"/>
            <a:ext cx="8488362" cy="71437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Immagine 23" descr="Europ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550" y="92075"/>
            <a:ext cx="863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24" descr="FP7-gen-RG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8" y="158750"/>
            <a:ext cx="12271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420472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23728" y="4437112"/>
            <a:ext cx="6152728" cy="112697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28D2C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215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00138"/>
            <a:ext cx="3924300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00138"/>
            <a:ext cx="3924300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548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prstClr val="black"/>
                </a:solidFill>
                <a:latin typeface="Arial" pitchFamily="34" charset="0"/>
                <a:ea typeface="ＭＳ Ｐゴシック" pitchFamily="46" charset="-128"/>
              </a:rPr>
              <a:t>Lillehammer, Norway April 9-11, 2008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F456F9-B2D9-4527-9CEA-5E1756C3191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2186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 MOTION_Inhalt_Stichpunkte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8280000" cy="44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76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 MOTION_Inhalt_Stichpunkte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44500" y="520700"/>
            <a:ext cx="8229600" cy="7239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07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71438" y="-26988"/>
            <a:ext cx="9037637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164388" y="0"/>
            <a:ext cx="1979612" cy="206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685800" y="408781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4813"/>
            <a:ext cx="28035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4011613"/>
            <a:ext cx="8244656" cy="55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8257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08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0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895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525962"/>
          </a:xfrm>
          <a:prstGeom prst="rect">
            <a:avLst/>
          </a:prstGeom>
        </p:spPr>
        <p:txBody>
          <a:bodyPr/>
          <a:lstStyle>
            <a:lvl2pPr marL="287338" indent="-285750">
              <a:spcBef>
                <a:spcPts val="384"/>
              </a:spcBef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42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idx="14"/>
          </p:nvPr>
        </p:nvSpPr>
        <p:spPr>
          <a:xfrm>
            <a:off x="431800" y="1716087"/>
            <a:ext cx="3996184" cy="4413600"/>
          </a:xfrm>
          <a:prstGeom prst="rect">
            <a:avLst/>
          </a:prstGeom>
        </p:spPr>
        <p:txBody>
          <a:bodyPr/>
          <a:lstStyle>
            <a:lvl1pPr marL="216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287338" indent="-285750">
              <a:spcBef>
                <a:spcPts val="384"/>
              </a:spcBef>
              <a:buFont typeface="Arial" pitchFamily="34" charset="0"/>
              <a:buChar char="•"/>
              <a:defRPr/>
            </a:lvl2pPr>
            <a:lvl3pPr marL="540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65650" y="1714500"/>
            <a:ext cx="4146550" cy="4411663"/>
          </a:xfrm>
          <a:prstGeom prst="rect">
            <a:avLst/>
          </a:prstGeom>
        </p:spPr>
        <p:txBody>
          <a:bodyPr/>
          <a:lstStyle>
            <a:lvl1pPr marL="216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287338" indent="-285750">
              <a:spcBef>
                <a:spcPts val="384"/>
              </a:spcBef>
              <a:buFont typeface="Arial" pitchFamily="34" charset="0"/>
              <a:buChar char="•"/>
              <a:defRPr/>
            </a:lvl2pPr>
            <a:lvl3pPr marL="540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chaubild_Erklä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5"/>
          <p:cNvSpPr>
            <a:spLocks noGrp="1"/>
          </p:cNvSpPr>
          <p:nvPr>
            <p:ph idx="13"/>
          </p:nvPr>
        </p:nvSpPr>
        <p:spPr>
          <a:xfrm>
            <a:off x="4751388" y="1700808"/>
            <a:ext cx="4392612" cy="4544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idx="14"/>
          </p:nvPr>
        </p:nvSpPr>
        <p:spPr>
          <a:xfrm>
            <a:off x="431800" y="1716088"/>
            <a:ext cx="3960813" cy="4410075"/>
          </a:xfrm>
          <a:prstGeom prst="rect">
            <a:avLst/>
          </a:prstGeom>
        </p:spPr>
        <p:txBody>
          <a:bodyPr/>
          <a:lstStyle>
            <a:lvl2pPr marL="1588" indent="0">
              <a:spcBef>
                <a:spcPts val="384"/>
              </a:spcBef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68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2"/>
          <p:cNvSpPr>
            <a:spLocks noGrp="1"/>
          </p:cNvSpPr>
          <p:nvPr>
            <p:ph idx="13"/>
          </p:nvPr>
        </p:nvSpPr>
        <p:spPr>
          <a:xfrm>
            <a:off x="0" y="1484784"/>
            <a:ext cx="9144000" cy="4760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rgbClr val="5C7FA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612775" cy="67627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Immagine 9" descr="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8363" y="5961063"/>
            <a:ext cx="4619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3"/>
          <p:cNvCxnSpPr>
            <a:cxnSpLocks noChangeShapeType="1"/>
          </p:cNvCxnSpPr>
          <p:nvPr userDrawn="1"/>
        </p:nvCxnSpPr>
        <p:spPr bwMode="auto">
          <a:xfrm flipH="1">
            <a:off x="307975" y="6381750"/>
            <a:ext cx="8183563" cy="0"/>
          </a:xfrm>
          <a:prstGeom prst="lin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1B4711-5093-4AA6-AC94-55B74520DF62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7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itchFamily="34" charset="0"/>
              <a:buNone/>
              <a:defRPr sz="1600">
                <a:solidFill>
                  <a:schemeClr val="accent6">
                    <a:lumMod val="90000"/>
                    <a:lumOff val="10000"/>
                  </a:schemeClr>
                </a:solidFill>
                <a:sym typeface="Wingdings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footprint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3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 MOTION_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182112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Mastertitelformat bearbeiten</a:t>
            </a:r>
            <a:endParaRPr lang="de-AT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32000" y="4011384"/>
            <a:ext cx="8280400" cy="550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113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okus_rgb_85m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43200"/>
            <a:ext cx="42608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322267" y="5884336"/>
            <a:ext cx="8478837" cy="260435"/>
          </a:xfrm>
          <a:prstGeom prst="rect">
            <a:avLst/>
          </a:prstGeom>
        </p:spPr>
        <p:txBody>
          <a:bodyPr rIns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1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Frutiger 55 Roman"/>
                <a:cs typeface="Frutiger 55 Roman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8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Stichpunkte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52000" y="1715388"/>
            <a:ext cx="3960000" cy="44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buFont typeface="Symbol" pitchFamily="18" charset="2"/>
              <a:buChar char="-"/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236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 indent="0" algn="l">
              <a:buFont typeface="Arial" pitchFamily="34" charset="0"/>
              <a:buChar char="•"/>
              <a:defRPr lang="de-AT" b="0" i="0" smtClean="0"/>
            </a:lvl1pPr>
            <a:lvl2pPr marL="0" indent="0">
              <a:buFontTx/>
              <a:buNone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65650" y="1714500"/>
            <a:ext cx="4146550" cy="44116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2781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8280000" cy="4526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43623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links Grafik/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4752000" y="1715388"/>
            <a:ext cx="3960000" cy="441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 indent="0" algn="l">
              <a:buFont typeface="Arial" pitchFamily="34" charset="0"/>
              <a:buChar char="•"/>
              <a:defRPr lang="de-AT" b="0" i="0" smtClean="0"/>
            </a:lvl1pPr>
            <a:lvl2pPr marL="0" indent="0">
              <a:buFontTx/>
              <a:buNone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06460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links Grafik/Bild im Anschnit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413365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52000" y="529200"/>
            <a:ext cx="4392000" cy="5716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1681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Freie Seite plus Bildunterschrift/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0" y="529200"/>
            <a:ext cx="9144000" cy="5716800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0" y="3520800"/>
            <a:ext cx="5068241" cy="72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432000"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9980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90000"/>
              <a:buFontTx/>
              <a:buBlip>
                <a:blip r:embed="rId2"/>
              </a:buBlip>
              <a:defRPr lang="it-IT" sz="2000" b="1" kern="1200" dirty="0" smtClean="0">
                <a:solidFill>
                  <a:srgbClr val="1D528D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2pPr>
            <a:lvl3pPr marL="1143000" indent="-2286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pitchFamily="34" charset="0"/>
              <a:buChar char="•"/>
              <a:tabLst/>
              <a:defRPr kumimoji="0" lang="it-IT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kumimoji="0" lang="it-IT" sz="1800" b="0" i="0" u="none" strike="noStrike" kern="120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0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D19-61F6-4C66-B08E-C75F59259DA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80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D19-61F6-4C66-B08E-C75F59259DA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2 Marcador de texto"/>
          <p:cNvSpPr txBox="1">
            <a:spLocks/>
          </p:cNvSpPr>
          <p:nvPr userDrawn="1"/>
        </p:nvSpPr>
        <p:spPr bwMode="auto">
          <a:xfrm>
            <a:off x="457200" y="692696"/>
            <a:ext cx="4040188" cy="9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Courier New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Haga clic para modificar el estilo de texto del patrón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4 Marcador de texto"/>
          <p:cNvSpPr txBox="1">
            <a:spLocks/>
          </p:cNvSpPr>
          <p:nvPr userDrawn="1"/>
        </p:nvSpPr>
        <p:spPr bwMode="auto">
          <a:xfrm>
            <a:off x="4645025" y="692696"/>
            <a:ext cx="4041775" cy="9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Courier New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Haga clic para modificar el estilo de texto del patrón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7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271"/>
            <a:ext cx="1835224" cy="34020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F23E-BC88-4968-BC1D-3029A82A2EB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72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F23E-BC88-4968-BC1D-3029A82A2EB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014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604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2"/>
            <a:ext cx="7772400" cy="42164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4680" y="5715001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2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CC1F2F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80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0.wmf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1822"/>
            <a:ext cx="8229600" cy="503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271"/>
            <a:ext cx="1835224" cy="3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31270-6E0E-4B4F-ADB8-63E09F574E4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rgbClr val="5C7FA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931" y="144463"/>
            <a:ext cx="857359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pic>
        <p:nvPicPr>
          <p:cNvPr id="10" name="Immagine 9" descr="M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88996" y="5960533"/>
            <a:ext cx="461977" cy="7757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"/>
            <a:ext cx="612000" cy="67627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" name="Connettore 1 3"/>
          <p:cNvCxnSpPr/>
          <p:nvPr userDrawn="1"/>
        </p:nvCxnSpPr>
        <p:spPr bwMode="auto">
          <a:xfrm flipH="1">
            <a:off x="308381" y="6381271"/>
            <a:ext cx="81829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sellaDiTesto 2"/>
          <p:cNvSpPr txBox="1"/>
          <p:nvPr userDrawn="1"/>
        </p:nvSpPr>
        <p:spPr>
          <a:xfrm>
            <a:off x="1994413" y="6381328"/>
            <a:ext cx="52421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ETSI MTS WI </a:t>
            </a:r>
            <a:r>
              <a:rPr kumimoji="0" lang="sl-SI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proposal</a:t>
            </a:r>
            <a:r>
              <a:rPr kumimoji="0" lang="sl-SI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• MIDAS Project • www.midas-project.eu • Project Number 318786 </a:t>
            </a:r>
            <a:endParaRPr kumimoji="0" lang="es-ES_tradnl" sz="10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0" r:id="rId3"/>
    <p:sldLayoutId id="2147483662" r:id="rId4"/>
    <p:sldLayoutId id="2147483664" r:id="rId5"/>
    <p:sldLayoutId id="2147483671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it-IT" sz="2400" b="1" kern="1200" dirty="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lang="it-IT" sz="2400" b="1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90000"/>
        <a:buFont typeface="Arial" pitchFamily="34" charset="0"/>
        <a:buChar char="•"/>
        <a:defRPr lang="it-IT" sz="24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SzPct val="70000"/>
        <a:buFont typeface="Courier New" pitchFamily="49" charset="0"/>
        <a:buChar char="o"/>
        <a:defRPr lang="it-IT" sz="20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lang="it-IT" sz="18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lang="it-IT" sz="16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11188" y="44450"/>
            <a:ext cx="85328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250825" y="765175"/>
            <a:ext cx="82296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24750" y="6356350"/>
            <a:ext cx="86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940B9-9B79-49B0-BC16-6D9D2BE723F9}" type="slidenum">
              <a:rPr lang="es-ES_tradnl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2261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Wingdings" pitchFamily="2" charset="2"/>
        <a:buChar char="q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Wingdings" pitchFamily="2" charset="2"/>
        <a:buChar char="ü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9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BCA55F-7719-462E-AA7A-BDBCCC7D274D}" type="slidenum">
              <a:rPr lang="de-DE">
                <a:ea typeface="ＭＳ Ｐゴシック" pitchFamily="4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ea typeface="ＭＳ Ｐゴシック" pitchFamily="46" charset="-128"/>
            </a:endParaRPr>
          </a:p>
        </p:txBody>
      </p:sp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444500" y="520700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473201"/>
            <a:ext cx="8229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127751"/>
            <a:ext cx="91440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1" y="0"/>
            <a:ext cx="9156700" cy="228600"/>
          </a:xfrm>
          <a:prstGeom prst="rect">
            <a:avLst/>
          </a:prstGeom>
          <a:solidFill>
            <a:srgbClr val="D4021D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457200">
              <a:defRPr/>
            </a:pPr>
            <a:endParaRPr lang="de-DE" dirty="0">
              <a:solidFill>
                <a:srgbClr val="D4021D"/>
              </a:solidFill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>
            <a:off x="8139114" y="6400801"/>
            <a:ext cx="200025" cy="215900"/>
          </a:xfrm>
          <a:prstGeom prst="rect">
            <a:avLst/>
          </a:prstGeom>
          <a:solidFill>
            <a:srgbClr val="6FA93B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7788275" y="6400801"/>
            <a:ext cx="198439" cy="215900"/>
          </a:xfrm>
          <a:prstGeom prst="rect">
            <a:avLst/>
          </a:prstGeom>
          <a:solidFill>
            <a:srgbClr val="00ACD3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3" name="Rechteck 32"/>
          <p:cNvSpPr/>
          <p:nvPr userDrawn="1"/>
        </p:nvSpPr>
        <p:spPr bwMode="auto">
          <a:xfrm>
            <a:off x="7435851" y="6400801"/>
            <a:ext cx="200025" cy="215900"/>
          </a:xfrm>
          <a:prstGeom prst="rect">
            <a:avLst/>
          </a:prstGeom>
          <a:solidFill>
            <a:srgbClr val="114594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4" name="Rechteck 33"/>
          <p:cNvSpPr/>
          <p:nvPr userDrawn="1"/>
        </p:nvSpPr>
        <p:spPr bwMode="auto">
          <a:xfrm>
            <a:off x="6381750" y="6400801"/>
            <a:ext cx="198439" cy="215900"/>
          </a:xfrm>
          <a:prstGeom prst="rect">
            <a:avLst/>
          </a:prstGeom>
          <a:solidFill>
            <a:srgbClr val="F08A00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6" name="Rechteck 35"/>
          <p:cNvSpPr/>
          <p:nvPr userDrawn="1"/>
        </p:nvSpPr>
        <p:spPr bwMode="auto">
          <a:xfrm>
            <a:off x="7085014" y="6400801"/>
            <a:ext cx="198437" cy="215900"/>
          </a:xfrm>
          <a:prstGeom prst="rect">
            <a:avLst/>
          </a:prstGeom>
          <a:solidFill>
            <a:srgbClr val="8E026C"/>
          </a:solidFill>
          <a:ln w="0" cap="flat" cmpd="sng" algn="ctr">
            <a:solidFill>
              <a:srgbClr val="9B348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7" name="Rechteck 36"/>
          <p:cNvSpPr/>
          <p:nvPr userDrawn="1"/>
        </p:nvSpPr>
        <p:spPr bwMode="auto">
          <a:xfrm>
            <a:off x="6732589" y="6400801"/>
            <a:ext cx="200025" cy="215900"/>
          </a:xfrm>
          <a:prstGeom prst="rect">
            <a:avLst/>
          </a:prstGeom>
          <a:solidFill>
            <a:srgbClr val="D4021D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pic>
        <p:nvPicPr>
          <p:cNvPr id="38" name="Grafik 31" descr="fokus_rgb_nur signet.wm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480426" y="6400801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1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rgbClr val="CC1F2F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9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BCA55F-7719-462E-AA7A-BDBCCC7D274D}" type="slidenum">
              <a:rPr lang="de-DE">
                <a:ea typeface="ＭＳ Ｐゴシック" pitchFamily="4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ea typeface="ＭＳ Ｐゴシック" pitchFamily="46" charset="-128"/>
            </a:endParaRPr>
          </a:p>
        </p:txBody>
      </p:sp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444500" y="520700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473201"/>
            <a:ext cx="8229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127751"/>
            <a:ext cx="91440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1" y="0"/>
            <a:ext cx="9156700" cy="2286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457200">
              <a:defRPr/>
            </a:pPr>
            <a:endParaRPr lang="de-DE" dirty="0">
              <a:solidFill>
                <a:srgbClr val="658E0C"/>
              </a:solidFill>
              <a:ea typeface="ＭＳ Ｐゴシック" pitchFamily="46" charset="-128"/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>
            <a:off x="8139114" y="6400801"/>
            <a:ext cx="200025" cy="215900"/>
          </a:xfrm>
          <a:prstGeom prst="rect">
            <a:avLst/>
          </a:prstGeom>
          <a:solidFill>
            <a:srgbClr val="6FA93B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7788275" y="6400801"/>
            <a:ext cx="198439" cy="215900"/>
          </a:xfrm>
          <a:prstGeom prst="rect">
            <a:avLst/>
          </a:prstGeom>
          <a:solidFill>
            <a:srgbClr val="00ACD3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3" name="Rechteck 32"/>
          <p:cNvSpPr/>
          <p:nvPr userDrawn="1"/>
        </p:nvSpPr>
        <p:spPr bwMode="auto">
          <a:xfrm>
            <a:off x="7435851" y="6400801"/>
            <a:ext cx="200025" cy="215900"/>
          </a:xfrm>
          <a:prstGeom prst="rect">
            <a:avLst/>
          </a:prstGeom>
          <a:solidFill>
            <a:srgbClr val="114594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4" name="Rechteck 33"/>
          <p:cNvSpPr/>
          <p:nvPr userDrawn="1"/>
        </p:nvSpPr>
        <p:spPr bwMode="auto">
          <a:xfrm>
            <a:off x="6381750" y="6400801"/>
            <a:ext cx="198439" cy="215900"/>
          </a:xfrm>
          <a:prstGeom prst="rect">
            <a:avLst/>
          </a:prstGeom>
          <a:solidFill>
            <a:srgbClr val="F08A00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6" name="Rechteck 35"/>
          <p:cNvSpPr/>
          <p:nvPr userDrawn="1"/>
        </p:nvSpPr>
        <p:spPr bwMode="auto">
          <a:xfrm>
            <a:off x="7085014" y="6400801"/>
            <a:ext cx="198437" cy="215900"/>
          </a:xfrm>
          <a:prstGeom prst="rect">
            <a:avLst/>
          </a:prstGeom>
          <a:solidFill>
            <a:srgbClr val="8E026C"/>
          </a:solidFill>
          <a:ln w="0" cap="flat" cmpd="sng" algn="ctr">
            <a:solidFill>
              <a:srgbClr val="9B348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7" name="Rechteck 36"/>
          <p:cNvSpPr/>
          <p:nvPr userDrawn="1"/>
        </p:nvSpPr>
        <p:spPr bwMode="auto">
          <a:xfrm>
            <a:off x="6732589" y="6400801"/>
            <a:ext cx="200025" cy="215900"/>
          </a:xfrm>
          <a:prstGeom prst="rect">
            <a:avLst/>
          </a:prstGeom>
          <a:solidFill>
            <a:srgbClr val="D4021D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pic>
        <p:nvPicPr>
          <p:cNvPr id="38" name="Grafik 31" descr="fokus_rgb_nur signet.wmf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480426" y="6400801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8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rgbClr val="CC1F2F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footprint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33363"/>
            <a:ext cx="1530350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5" descr="ITEA 2 Symbo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418263"/>
            <a:ext cx="11922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56325" y="6351588"/>
            <a:ext cx="2592388" cy="4619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 sz="10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© DIAMONDS </a:t>
            </a:r>
            <a:r>
              <a:rPr lang="de-DE" altLang="de-DE" sz="1000" dirty="0" err="1" smtClean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Consortium</a:t>
            </a:r>
            <a:r>
              <a:rPr lang="de-DE" altLang="de-DE" sz="1000" dirty="0" smtClean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 2010-2013</a:t>
            </a:r>
            <a:endParaRPr lang="de-DE" altLang="de-DE" sz="1000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468313" y="1341438"/>
            <a:ext cx="64071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5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 spc="-100">
          <a:solidFill>
            <a:srgbClr val="37424D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457200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730250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04888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187450" indent="-1365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4.jpe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 bwMode="auto">
          <a:xfrm>
            <a:off x="323528" y="4724989"/>
            <a:ext cx="4032448" cy="19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3" pitchFamily="18" charset="2"/>
              <a:buNone/>
            </a:pP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Roman Kužnar, SINTESIO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Andreas Hoffmann</a:t>
            </a: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, </a:t>
            </a:r>
            <a:r>
              <a:rPr lang="sl-SI" sz="14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Fraunhofer</a:t>
            </a: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 FOCUS</a:t>
            </a:r>
            <a:endParaRPr lang="en-US" sz="1400" b="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Martin Schneider</a:t>
            </a:r>
            <a:r>
              <a:rPr lang="sl-SI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, </a:t>
            </a:r>
            <a:r>
              <a:rPr lang="sl-SI" sz="14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Fraunhofer</a:t>
            </a:r>
            <a:r>
              <a:rPr lang="sl-SI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 FOCUS</a:t>
            </a:r>
            <a:endParaRPr lang="en-US" sz="1400" b="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Marc-Florian Wendland</a:t>
            </a: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, </a:t>
            </a:r>
            <a:r>
              <a:rPr lang="sl-SI" sz="14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Fraunhofer</a:t>
            </a:r>
            <a:r>
              <a:rPr lang="sl-SI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 FOCUS</a:t>
            </a:r>
            <a:endParaRPr lang="sl-SI" sz="1400" b="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Nicola</a:t>
            </a: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 </a:t>
            </a:r>
            <a:r>
              <a:rPr lang="sl-SI" sz="14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Tonellotto</a:t>
            </a: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, CNR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Alberto De Francesco, CNR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Guiseppe</a:t>
            </a: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 </a:t>
            </a:r>
            <a:r>
              <a:rPr lang="sl-SI" sz="14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Ottaviano</a:t>
            </a: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, CNR </a:t>
            </a:r>
            <a:endParaRPr lang="en-US" sz="1400" b="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2774665"/>
            <a:ext cx="8496944" cy="2308324"/>
          </a:xfrm>
        </p:spPr>
        <p:txBody>
          <a:bodyPr/>
          <a:lstStyle/>
          <a:p>
            <a:r>
              <a:rPr lang="en-US" sz="3600" dirty="0"/>
              <a:t>DEPLOYMENT OF MODEL-BASED AUTOMATED TESTING INFRASTRUCTURE IN A CLOUD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545289" y="4581128"/>
            <a:ext cx="7111502" cy="791829"/>
          </a:xfrm>
        </p:spPr>
        <p:txBody>
          <a:bodyPr/>
          <a:lstStyle/>
          <a:p>
            <a:r>
              <a:rPr lang="sl-SI" dirty="0" smtClean="0"/>
              <a:t>ETSI MTS WI </a:t>
            </a:r>
          </a:p>
          <a:p>
            <a:r>
              <a:rPr lang="sl-SI" dirty="0" err="1" smtClean="0"/>
              <a:t>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hteck 205"/>
          <p:cNvSpPr/>
          <p:nvPr/>
        </p:nvSpPr>
        <p:spPr bwMode="auto">
          <a:xfrm>
            <a:off x="6438586" y="4806347"/>
            <a:ext cx="2369356" cy="14876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chteck 160"/>
          <p:cNvSpPr/>
          <p:nvPr/>
        </p:nvSpPr>
        <p:spPr bwMode="auto">
          <a:xfrm>
            <a:off x="6429674" y="737855"/>
            <a:ext cx="2369356" cy="3900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2835948" y="3155461"/>
            <a:ext cx="3451568" cy="148312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>
            <a:off x="2836746" y="737854"/>
            <a:ext cx="3459008" cy="226052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Overview on the </a:t>
            </a:r>
            <a:r>
              <a:rPr lang="en-US" i="1" dirty="0" smtClean="0">
                <a:latin typeface="Arial" charset="0"/>
              </a:rPr>
              <a:t>Generation</a:t>
            </a:r>
            <a:r>
              <a:rPr lang="en-US" dirty="0" smtClean="0">
                <a:latin typeface="Arial" charset="0"/>
              </a:rPr>
              <a:t> Process</a:t>
            </a:r>
          </a:p>
        </p:txBody>
      </p:sp>
      <p:sp>
        <p:nvSpPr>
          <p:cNvPr id="115" name="Textfeld 114"/>
          <p:cNvSpPr txBox="1"/>
          <p:nvPr/>
        </p:nvSpPr>
        <p:spPr>
          <a:xfrm>
            <a:off x="2816114" y="721974"/>
            <a:ext cx="99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Behaviour</a:t>
            </a:r>
            <a:r>
              <a:rPr lang="de-DE" sz="1200" b="1" dirty="0" smtClean="0"/>
              <a:t> </a:t>
            </a:r>
            <a:r>
              <a:rPr lang="de-DE" sz="1200" b="1" dirty="0">
                <a:solidFill>
                  <a:srgbClr val="C00000"/>
                </a:solidFill>
              </a:rPr>
              <a:t>M</a:t>
            </a:r>
            <a:r>
              <a:rPr lang="de-DE" sz="1200" b="1" dirty="0" smtClean="0">
                <a:solidFill>
                  <a:srgbClr val="C00000"/>
                </a:solidFill>
              </a:rPr>
              <a:t>odels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2796658" y="3130887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Generated</a:t>
            </a:r>
            <a:endParaRPr lang="de-DE" sz="1200" b="1" dirty="0" smtClean="0"/>
          </a:p>
          <a:p>
            <a:r>
              <a:rPr lang="de-DE" sz="1200" b="1" dirty="0" smtClean="0">
                <a:solidFill>
                  <a:srgbClr val="C00000"/>
                </a:solidFill>
              </a:rPr>
              <a:t>Test</a:t>
            </a:r>
            <a:r>
              <a:rPr lang="de-DE" sz="1200" b="1" dirty="0" smtClean="0"/>
              <a:t> </a:t>
            </a:r>
            <a:r>
              <a:rPr lang="de-DE" sz="1200" b="1" i="1" dirty="0" smtClean="0">
                <a:solidFill>
                  <a:srgbClr val="C00000"/>
                </a:solidFill>
              </a:rPr>
              <a:t>Cases</a:t>
            </a:r>
            <a:endParaRPr lang="de-DE" sz="1200" b="1" i="1" dirty="0">
              <a:solidFill>
                <a:srgbClr val="C00000"/>
              </a:solidFill>
            </a:endParaRPr>
          </a:p>
        </p:txBody>
      </p:sp>
      <p:sp>
        <p:nvSpPr>
          <p:cNvPr id="162" name="Textfeld 161"/>
          <p:cNvSpPr txBox="1"/>
          <p:nvPr/>
        </p:nvSpPr>
        <p:spPr>
          <a:xfrm>
            <a:off x="7827143" y="713428"/>
            <a:ext cx="99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err="1" smtClean="0">
                <a:solidFill>
                  <a:srgbClr val="C00000"/>
                </a:solidFill>
              </a:rPr>
              <a:t>Automated</a:t>
            </a:r>
            <a:endParaRPr lang="de-DE" sz="1200" b="1" i="1" dirty="0" smtClean="0">
              <a:solidFill>
                <a:srgbClr val="C00000"/>
              </a:solidFill>
            </a:endParaRPr>
          </a:p>
          <a:p>
            <a:pPr algn="r"/>
            <a:r>
              <a:rPr lang="de-DE" sz="1200" dirty="0" smtClean="0">
                <a:solidFill>
                  <a:srgbClr val="C00000"/>
                </a:solidFill>
              </a:rPr>
              <a:t>Test (Case)</a:t>
            </a:r>
          </a:p>
          <a:p>
            <a:pPr algn="r"/>
            <a:r>
              <a:rPr lang="de-DE" sz="1200" dirty="0" smtClean="0">
                <a:solidFill>
                  <a:srgbClr val="C00000"/>
                </a:solidFill>
              </a:rPr>
              <a:t>Generation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124" name="Rechteck 123"/>
          <p:cNvSpPr/>
          <p:nvPr/>
        </p:nvSpPr>
        <p:spPr bwMode="auto">
          <a:xfrm>
            <a:off x="326950" y="737855"/>
            <a:ext cx="2369356" cy="55516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301740" y="723715"/>
            <a:ext cx="122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 smtClean="0"/>
              <a:t>Manual</a:t>
            </a:r>
          </a:p>
          <a:p>
            <a:r>
              <a:rPr lang="de-DE" sz="1200" dirty="0" smtClean="0"/>
              <a:t>Test (Case)</a:t>
            </a:r>
          </a:p>
          <a:p>
            <a:r>
              <a:rPr lang="de-DE" sz="1200" dirty="0" err="1" smtClean="0"/>
              <a:t>Specification</a:t>
            </a:r>
            <a:endParaRPr lang="de-DE" sz="1200" dirty="0"/>
          </a:p>
        </p:txBody>
      </p:sp>
      <p:sp>
        <p:nvSpPr>
          <p:cNvPr id="139" name="Rechteck 138"/>
          <p:cNvSpPr/>
          <p:nvPr/>
        </p:nvSpPr>
        <p:spPr bwMode="auto">
          <a:xfrm>
            <a:off x="2828766" y="4806348"/>
            <a:ext cx="3451568" cy="148312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Textfeld 139"/>
          <p:cNvSpPr txBox="1"/>
          <p:nvPr/>
        </p:nvSpPr>
        <p:spPr>
          <a:xfrm>
            <a:off x="2796050" y="4790429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Generated</a:t>
            </a:r>
            <a:endParaRPr lang="de-DE" sz="1200" b="1" dirty="0" smtClean="0"/>
          </a:p>
          <a:p>
            <a:r>
              <a:rPr lang="de-DE" sz="1200" b="1" dirty="0" smtClean="0">
                <a:solidFill>
                  <a:srgbClr val="C00000"/>
                </a:solidFill>
              </a:rPr>
              <a:t>Test</a:t>
            </a:r>
            <a:r>
              <a:rPr lang="de-DE" sz="1200" b="1" dirty="0" smtClean="0"/>
              <a:t> </a:t>
            </a:r>
            <a:r>
              <a:rPr lang="de-DE" sz="1200" b="1" i="1" dirty="0" smtClean="0">
                <a:solidFill>
                  <a:srgbClr val="C00000"/>
                </a:solidFill>
              </a:rPr>
              <a:t>Scripts</a:t>
            </a:r>
            <a:endParaRPr lang="de-DE" sz="1200" b="1" i="1" dirty="0">
              <a:solidFill>
                <a:srgbClr val="C00000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6175291" y="4293096"/>
            <a:ext cx="2573173" cy="1142607"/>
            <a:chOff x="6175291" y="4293096"/>
            <a:chExt cx="2573173" cy="1142607"/>
          </a:xfrm>
        </p:grpSpPr>
        <p:grpSp>
          <p:nvGrpSpPr>
            <p:cNvPr id="199" name="Gruppieren 198"/>
            <p:cNvGrpSpPr/>
            <p:nvPr/>
          </p:nvGrpSpPr>
          <p:grpSpPr>
            <a:xfrm>
              <a:off x="6175291" y="4293096"/>
              <a:ext cx="1651851" cy="1142607"/>
              <a:chOff x="4139952" y="1356824"/>
              <a:chExt cx="999386" cy="878826"/>
            </a:xfrm>
          </p:grpSpPr>
          <p:cxnSp>
            <p:nvCxnSpPr>
              <p:cNvPr id="200" name="Gerade Verbindung mit Pfeil 199"/>
              <p:cNvCxnSpPr/>
              <p:nvPr/>
            </p:nvCxnSpPr>
            <p:spPr bwMode="auto">
              <a:xfrm>
                <a:off x="4188366" y="1362631"/>
                <a:ext cx="95097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01" name="Gerade Verbindung mit Pfeil 200"/>
              <p:cNvCxnSpPr/>
              <p:nvPr/>
            </p:nvCxnSpPr>
            <p:spPr bwMode="auto">
              <a:xfrm>
                <a:off x="5131588" y="1356824"/>
                <a:ext cx="0" cy="87882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02" name="Gerade Verbindung mit Pfeil 201"/>
              <p:cNvCxnSpPr/>
              <p:nvPr/>
            </p:nvCxnSpPr>
            <p:spPr bwMode="auto">
              <a:xfrm>
                <a:off x="4139952" y="2224701"/>
                <a:ext cx="98779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</p:grpSp>
        <p:sp>
          <p:nvSpPr>
            <p:cNvPr id="205" name="Textfeld 204"/>
            <p:cNvSpPr txBox="1"/>
            <p:nvPr/>
          </p:nvSpPr>
          <p:spPr>
            <a:xfrm>
              <a:off x="7757186" y="4805359"/>
              <a:ext cx="99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Test </a:t>
              </a:r>
              <a:r>
                <a:rPr lang="de-DE" sz="1200" i="1" dirty="0" smtClean="0"/>
                <a:t>Script </a:t>
              </a:r>
              <a:r>
                <a:rPr lang="de-DE" sz="1200" dirty="0" smtClean="0"/>
                <a:t>Generation</a:t>
              </a:r>
              <a:endParaRPr lang="de-DE" sz="1200" dirty="0"/>
            </a:p>
          </p:txBody>
        </p:sp>
      </p:grpSp>
      <p:sp>
        <p:nvSpPr>
          <p:cNvPr id="207" name="Textfeld 206"/>
          <p:cNvSpPr txBox="1"/>
          <p:nvPr/>
        </p:nvSpPr>
        <p:spPr>
          <a:xfrm>
            <a:off x="7836230" y="5660230"/>
            <a:ext cx="99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err="1" smtClean="0">
                <a:solidFill>
                  <a:srgbClr val="C00000"/>
                </a:solidFill>
              </a:rPr>
              <a:t>Automated</a:t>
            </a:r>
            <a:endParaRPr lang="de-DE" sz="1200" b="1" i="1" dirty="0" smtClean="0">
              <a:solidFill>
                <a:srgbClr val="C00000"/>
              </a:solidFill>
            </a:endParaRPr>
          </a:p>
          <a:p>
            <a:pPr algn="r"/>
            <a:r>
              <a:rPr lang="de-DE" sz="1200" dirty="0" smtClean="0">
                <a:solidFill>
                  <a:srgbClr val="C00000"/>
                </a:solidFill>
              </a:rPr>
              <a:t>Test Script</a:t>
            </a:r>
          </a:p>
          <a:p>
            <a:pPr algn="r"/>
            <a:r>
              <a:rPr lang="de-DE" sz="1200" dirty="0" smtClean="0">
                <a:solidFill>
                  <a:srgbClr val="C00000"/>
                </a:solidFill>
              </a:rPr>
              <a:t>Generation</a:t>
            </a:r>
            <a:endParaRPr lang="de-DE" sz="1200" dirty="0">
              <a:solidFill>
                <a:srgbClr val="C00000"/>
              </a:solidFill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3282773" y="5056000"/>
            <a:ext cx="2829233" cy="1089848"/>
            <a:chOff x="3282773" y="5056000"/>
            <a:chExt cx="2829233" cy="1089848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4249166" y="5056000"/>
              <a:ext cx="1862840" cy="1089848"/>
              <a:chOff x="4249166" y="5056000"/>
              <a:chExt cx="1862840" cy="1089848"/>
            </a:xfrm>
          </p:grpSpPr>
          <p:sp>
            <p:nvSpPr>
              <p:cNvPr id="182" name="Rechteck 181"/>
              <p:cNvSpPr/>
              <p:nvPr/>
            </p:nvSpPr>
            <p:spPr bwMode="auto">
              <a:xfrm>
                <a:off x="4533186" y="5281752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hteck 168"/>
              <p:cNvSpPr/>
              <p:nvPr/>
            </p:nvSpPr>
            <p:spPr bwMode="auto">
              <a:xfrm>
                <a:off x="4419815" y="5171968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hteck 145"/>
              <p:cNvSpPr/>
              <p:nvPr/>
            </p:nvSpPr>
            <p:spPr bwMode="auto">
              <a:xfrm>
                <a:off x="4293826" y="5070068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95" name="Gruppieren 194"/>
              <p:cNvGrpSpPr/>
              <p:nvPr/>
            </p:nvGrpSpPr>
            <p:grpSpPr>
              <a:xfrm>
                <a:off x="5265368" y="5311244"/>
                <a:ext cx="846638" cy="261610"/>
                <a:chOff x="4377105" y="1236858"/>
                <a:chExt cx="1331405" cy="261610"/>
              </a:xfrm>
            </p:grpSpPr>
            <p:sp>
              <p:nvSpPr>
                <p:cNvPr id="196" name="Rechteck 195"/>
                <p:cNvSpPr/>
                <p:nvPr/>
              </p:nvSpPr>
              <p:spPr bwMode="auto">
                <a:xfrm>
                  <a:off x="4627850" y="1264327"/>
                  <a:ext cx="808246" cy="192556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Textfeld 196"/>
                <p:cNvSpPr txBox="1"/>
                <p:nvPr/>
              </p:nvSpPr>
              <p:spPr>
                <a:xfrm>
                  <a:off x="4377105" y="1236858"/>
                  <a:ext cx="13314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50" b="1" dirty="0" smtClean="0">
                      <a:solidFill>
                        <a:schemeClr val="bg1"/>
                      </a:solidFill>
                    </a:rPr>
                    <a:t>TTCN-3</a:t>
                  </a:r>
                  <a:endParaRPr lang="de-DE" sz="105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8" name="Textfeld 197"/>
              <p:cNvSpPr txBox="1"/>
              <p:nvPr/>
            </p:nvSpPr>
            <p:spPr>
              <a:xfrm>
                <a:off x="4249166" y="5056000"/>
                <a:ext cx="14595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b="1" dirty="0" err="1"/>
                  <a:t>testcase</a:t>
                </a:r>
                <a:r>
                  <a:rPr lang="de-DE" sz="900" dirty="0"/>
                  <a:t> </a:t>
                </a:r>
                <a:r>
                  <a:rPr lang="de-DE" sz="900" dirty="0" smtClean="0"/>
                  <a:t>tc_2() … </a:t>
                </a:r>
                <a:r>
                  <a:rPr lang="de-DE" sz="900" b="1" dirty="0" smtClean="0"/>
                  <a:t>{</a:t>
                </a:r>
              </a:p>
              <a:p>
                <a:r>
                  <a:rPr lang="de-DE" sz="900" dirty="0" smtClean="0"/>
                  <a:t>  </a:t>
                </a:r>
                <a:r>
                  <a:rPr lang="de-DE" sz="900" b="1" dirty="0" err="1" smtClean="0"/>
                  <a:t>var</a:t>
                </a:r>
                <a:r>
                  <a:rPr lang="de-DE" sz="900" dirty="0" smtClean="0"/>
                  <a:t> TC </a:t>
                </a:r>
                <a:r>
                  <a:rPr lang="de-DE" sz="900" dirty="0" err="1" smtClean="0"/>
                  <a:t>tc_Property</a:t>
                </a:r>
                <a:r>
                  <a:rPr lang="de-DE" sz="900" dirty="0"/>
                  <a:t>;  </a:t>
                </a:r>
                <a:endParaRPr lang="de-DE" sz="900" dirty="0" smtClean="0"/>
              </a:p>
              <a:p>
                <a:r>
                  <a:rPr lang="de-DE" sz="900" dirty="0"/>
                  <a:t> </a:t>
                </a:r>
                <a:r>
                  <a:rPr lang="de-DE" sz="900" dirty="0" smtClean="0"/>
                  <a:t> </a:t>
                </a:r>
                <a:r>
                  <a:rPr lang="de-DE" sz="900" b="1" dirty="0" err="1" smtClean="0"/>
                  <a:t>connect</a:t>
                </a:r>
                <a:r>
                  <a:rPr lang="de-DE" sz="900" dirty="0" smtClean="0"/>
                  <a:t>( (..);</a:t>
                </a:r>
                <a:endParaRPr lang="de-DE" sz="900" dirty="0"/>
              </a:p>
              <a:p>
                <a:r>
                  <a:rPr lang="de-DE" sz="900" dirty="0" smtClean="0"/>
                  <a:t>  </a:t>
                </a:r>
                <a:r>
                  <a:rPr lang="de-DE" sz="900" dirty="0" err="1" smtClean="0"/>
                  <a:t>tc_Property.start</a:t>
                </a:r>
                <a:r>
                  <a:rPr lang="de-DE" sz="900" dirty="0" smtClean="0"/>
                  <a:t>(…);</a:t>
                </a:r>
              </a:p>
              <a:p>
                <a:r>
                  <a:rPr lang="de-DE" sz="900" dirty="0"/>
                  <a:t>  </a:t>
                </a:r>
                <a:r>
                  <a:rPr lang="de-DE" sz="900" dirty="0" err="1" smtClean="0"/>
                  <a:t>tc_Property.done</a:t>
                </a:r>
                <a:r>
                  <a:rPr lang="de-DE" sz="900" dirty="0"/>
                  <a:t>; </a:t>
                </a:r>
                <a:r>
                  <a:rPr lang="de-DE" sz="900" dirty="0" smtClean="0"/>
                  <a:t>…</a:t>
                </a:r>
              </a:p>
              <a:p>
                <a:r>
                  <a:rPr lang="de-DE" sz="900" b="1" dirty="0"/>
                  <a:t>}</a:t>
                </a:r>
              </a:p>
            </p:txBody>
          </p:sp>
        </p:grpSp>
        <p:sp>
          <p:nvSpPr>
            <p:cNvPr id="210" name="Textfeld 209"/>
            <p:cNvSpPr txBox="1"/>
            <p:nvPr/>
          </p:nvSpPr>
          <p:spPr>
            <a:xfrm>
              <a:off x="3282773" y="5343599"/>
              <a:ext cx="99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 smtClean="0"/>
                <a:t>Test</a:t>
              </a:r>
            </a:p>
            <a:p>
              <a:pPr algn="r"/>
              <a:r>
                <a:rPr lang="de-DE" sz="1200" dirty="0" smtClean="0"/>
                <a:t>Scripts</a:t>
              </a:r>
              <a:endParaRPr lang="de-DE" sz="12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346554" y="2026664"/>
            <a:ext cx="3063251" cy="864096"/>
            <a:chOff x="3346554" y="2026664"/>
            <a:chExt cx="3063251" cy="864096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4357150" y="2026664"/>
              <a:ext cx="1224136" cy="864096"/>
              <a:chOff x="2555776" y="2041965"/>
              <a:chExt cx="1224136" cy="864096"/>
            </a:xfrm>
          </p:grpSpPr>
          <p:sp>
            <p:nvSpPr>
              <p:cNvPr id="33" name="Rechteck 32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Gerade Verbindung mit Pfeil 42"/>
              <p:cNvCxnSpPr/>
              <p:nvPr/>
            </p:nvCxnSpPr>
            <p:spPr bwMode="auto">
              <a:xfrm>
                <a:off x="2906494" y="2357118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48" name="Gruppieren 47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46" name="Gerader Verbinder 45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7" name="Rechteck 46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hteck 48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52" name="Gerader Verbinder 51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3" name="Rechteck 52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hteck 53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58" name="Gerade Verbindung mit Pfeil 57"/>
              <p:cNvCxnSpPr/>
              <p:nvPr/>
            </p:nvCxnSpPr>
            <p:spPr bwMode="auto">
              <a:xfrm flipH="1">
                <a:off x="2906494" y="2447598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Gerade Verbindung mit Pfeil 62"/>
              <p:cNvCxnSpPr/>
              <p:nvPr/>
            </p:nvCxnSpPr>
            <p:spPr bwMode="auto">
              <a:xfrm flipH="1">
                <a:off x="2905760" y="2620704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8" name="Rechteck 67"/>
              <p:cNvSpPr/>
              <p:nvPr/>
            </p:nvSpPr>
            <p:spPr bwMode="auto">
              <a:xfrm>
                <a:off x="2722764" y="2288427"/>
                <a:ext cx="824648" cy="226937"/>
              </a:xfrm>
              <a:prstGeom prst="rect">
                <a:avLst/>
              </a:prstGeom>
              <a:solidFill>
                <a:srgbClr val="F9B3A7">
                  <a:alpha val="52941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Rechteck 112"/>
              <p:cNvSpPr/>
              <p:nvPr/>
            </p:nvSpPr>
            <p:spPr bwMode="auto">
              <a:xfrm>
                <a:off x="2730610" y="2292925"/>
                <a:ext cx="122789" cy="94874"/>
              </a:xfrm>
              <a:prstGeom prst="rect">
                <a:avLst/>
              </a:prstGeom>
              <a:solidFill>
                <a:srgbClr val="F9B3A7">
                  <a:alpha val="52941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1" name="Textfeld 120"/>
            <p:cNvSpPr txBox="1"/>
            <p:nvPr/>
          </p:nvSpPr>
          <p:spPr>
            <a:xfrm>
              <a:off x="3346554" y="2130608"/>
              <a:ext cx="991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 err="1" smtClean="0"/>
                <a:t>Complex</a:t>
              </a:r>
              <a:endParaRPr lang="de-DE" sz="1200" dirty="0"/>
            </a:p>
            <a:p>
              <a:pPr algn="r"/>
              <a:r>
                <a:rPr lang="de-DE" sz="1200" dirty="0" smtClean="0"/>
                <a:t>Test</a:t>
              </a:r>
            </a:p>
            <a:p>
              <a:pPr algn="r"/>
              <a:r>
                <a:rPr lang="de-DE" sz="1200" dirty="0" smtClean="0"/>
                <a:t>Scenarios</a:t>
              </a:r>
              <a:endParaRPr lang="de-DE" sz="1200" dirty="0"/>
            </a:p>
          </p:txBody>
        </p:sp>
        <p:grpSp>
          <p:nvGrpSpPr>
            <p:cNvPr id="160" name="Gruppieren 132"/>
            <p:cNvGrpSpPr/>
            <p:nvPr/>
          </p:nvGrpSpPr>
          <p:grpSpPr>
            <a:xfrm>
              <a:off x="5148064" y="2303294"/>
              <a:ext cx="1261741" cy="261610"/>
              <a:chOff x="4260613" y="1239589"/>
              <a:chExt cx="2166809" cy="261610"/>
            </a:xfrm>
          </p:grpSpPr>
          <p:sp>
            <p:nvSpPr>
              <p:cNvPr id="167" name="Rechteck 133"/>
              <p:cNvSpPr/>
              <p:nvPr/>
            </p:nvSpPr>
            <p:spPr bwMode="auto">
              <a:xfrm>
                <a:off x="4627850" y="1264327"/>
                <a:ext cx="1478550" cy="1925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extfeld 134"/>
              <p:cNvSpPr txBox="1"/>
              <p:nvPr/>
            </p:nvSpPr>
            <p:spPr>
              <a:xfrm>
                <a:off x="4260613" y="1239589"/>
                <a:ext cx="21668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>
                    <a:solidFill>
                      <a:schemeClr val="bg1"/>
                    </a:solidFill>
                  </a:rPr>
                  <a:t>MIDAS DSL</a:t>
                </a:r>
                <a:endParaRPr lang="de-DE" sz="11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uppieren 28"/>
          <p:cNvGrpSpPr/>
          <p:nvPr/>
        </p:nvGrpSpPr>
        <p:grpSpPr>
          <a:xfrm>
            <a:off x="1403648" y="1161025"/>
            <a:ext cx="1905352" cy="4739141"/>
            <a:chOff x="1403648" y="1161025"/>
            <a:chExt cx="1905352" cy="4739141"/>
          </a:xfrm>
        </p:grpSpPr>
        <p:cxnSp>
          <p:nvCxnSpPr>
            <p:cNvPr id="127" name="Gerade Verbindung mit Pfeil 126"/>
            <p:cNvCxnSpPr/>
            <p:nvPr/>
          </p:nvCxnSpPr>
          <p:spPr bwMode="auto">
            <a:xfrm>
              <a:off x="2306747" y="1484784"/>
              <a:ext cx="1002253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28" name="Gerade Verbindung mit Pfeil 127"/>
            <p:cNvCxnSpPr/>
            <p:nvPr/>
          </p:nvCxnSpPr>
          <p:spPr bwMode="auto">
            <a:xfrm>
              <a:off x="2304971" y="2429434"/>
              <a:ext cx="1002253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208" name="Gerade Verbindung mit Pfeil 207"/>
            <p:cNvCxnSpPr/>
            <p:nvPr/>
          </p:nvCxnSpPr>
          <p:spPr bwMode="auto">
            <a:xfrm>
              <a:off x="2282149" y="5589240"/>
              <a:ext cx="1002253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209" name="Gerade Verbindung mit Pfeil 208"/>
            <p:cNvCxnSpPr/>
            <p:nvPr/>
          </p:nvCxnSpPr>
          <p:spPr bwMode="auto">
            <a:xfrm>
              <a:off x="2282149" y="3933056"/>
              <a:ext cx="1002253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grpSp>
          <p:nvGrpSpPr>
            <p:cNvPr id="212" name="Gruppieren 193"/>
            <p:cNvGrpSpPr/>
            <p:nvPr/>
          </p:nvGrpSpPr>
          <p:grpSpPr>
            <a:xfrm>
              <a:off x="1403648" y="1161025"/>
              <a:ext cx="432048" cy="648072"/>
              <a:chOff x="274509" y="2276872"/>
              <a:chExt cx="432048" cy="648072"/>
            </a:xfrm>
          </p:grpSpPr>
          <p:sp>
            <p:nvSpPr>
              <p:cNvPr id="213" name="Ellipse 212"/>
              <p:cNvSpPr/>
              <p:nvPr/>
            </p:nvSpPr>
            <p:spPr>
              <a:xfrm>
                <a:off x="395536" y="2276872"/>
                <a:ext cx="216024" cy="216024"/>
              </a:xfrm>
              <a:prstGeom prst="ellips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214" name="Gerade Verbindung 195"/>
              <p:cNvCxnSpPr/>
              <p:nvPr/>
            </p:nvCxnSpPr>
            <p:spPr>
              <a:xfrm rot="5400000">
                <a:off x="390012" y="2600908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196"/>
              <p:cNvCxnSpPr/>
              <p:nvPr/>
            </p:nvCxnSpPr>
            <p:spPr>
              <a:xfrm rot="16200000" flipH="1">
                <a:off x="465448" y="2744924"/>
                <a:ext cx="216024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197"/>
              <p:cNvCxnSpPr/>
              <p:nvPr/>
            </p:nvCxnSpPr>
            <p:spPr>
              <a:xfrm rot="5400000">
                <a:off x="297240" y="2727588"/>
                <a:ext cx="223644" cy="1710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 Verbindung 198"/>
              <p:cNvCxnSpPr/>
              <p:nvPr/>
            </p:nvCxnSpPr>
            <p:spPr>
              <a:xfrm flipV="1">
                <a:off x="493832" y="2459784"/>
                <a:ext cx="212725" cy="1283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 Verbindung 199"/>
              <p:cNvCxnSpPr/>
              <p:nvPr/>
            </p:nvCxnSpPr>
            <p:spPr>
              <a:xfrm>
                <a:off x="274509" y="2459784"/>
                <a:ext cx="235327" cy="1359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uppieren 127"/>
            <p:cNvGrpSpPr/>
            <p:nvPr/>
          </p:nvGrpSpPr>
          <p:grpSpPr>
            <a:xfrm flipH="1">
              <a:off x="1486766" y="5252094"/>
              <a:ext cx="360966" cy="648072"/>
              <a:chOff x="322602" y="2276872"/>
              <a:chExt cx="360966" cy="648072"/>
            </a:xfrm>
          </p:grpSpPr>
          <p:sp>
            <p:nvSpPr>
              <p:cNvPr id="220" name="Ellipse 219"/>
              <p:cNvSpPr/>
              <p:nvPr/>
            </p:nvSpPr>
            <p:spPr>
              <a:xfrm>
                <a:off x="395536" y="2276872"/>
                <a:ext cx="216024" cy="216024"/>
              </a:xfrm>
              <a:prstGeom prst="ellips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221" name="Gerade Verbindung 129"/>
              <p:cNvCxnSpPr/>
              <p:nvPr/>
            </p:nvCxnSpPr>
            <p:spPr>
              <a:xfrm rot="5400000">
                <a:off x="390012" y="2600908"/>
                <a:ext cx="21602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 Verbindung 130"/>
              <p:cNvCxnSpPr/>
              <p:nvPr/>
            </p:nvCxnSpPr>
            <p:spPr>
              <a:xfrm rot="16200000" flipH="1">
                <a:off x="465448" y="2744924"/>
                <a:ext cx="216024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 Verbindung 131"/>
              <p:cNvCxnSpPr/>
              <p:nvPr/>
            </p:nvCxnSpPr>
            <p:spPr>
              <a:xfrm rot="5400000">
                <a:off x="297240" y="2727588"/>
                <a:ext cx="223644" cy="1710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 Verbindung 132"/>
              <p:cNvCxnSpPr/>
              <p:nvPr/>
            </p:nvCxnSpPr>
            <p:spPr>
              <a:xfrm>
                <a:off x="493832" y="2542044"/>
                <a:ext cx="189736" cy="1668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 Verbindung 133"/>
              <p:cNvCxnSpPr/>
              <p:nvPr/>
            </p:nvCxnSpPr>
            <p:spPr>
              <a:xfrm flipV="1">
                <a:off x="322602" y="2541118"/>
                <a:ext cx="178688" cy="1584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uppieren 127"/>
            <p:cNvGrpSpPr/>
            <p:nvPr/>
          </p:nvGrpSpPr>
          <p:grpSpPr>
            <a:xfrm flipH="1">
              <a:off x="1465180" y="3645024"/>
              <a:ext cx="373630" cy="648072"/>
              <a:chOff x="312224" y="2276872"/>
              <a:chExt cx="373630" cy="648072"/>
            </a:xfrm>
          </p:grpSpPr>
          <p:sp>
            <p:nvSpPr>
              <p:cNvPr id="227" name="Ellipse 226"/>
              <p:cNvSpPr/>
              <p:nvPr/>
            </p:nvSpPr>
            <p:spPr>
              <a:xfrm>
                <a:off x="395536" y="2276872"/>
                <a:ext cx="216024" cy="216024"/>
              </a:xfrm>
              <a:prstGeom prst="ellips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228" name="Gerade Verbindung 129"/>
              <p:cNvCxnSpPr/>
              <p:nvPr/>
            </p:nvCxnSpPr>
            <p:spPr>
              <a:xfrm rot="5400000">
                <a:off x="390012" y="2600908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Gerade Verbindung 130"/>
              <p:cNvCxnSpPr/>
              <p:nvPr/>
            </p:nvCxnSpPr>
            <p:spPr>
              <a:xfrm rot="16200000" flipH="1">
                <a:off x="465448" y="2744924"/>
                <a:ext cx="216024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 Verbindung 131"/>
              <p:cNvCxnSpPr/>
              <p:nvPr/>
            </p:nvCxnSpPr>
            <p:spPr>
              <a:xfrm rot="5400000">
                <a:off x="297240" y="2727588"/>
                <a:ext cx="223644" cy="1710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 Verbindung 132"/>
              <p:cNvCxnSpPr/>
              <p:nvPr/>
            </p:nvCxnSpPr>
            <p:spPr>
              <a:xfrm flipV="1">
                <a:off x="312224" y="2557284"/>
                <a:ext cx="373630" cy="1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uppieren 193"/>
            <p:cNvGrpSpPr/>
            <p:nvPr/>
          </p:nvGrpSpPr>
          <p:grpSpPr>
            <a:xfrm>
              <a:off x="1411139" y="2124737"/>
              <a:ext cx="432048" cy="648072"/>
              <a:chOff x="274509" y="2276872"/>
              <a:chExt cx="432048" cy="648072"/>
            </a:xfrm>
          </p:grpSpPr>
          <p:sp>
            <p:nvSpPr>
              <p:cNvPr id="234" name="Ellipse 233"/>
              <p:cNvSpPr/>
              <p:nvPr/>
            </p:nvSpPr>
            <p:spPr>
              <a:xfrm>
                <a:off x="395536" y="2276872"/>
                <a:ext cx="216024" cy="216024"/>
              </a:xfrm>
              <a:prstGeom prst="ellips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235" name="Gerade Verbindung 195"/>
              <p:cNvCxnSpPr/>
              <p:nvPr/>
            </p:nvCxnSpPr>
            <p:spPr>
              <a:xfrm rot="5400000">
                <a:off x="390012" y="2600908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196"/>
              <p:cNvCxnSpPr/>
              <p:nvPr/>
            </p:nvCxnSpPr>
            <p:spPr>
              <a:xfrm rot="16200000" flipH="1">
                <a:off x="465448" y="2744924"/>
                <a:ext cx="216024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Gerade Verbindung 197"/>
              <p:cNvCxnSpPr/>
              <p:nvPr/>
            </p:nvCxnSpPr>
            <p:spPr>
              <a:xfrm rot="5400000">
                <a:off x="297240" y="2727588"/>
                <a:ext cx="223644" cy="1710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Gerade Verbindung 198"/>
              <p:cNvCxnSpPr/>
              <p:nvPr/>
            </p:nvCxnSpPr>
            <p:spPr>
              <a:xfrm flipV="1">
                <a:off x="493832" y="2459784"/>
                <a:ext cx="212725" cy="1283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Gerade Verbindung 199"/>
              <p:cNvCxnSpPr/>
              <p:nvPr/>
            </p:nvCxnSpPr>
            <p:spPr>
              <a:xfrm>
                <a:off x="274509" y="2459784"/>
                <a:ext cx="235327" cy="1359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pieren 14"/>
          <p:cNvGrpSpPr/>
          <p:nvPr/>
        </p:nvGrpSpPr>
        <p:grpSpPr>
          <a:xfrm>
            <a:off x="6200391" y="1506447"/>
            <a:ext cx="1539961" cy="795792"/>
            <a:chOff x="6200391" y="1506447"/>
            <a:chExt cx="1539961" cy="795792"/>
          </a:xfrm>
        </p:grpSpPr>
        <p:sp>
          <p:nvSpPr>
            <p:cNvPr id="203" name="Textfeld 202"/>
            <p:cNvSpPr txBox="1"/>
            <p:nvPr/>
          </p:nvSpPr>
          <p:spPr>
            <a:xfrm>
              <a:off x="6749074" y="1641913"/>
              <a:ext cx="99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Test </a:t>
              </a:r>
              <a:r>
                <a:rPr lang="de-DE" sz="1200" i="1" dirty="0" smtClean="0"/>
                <a:t>Model</a:t>
              </a:r>
            </a:p>
            <a:p>
              <a:r>
                <a:rPr lang="de-DE" sz="1200" dirty="0" smtClean="0"/>
                <a:t>Generation</a:t>
              </a:r>
              <a:endParaRPr lang="de-DE" sz="1200" dirty="0"/>
            </a:p>
          </p:txBody>
        </p:sp>
        <p:grpSp>
          <p:nvGrpSpPr>
            <p:cNvPr id="159" name="Gruppieren 158"/>
            <p:cNvGrpSpPr/>
            <p:nvPr/>
          </p:nvGrpSpPr>
          <p:grpSpPr>
            <a:xfrm>
              <a:off x="6200391" y="1506447"/>
              <a:ext cx="593073" cy="795792"/>
              <a:chOff x="4139952" y="1362631"/>
              <a:chExt cx="999386" cy="878826"/>
            </a:xfrm>
          </p:grpSpPr>
          <p:cxnSp>
            <p:nvCxnSpPr>
              <p:cNvPr id="149" name="Gerade Verbindung mit Pfeil 148"/>
              <p:cNvCxnSpPr/>
              <p:nvPr/>
            </p:nvCxnSpPr>
            <p:spPr bwMode="auto">
              <a:xfrm>
                <a:off x="4270426" y="1372603"/>
                <a:ext cx="8689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Gerade Verbindung mit Pfeil 150"/>
              <p:cNvCxnSpPr/>
              <p:nvPr/>
            </p:nvCxnSpPr>
            <p:spPr bwMode="auto">
              <a:xfrm>
                <a:off x="5131588" y="1362631"/>
                <a:ext cx="0" cy="87882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Gerade Verbindung mit Pfeil 155"/>
              <p:cNvCxnSpPr/>
              <p:nvPr/>
            </p:nvCxnSpPr>
            <p:spPr bwMode="auto">
              <a:xfrm>
                <a:off x="4139952" y="2224701"/>
                <a:ext cx="98779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</p:grpSp>
      </p:grpSp>
      <p:grpSp>
        <p:nvGrpSpPr>
          <p:cNvPr id="17" name="Gruppieren 16"/>
          <p:cNvGrpSpPr/>
          <p:nvPr/>
        </p:nvGrpSpPr>
        <p:grpSpPr>
          <a:xfrm>
            <a:off x="3258764" y="3414446"/>
            <a:ext cx="3151041" cy="1074938"/>
            <a:chOff x="3258764" y="3414446"/>
            <a:chExt cx="3151041" cy="1074938"/>
          </a:xfrm>
        </p:grpSpPr>
        <p:grpSp>
          <p:nvGrpSpPr>
            <p:cNvPr id="111" name="Gruppieren 110"/>
            <p:cNvGrpSpPr/>
            <p:nvPr/>
          </p:nvGrpSpPr>
          <p:grpSpPr>
            <a:xfrm>
              <a:off x="4258804" y="3414446"/>
              <a:ext cx="1477381" cy="1074938"/>
              <a:chOff x="2446547" y="3201682"/>
              <a:chExt cx="1477381" cy="1074938"/>
            </a:xfrm>
          </p:grpSpPr>
          <p:grpSp>
            <p:nvGrpSpPr>
              <p:cNvPr id="69" name="Gruppieren 68"/>
              <p:cNvGrpSpPr/>
              <p:nvPr/>
            </p:nvGrpSpPr>
            <p:grpSpPr>
              <a:xfrm>
                <a:off x="2699792" y="3412524"/>
                <a:ext cx="1224136" cy="864096"/>
                <a:chOff x="2555776" y="2041965"/>
                <a:chExt cx="1224136" cy="864096"/>
              </a:xfrm>
            </p:grpSpPr>
            <p:sp>
              <p:nvSpPr>
                <p:cNvPr id="70" name="Rechteck 69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1" name="Gerade Verbindung mit Pfeil 70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72" name="Gruppieren 71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80" name="Gerader Verbinder 79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1" name="Rechteck 80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Rechteck 81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3" name="Gruppieren 72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77" name="Gerader Verbinder 76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8" name="Rechteck 77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hteck 78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74" name="Gerade Verbindung mit Pfeil 73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5" name="Gerade Verbindung mit Pfeil 74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6" name="Gerade Verbindung mit Pfeil 75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83" name="Gruppieren 82"/>
              <p:cNvGrpSpPr/>
              <p:nvPr/>
            </p:nvGrpSpPr>
            <p:grpSpPr>
              <a:xfrm>
                <a:off x="2572561" y="330764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84" name="Rechteck 83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5" name="Gerade Verbindung mit Pfeil 84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86" name="Gruppieren 85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94" name="Gerader Verbinder 9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5" name="Rechteck 9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hteck 9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7" name="Gruppieren 86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91" name="Gerader Verbinder 9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" name="Rechteck 9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hteck 9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88" name="Gerade Verbindung mit Pfeil 87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9" name="Gerade Verbindung mit Pfeil 88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0" name="Gerade Verbindung mit Pfeil 89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97" name="Gruppieren 96"/>
              <p:cNvGrpSpPr/>
              <p:nvPr/>
            </p:nvGrpSpPr>
            <p:grpSpPr>
              <a:xfrm>
                <a:off x="2446547" y="320168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98" name="Rechteck 97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9" name="Gerade Verbindung mit Pfeil 98"/>
                <p:cNvCxnSpPr/>
                <p:nvPr/>
              </p:nvCxnSpPr>
              <p:spPr bwMode="auto">
                <a:xfrm>
                  <a:off x="2898256" y="226104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0" name="Gruppieren 99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8" name="Gerader Verbinder 107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9" name="Rechteck 108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hteck 109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01" name="Gruppieren 100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5" name="Gerader Verbinder 104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6" name="Rechteck 105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Rechteck 106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02" name="Gerade Verbindung mit Pfeil 101"/>
                <p:cNvCxnSpPr/>
                <p:nvPr/>
              </p:nvCxnSpPr>
              <p:spPr bwMode="auto">
                <a:xfrm>
                  <a:off x="2888804" y="245235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3" name="Gerade Verbindung mit Pfeil 102"/>
                <p:cNvCxnSpPr/>
                <p:nvPr/>
              </p:nvCxnSpPr>
              <p:spPr bwMode="auto">
                <a:xfrm flipH="1">
                  <a:off x="2898256" y="235152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4" name="Gerade Verbindung mit Pfeil 103"/>
                <p:cNvCxnSpPr/>
                <p:nvPr/>
              </p:nvCxnSpPr>
              <p:spPr bwMode="auto">
                <a:xfrm flipH="1">
                  <a:off x="2905760" y="2540839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112" name="Gerade Verbindung mit Pfeil 111"/>
              <p:cNvCxnSpPr/>
              <p:nvPr/>
            </p:nvCxnSpPr>
            <p:spPr bwMode="auto">
              <a:xfrm flipH="1">
                <a:off x="2796514" y="3803650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22" name="Textfeld 121"/>
            <p:cNvSpPr txBox="1"/>
            <p:nvPr/>
          </p:nvSpPr>
          <p:spPr>
            <a:xfrm>
              <a:off x="3258764" y="3577307"/>
              <a:ext cx="991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 smtClean="0"/>
                <a:t>Simple</a:t>
              </a:r>
              <a:endParaRPr lang="de-DE" sz="1200" dirty="0"/>
            </a:p>
            <a:p>
              <a:pPr algn="r"/>
              <a:r>
                <a:rPr lang="de-DE" sz="1200" dirty="0" smtClean="0"/>
                <a:t>Test</a:t>
              </a:r>
            </a:p>
            <a:p>
              <a:pPr algn="r"/>
              <a:r>
                <a:rPr lang="de-DE" sz="1200" dirty="0" smtClean="0"/>
                <a:t>Scenarios</a:t>
              </a:r>
              <a:endParaRPr lang="de-DE" sz="1200" dirty="0"/>
            </a:p>
          </p:txBody>
        </p:sp>
        <p:grpSp>
          <p:nvGrpSpPr>
            <p:cNvPr id="170" name="Gruppieren 132"/>
            <p:cNvGrpSpPr/>
            <p:nvPr/>
          </p:nvGrpSpPr>
          <p:grpSpPr>
            <a:xfrm>
              <a:off x="5148064" y="3717032"/>
              <a:ext cx="1261741" cy="261610"/>
              <a:chOff x="4260613" y="1239589"/>
              <a:chExt cx="2166809" cy="261610"/>
            </a:xfrm>
          </p:grpSpPr>
          <p:sp>
            <p:nvSpPr>
              <p:cNvPr id="171" name="Rechteck 133"/>
              <p:cNvSpPr/>
              <p:nvPr/>
            </p:nvSpPr>
            <p:spPr bwMode="auto">
              <a:xfrm>
                <a:off x="4627850" y="1264327"/>
                <a:ext cx="1478550" cy="1925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Textfeld 134"/>
              <p:cNvSpPr txBox="1"/>
              <p:nvPr/>
            </p:nvSpPr>
            <p:spPr>
              <a:xfrm>
                <a:off x="4260613" y="1239589"/>
                <a:ext cx="21668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>
                    <a:solidFill>
                      <a:schemeClr val="bg1"/>
                    </a:solidFill>
                  </a:rPr>
                  <a:t>MIDAS DSL</a:t>
                </a:r>
                <a:endParaRPr lang="de-DE" sz="11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6200391" y="2545529"/>
            <a:ext cx="1531437" cy="1142607"/>
            <a:chOff x="6200391" y="2545529"/>
            <a:chExt cx="1531437" cy="1142607"/>
          </a:xfrm>
        </p:grpSpPr>
        <p:sp>
          <p:nvSpPr>
            <p:cNvPr id="204" name="Textfeld 203"/>
            <p:cNvSpPr txBox="1"/>
            <p:nvPr/>
          </p:nvSpPr>
          <p:spPr>
            <a:xfrm>
              <a:off x="6740550" y="2872645"/>
              <a:ext cx="99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Test </a:t>
              </a:r>
              <a:r>
                <a:rPr lang="de-DE" sz="1200" i="1" dirty="0" smtClean="0"/>
                <a:t>Case</a:t>
              </a:r>
              <a:r>
                <a:rPr lang="de-DE" sz="1200" dirty="0" smtClean="0"/>
                <a:t> Generation</a:t>
              </a:r>
              <a:endParaRPr lang="de-DE" sz="1200" dirty="0"/>
            </a:p>
          </p:txBody>
        </p:sp>
        <p:grpSp>
          <p:nvGrpSpPr>
            <p:cNvPr id="163" name="Gruppieren 162"/>
            <p:cNvGrpSpPr/>
            <p:nvPr/>
          </p:nvGrpSpPr>
          <p:grpSpPr>
            <a:xfrm>
              <a:off x="6200391" y="2545529"/>
              <a:ext cx="593073" cy="1142607"/>
              <a:chOff x="4139952" y="1356824"/>
              <a:chExt cx="999386" cy="878826"/>
            </a:xfrm>
          </p:grpSpPr>
          <p:cxnSp>
            <p:nvCxnSpPr>
              <p:cNvPr id="164" name="Gerade Verbindung mit Pfeil 163"/>
              <p:cNvCxnSpPr/>
              <p:nvPr/>
            </p:nvCxnSpPr>
            <p:spPr bwMode="auto">
              <a:xfrm>
                <a:off x="4270426" y="1362631"/>
                <a:ext cx="8689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65" name="Gerade Verbindung mit Pfeil 164"/>
              <p:cNvCxnSpPr/>
              <p:nvPr/>
            </p:nvCxnSpPr>
            <p:spPr bwMode="auto">
              <a:xfrm>
                <a:off x="5131588" y="1356824"/>
                <a:ext cx="0" cy="87882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66" name="Gerade Verbindung mit Pfeil 165"/>
              <p:cNvCxnSpPr/>
              <p:nvPr/>
            </p:nvCxnSpPr>
            <p:spPr bwMode="auto">
              <a:xfrm>
                <a:off x="4139952" y="2224701"/>
                <a:ext cx="98779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</p:grpSp>
      </p:grpSp>
      <p:grpSp>
        <p:nvGrpSpPr>
          <p:cNvPr id="18" name="Gruppieren 17"/>
          <p:cNvGrpSpPr/>
          <p:nvPr/>
        </p:nvGrpSpPr>
        <p:grpSpPr>
          <a:xfrm>
            <a:off x="6197700" y="1211088"/>
            <a:ext cx="2556462" cy="2790066"/>
            <a:chOff x="6197700" y="1211088"/>
            <a:chExt cx="2556462" cy="2790066"/>
          </a:xfrm>
        </p:grpSpPr>
        <p:sp>
          <p:nvSpPr>
            <p:cNvPr id="211" name="Textfeld 210"/>
            <p:cNvSpPr txBox="1"/>
            <p:nvPr/>
          </p:nvSpPr>
          <p:spPr>
            <a:xfrm>
              <a:off x="7762884" y="2415708"/>
              <a:ext cx="99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Test </a:t>
              </a:r>
              <a:r>
                <a:rPr lang="de-DE" sz="1200" i="1" dirty="0" smtClean="0"/>
                <a:t>Case</a:t>
              </a:r>
              <a:r>
                <a:rPr lang="de-DE" sz="1200" dirty="0" smtClean="0"/>
                <a:t> Generation</a:t>
              </a:r>
              <a:endParaRPr lang="de-DE" sz="1200" dirty="0"/>
            </a:p>
          </p:txBody>
        </p:sp>
        <p:grpSp>
          <p:nvGrpSpPr>
            <p:cNvPr id="129" name="Gruppieren 128"/>
            <p:cNvGrpSpPr/>
            <p:nvPr/>
          </p:nvGrpSpPr>
          <p:grpSpPr>
            <a:xfrm>
              <a:off x="6197700" y="1211088"/>
              <a:ext cx="1613650" cy="2790066"/>
              <a:chOff x="4134095" y="1356763"/>
              <a:chExt cx="991636" cy="878826"/>
            </a:xfrm>
          </p:grpSpPr>
          <p:cxnSp>
            <p:nvCxnSpPr>
              <p:cNvPr id="136" name="Gerade Verbindung mit Pfeil 135"/>
              <p:cNvCxnSpPr/>
              <p:nvPr/>
            </p:nvCxnSpPr>
            <p:spPr bwMode="auto">
              <a:xfrm>
                <a:off x="4184333" y="1362631"/>
                <a:ext cx="93512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Gerade Verbindung mit Pfeil 136"/>
              <p:cNvCxnSpPr/>
              <p:nvPr/>
            </p:nvCxnSpPr>
            <p:spPr bwMode="auto">
              <a:xfrm>
                <a:off x="5125731" y="1356763"/>
                <a:ext cx="0" cy="87882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Gerade Verbindung mit Pfeil 137"/>
              <p:cNvCxnSpPr/>
              <p:nvPr/>
            </p:nvCxnSpPr>
            <p:spPr bwMode="auto">
              <a:xfrm>
                <a:off x="4134095" y="2234040"/>
                <a:ext cx="98779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</p:grpSp>
      </p:grpSp>
      <p:grpSp>
        <p:nvGrpSpPr>
          <p:cNvPr id="11" name="Gruppieren 10"/>
          <p:cNvGrpSpPr/>
          <p:nvPr/>
        </p:nvGrpSpPr>
        <p:grpSpPr>
          <a:xfrm>
            <a:off x="3310340" y="1009080"/>
            <a:ext cx="3099465" cy="864096"/>
            <a:chOff x="3310340" y="1009080"/>
            <a:chExt cx="3099465" cy="864096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310340" y="1009080"/>
              <a:ext cx="2270946" cy="864096"/>
              <a:chOff x="3310340" y="1009080"/>
              <a:chExt cx="2270946" cy="864096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4357150" y="1009080"/>
                <a:ext cx="1224136" cy="864096"/>
                <a:chOff x="3403948" y="1196752"/>
                <a:chExt cx="1224136" cy="864096"/>
              </a:xfrm>
            </p:grpSpPr>
            <p:sp>
              <p:nvSpPr>
                <p:cNvPr id="2" name="Rechteck 1"/>
                <p:cNvSpPr/>
                <p:nvPr/>
              </p:nvSpPr>
              <p:spPr bwMode="auto">
                <a:xfrm>
                  <a:off x="3403948" y="1196752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" name="Ellipse 3"/>
                <p:cNvSpPr/>
                <p:nvPr/>
              </p:nvSpPr>
              <p:spPr bwMode="auto">
                <a:xfrm>
                  <a:off x="3539547" y="1287643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Ellipse 5"/>
                <p:cNvSpPr/>
                <p:nvPr/>
              </p:nvSpPr>
              <p:spPr bwMode="auto">
                <a:xfrm>
                  <a:off x="3539547" y="1628800"/>
                  <a:ext cx="252028" cy="14929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" name="Ellipse 6"/>
                <p:cNvSpPr/>
                <p:nvPr/>
              </p:nvSpPr>
              <p:spPr bwMode="auto">
                <a:xfrm>
                  <a:off x="3928439" y="1304764"/>
                  <a:ext cx="252028" cy="14929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Ellipse 7"/>
                <p:cNvSpPr/>
                <p:nvPr/>
              </p:nvSpPr>
              <p:spPr bwMode="auto">
                <a:xfrm>
                  <a:off x="4248825" y="1628800"/>
                  <a:ext cx="252028" cy="14929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5" name="Gruppieren 4"/>
                <p:cNvGrpSpPr/>
                <p:nvPr/>
              </p:nvGrpSpPr>
              <p:grpSpPr>
                <a:xfrm>
                  <a:off x="3963854" y="1871216"/>
                  <a:ext cx="144016" cy="144016"/>
                  <a:chOff x="4142030" y="1847462"/>
                  <a:chExt cx="144016" cy="144016"/>
                </a:xfrm>
              </p:grpSpPr>
              <p:sp>
                <p:nvSpPr>
                  <p:cNvPr id="10" name="Ellipse 9"/>
                  <p:cNvSpPr/>
                  <p:nvPr/>
                </p:nvSpPr>
                <p:spPr bwMode="auto">
                  <a:xfrm>
                    <a:off x="4142030" y="1847462"/>
                    <a:ext cx="14401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" name="Ellipse 8"/>
                  <p:cNvSpPr/>
                  <p:nvPr/>
                </p:nvSpPr>
                <p:spPr bwMode="auto">
                  <a:xfrm>
                    <a:off x="4182143" y="188359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2" name="Gerade Verbindung mit Pfeil 11"/>
                <p:cNvCxnSpPr>
                  <a:endCxn id="7" idx="2"/>
                </p:cNvCxnSpPr>
                <p:nvPr/>
              </p:nvCxnSpPr>
              <p:spPr bwMode="auto">
                <a:xfrm>
                  <a:off x="3611555" y="1346044"/>
                  <a:ext cx="316884" cy="3336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4" name="Gerade Verbindung mit Pfeil 13"/>
                <p:cNvCxnSpPr>
                  <a:stCxn id="7" idx="3"/>
                  <a:endCxn id="6" idx="7"/>
                </p:cNvCxnSpPr>
                <p:nvPr/>
              </p:nvCxnSpPr>
              <p:spPr bwMode="auto">
                <a:xfrm flipH="1">
                  <a:off x="3754666" y="1432193"/>
                  <a:ext cx="210682" cy="2184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0" name="Gerade Verbindung mit Pfeil 19"/>
                <p:cNvCxnSpPr>
                  <a:stCxn id="7" idx="4"/>
                  <a:endCxn id="8" idx="1"/>
                </p:cNvCxnSpPr>
                <p:nvPr/>
              </p:nvCxnSpPr>
              <p:spPr bwMode="auto">
                <a:xfrm>
                  <a:off x="4054453" y="1454056"/>
                  <a:ext cx="231281" cy="19660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3" name="Gerade Verbindung mit Pfeil 22"/>
                <p:cNvCxnSpPr>
                  <a:stCxn id="8" idx="2"/>
                  <a:endCxn id="9" idx="7"/>
                </p:cNvCxnSpPr>
                <p:nvPr/>
              </p:nvCxnSpPr>
              <p:spPr bwMode="auto">
                <a:xfrm flipH="1">
                  <a:off x="4065430" y="1703446"/>
                  <a:ext cx="183395" cy="21444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6" name="Gerade Verbindung mit Pfeil 25"/>
                <p:cNvCxnSpPr>
                  <a:stCxn id="6" idx="6"/>
                  <a:endCxn id="8" idx="2"/>
                </p:cNvCxnSpPr>
                <p:nvPr/>
              </p:nvCxnSpPr>
              <p:spPr bwMode="auto">
                <a:xfrm>
                  <a:off x="3791575" y="1703446"/>
                  <a:ext cx="45725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20" name="Textfeld 119"/>
              <p:cNvSpPr txBox="1"/>
              <p:nvPr/>
            </p:nvSpPr>
            <p:spPr>
              <a:xfrm>
                <a:off x="3310340" y="1153096"/>
                <a:ext cx="991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 smtClean="0"/>
                  <a:t>(</a:t>
                </a:r>
                <a:r>
                  <a:rPr lang="de-DE" sz="1200" dirty="0" err="1" smtClean="0"/>
                  <a:t>Complex</a:t>
                </a:r>
                <a:r>
                  <a:rPr lang="de-DE" sz="1200" dirty="0" smtClean="0"/>
                  <a:t>)</a:t>
                </a:r>
                <a:endParaRPr lang="de-DE" sz="1200" dirty="0"/>
              </a:p>
              <a:p>
                <a:pPr algn="r"/>
                <a:r>
                  <a:rPr lang="de-DE" sz="1200" dirty="0" err="1" smtClean="0"/>
                  <a:t>Behaviour</a:t>
                </a:r>
                <a:endParaRPr lang="de-DE" sz="1200" dirty="0"/>
              </a:p>
              <a:p>
                <a:pPr algn="r"/>
                <a:r>
                  <a:rPr lang="de-DE" sz="1200" dirty="0" smtClean="0"/>
                  <a:t>Description</a:t>
                </a:r>
                <a:endParaRPr lang="de-DE" sz="1200" dirty="0"/>
              </a:p>
            </p:txBody>
          </p:sp>
        </p:grpSp>
        <p:grpSp>
          <p:nvGrpSpPr>
            <p:cNvPr id="173" name="Gruppieren 132"/>
            <p:cNvGrpSpPr/>
            <p:nvPr/>
          </p:nvGrpSpPr>
          <p:grpSpPr>
            <a:xfrm>
              <a:off x="5148064" y="1239335"/>
              <a:ext cx="1261741" cy="261610"/>
              <a:chOff x="4260613" y="1239589"/>
              <a:chExt cx="2166809" cy="261610"/>
            </a:xfrm>
          </p:grpSpPr>
          <p:sp>
            <p:nvSpPr>
              <p:cNvPr id="174" name="Rechteck 133"/>
              <p:cNvSpPr/>
              <p:nvPr/>
            </p:nvSpPr>
            <p:spPr bwMode="auto">
              <a:xfrm>
                <a:off x="4627850" y="1264327"/>
                <a:ext cx="1478550" cy="1925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Textfeld 134"/>
              <p:cNvSpPr txBox="1"/>
              <p:nvPr/>
            </p:nvSpPr>
            <p:spPr>
              <a:xfrm>
                <a:off x="4260613" y="1239589"/>
                <a:ext cx="21668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>
                    <a:solidFill>
                      <a:schemeClr val="bg1"/>
                    </a:solidFill>
                  </a:rPr>
                  <a:t>MIDAS DSL</a:t>
                </a:r>
                <a:endParaRPr lang="de-DE" sz="11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6" name="Gruppieren 175"/>
          <p:cNvGrpSpPr/>
          <p:nvPr/>
        </p:nvGrpSpPr>
        <p:grpSpPr>
          <a:xfrm>
            <a:off x="2217013" y="721974"/>
            <a:ext cx="6582017" cy="5584587"/>
            <a:chOff x="2621045" y="721974"/>
            <a:chExt cx="4036857" cy="3595995"/>
          </a:xfrm>
        </p:grpSpPr>
        <p:sp>
          <p:nvSpPr>
            <p:cNvPr id="177" name="Rechteck 176"/>
            <p:cNvSpPr/>
            <p:nvPr/>
          </p:nvSpPr>
          <p:spPr bwMode="auto">
            <a:xfrm>
              <a:off x="2621045" y="721974"/>
              <a:ext cx="4031318" cy="2517266"/>
            </a:xfrm>
            <a:prstGeom prst="rect">
              <a:avLst/>
            </a:prstGeom>
            <a:solidFill>
              <a:srgbClr val="FF0000">
                <a:alpha val="5098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hteck 177"/>
            <p:cNvSpPr/>
            <p:nvPr/>
          </p:nvSpPr>
          <p:spPr bwMode="auto">
            <a:xfrm>
              <a:off x="2996243" y="3242136"/>
              <a:ext cx="3661659" cy="1075833"/>
            </a:xfrm>
            <a:prstGeom prst="rect">
              <a:avLst/>
            </a:prstGeom>
            <a:solidFill>
              <a:srgbClr val="FF0000">
                <a:alpha val="5098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3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/>
          <a:lstStyle/>
          <a:p>
            <a:pPr>
              <a:spcAft>
                <a:spcPts val="200"/>
              </a:spcAft>
              <a:defRPr/>
            </a:pPr>
            <a:r>
              <a:rPr lang="en-US" dirty="0" smtClean="0"/>
              <a:t>MIDAS DSL</a:t>
            </a:r>
          </a:p>
          <a:p>
            <a:pPr lvl="1">
              <a:spcAft>
                <a:spcPts val="200"/>
              </a:spcAft>
              <a:defRPr/>
            </a:pPr>
            <a:r>
              <a:rPr lang="en-US" dirty="0" smtClean="0"/>
              <a:t>Describes the UML-based MIDAS DSL (</a:t>
            </a:r>
            <a:r>
              <a:rPr lang="en-US" b="1" i="1" dirty="0" smtClean="0"/>
              <a:t>to be </a:t>
            </a:r>
            <a:r>
              <a:rPr lang="en-US" b="1" i="1" dirty="0" err="1" smtClean="0"/>
              <a:t>standardised</a:t>
            </a:r>
            <a:r>
              <a:rPr lang="en-US" b="1" i="1" dirty="0" smtClean="0"/>
              <a:t> as UTP2</a:t>
            </a:r>
            <a:r>
              <a:rPr lang="en-US" dirty="0" smtClean="0"/>
              <a:t>)</a:t>
            </a:r>
          </a:p>
          <a:p>
            <a:pPr lvl="1">
              <a:spcAft>
                <a:spcPts val="200"/>
              </a:spcAft>
              <a:defRPr/>
            </a:pPr>
            <a:r>
              <a:rPr lang="en-US" dirty="0" smtClean="0"/>
              <a:t>Specifies constraints for MIDAS DSL compliant models</a:t>
            </a:r>
          </a:p>
          <a:p>
            <a:pPr lvl="1">
              <a:spcAft>
                <a:spcPts val="200"/>
              </a:spcAft>
              <a:defRPr/>
            </a:pPr>
            <a:endParaRPr lang="en-US" dirty="0" smtClean="0"/>
          </a:p>
          <a:p>
            <a:pPr>
              <a:spcAft>
                <a:spcPts val="200"/>
              </a:spcAft>
              <a:defRPr/>
            </a:pPr>
            <a:r>
              <a:rPr lang="en-US" dirty="0" smtClean="0"/>
              <a:t>UML Testing Profile v2  (UTP2)</a:t>
            </a:r>
          </a:p>
          <a:p>
            <a:pPr lvl="1">
              <a:spcAft>
                <a:spcPts val="200"/>
              </a:spcAft>
              <a:defRPr/>
            </a:pPr>
            <a:r>
              <a:rPr lang="en-US" dirty="0" smtClean="0"/>
              <a:t>Still in OMG‘s standardization process (now also planned for ISO)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b="1" i="1" dirty="0" smtClean="0"/>
              <a:t>Initial submission of UML testing profile </a:t>
            </a:r>
            <a:r>
              <a:rPr lang="en-US" dirty="0" smtClean="0"/>
              <a:t>V2 (UTP2)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 err="1"/>
              <a:t>Standardising</a:t>
            </a:r>
            <a:r>
              <a:rPr lang="en-US" dirty="0"/>
              <a:t> the core and the conceptual model of the MIDAS DSL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/>
              <a:t>Presented at OMG‘s Boston technical meeting in June</a:t>
            </a:r>
          </a:p>
          <a:p>
            <a:pPr lvl="1">
              <a:spcAft>
                <a:spcPts val="200"/>
              </a:spcAft>
              <a:defRPr/>
            </a:pPr>
            <a:r>
              <a:rPr lang="en-US" b="1" i="1" dirty="0" smtClean="0"/>
              <a:t>Feedback from OMG’s ADTF </a:t>
            </a:r>
            <a:r>
              <a:rPr lang="en-US" dirty="0" smtClean="0"/>
              <a:t>(</a:t>
            </a:r>
            <a:r>
              <a:rPr lang="en-US" i="1" dirty="0" smtClean="0"/>
              <a:t>Analysis &amp; Design Task Force</a:t>
            </a:r>
            <a:r>
              <a:rPr lang="en-US" dirty="0" smtClean="0"/>
              <a:t>):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 smtClean="0"/>
              <a:t>Very good technical work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 smtClean="0"/>
              <a:t>UTP2 is considered to be the currently most important and visible activity of ADTF!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b="1" dirty="0" smtClean="0"/>
              <a:t>Presentation of the pre-final UTP2 version in December</a:t>
            </a:r>
            <a:r>
              <a:rPr lang="sl-SI" b="1" dirty="0" smtClean="0"/>
              <a:t> 2014</a:t>
            </a:r>
            <a:endParaRPr lang="en-US" b="1" dirty="0" smtClean="0"/>
          </a:p>
          <a:p>
            <a:pPr lvl="2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/>
              <a:t>Final presentation planned for March </a:t>
            </a:r>
            <a:r>
              <a:rPr lang="sl-SI" dirty="0" smtClean="0"/>
              <a:t>2015 </a:t>
            </a:r>
            <a:r>
              <a:rPr lang="en-US" dirty="0" smtClean="0"/>
              <a:t>OMG </a:t>
            </a:r>
            <a:r>
              <a:rPr lang="en-US" dirty="0"/>
              <a:t>meeting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Description of the MIDAS DSL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Description of the MIDAS </a:t>
            </a:r>
            <a:r>
              <a:rPr lang="en-US" dirty="0" smtClean="0">
                <a:latin typeface="Arial" charset="0"/>
              </a:rPr>
              <a:t>DSL</a:t>
            </a:r>
            <a:endParaRPr lang="en-US" dirty="0">
              <a:latin typeface="Arial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520280" cy="9361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9" y="908720"/>
            <a:ext cx="1368152" cy="6600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92" y="3052052"/>
            <a:ext cx="2539763" cy="11867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46" y="2427344"/>
            <a:ext cx="2376264" cy="9855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95" y="4723596"/>
            <a:ext cx="2521913" cy="111406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777" y="4847970"/>
            <a:ext cx="2445001" cy="11701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777" y="907903"/>
            <a:ext cx="2786161" cy="11024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9580" y="4828861"/>
            <a:ext cx="2280424" cy="131010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5861" y="3044340"/>
            <a:ext cx="2407909" cy="133896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1864" y="2174762"/>
            <a:ext cx="938581" cy="71292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3633" y="3747511"/>
            <a:ext cx="1097284" cy="53880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9968" y="2067518"/>
            <a:ext cx="557849" cy="5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Description of the MIDAS </a:t>
            </a:r>
            <a:r>
              <a:rPr lang="en-US" dirty="0" smtClean="0">
                <a:latin typeface="Arial" charset="0"/>
              </a:rPr>
              <a:t>DSL</a:t>
            </a:r>
            <a:endParaRPr lang="en-US" dirty="0">
              <a:latin typeface="Arial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520280" cy="9361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9" y="908720"/>
            <a:ext cx="1368152" cy="6600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92" y="3052052"/>
            <a:ext cx="2539763" cy="11867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46" y="2427344"/>
            <a:ext cx="2376264" cy="9855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95" y="4723596"/>
            <a:ext cx="2521913" cy="111406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777" y="4847970"/>
            <a:ext cx="2445001" cy="11701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777" y="907903"/>
            <a:ext cx="2786161" cy="11024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9580" y="4828861"/>
            <a:ext cx="2280424" cy="131010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5861" y="3044340"/>
            <a:ext cx="2407909" cy="133896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1864" y="2174762"/>
            <a:ext cx="938581" cy="71292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3633" y="3747511"/>
            <a:ext cx="1097284" cy="53880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9968" y="2067518"/>
            <a:ext cx="557849" cy="550344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283225" y="926183"/>
            <a:ext cx="2599251" cy="1282519"/>
            <a:chOff x="492594" y="1498409"/>
            <a:chExt cx="8049846" cy="4268916"/>
          </a:xfrm>
        </p:grpSpPr>
        <p:sp>
          <p:nvSpPr>
            <p:cNvPr id="2" name="Rechteck 1"/>
            <p:cNvSpPr/>
            <p:nvPr/>
          </p:nvSpPr>
          <p:spPr bwMode="auto">
            <a:xfrm>
              <a:off x="492594" y="1498409"/>
              <a:ext cx="8049846" cy="42689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869389" y="1943347"/>
              <a:ext cx="7272808" cy="3509690"/>
              <a:chOff x="1187624" y="1994411"/>
              <a:chExt cx="6584324" cy="3601212"/>
            </a:xfrm>
          </p:grpSpPr>
          <p:pic>
            <p:nvPicPr>
              <p:cNvPr id="20" name="Grafik 19"/>
              <p:cNvPicPr/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94411"/>
                <a:ext cx="6584324" cy="3601212"/>
              </a:xfrm>
              <a:prstGeom prst="rect">
                <a:avLst/>
              </a:prstGeom>
            </p:spPr>
          </p:pic>
          <p:sp>
            <p:nvSpPr>
              <p:cNvPr id="21" name="Rechteck 20"/>
              <p:cNvSpPr/>
              <p:nvPr/>
            </p:nvSpPr>
            <p:spPr bwMode="auto">
              <a:xfrm>
                <a:off x="3779912" y="2005986"/>
                <a:ext cx="1296144" cy="714509"/>
              </a:xfrm>
              <a:prstGeom prst="rect">
                <a:avLst/>
              </a:prstGeom>
              <a:solidFill>
                <a:srgbClr val="F9B3A7">
                  <a:alpha val="23137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31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32431 0.31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Description of the MIDAS </a:t>
            </a:r>
            <a:r>
              <a:rPr lang="en-US" dirty="0" smtClean="0">
                <a:latin typeface="Arial" charset="0"/>
              </a:rPr>
              <a:t>DSL (Example 1)</a:t>
            </a:r>
            <a:endParaRPr lang="en-US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963266"/>
          </a:xfrm>
        </p:spPr>
        <p:txBody>
          <a:bodyPr/>
          <a:lstStyle/>
          <a:p>
            <a:r>
              <a:rPr lang="en-US" dirty="0" smtClean="0"/>
              <a:t>Example 1: Definition of the concept </a:t>
            </a:r>
            <a:r>
              <a:rPr lang="en-US" dirty="0" err="1" smtClean="0"/>
              <a:t>TestCase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827584" y="2132856"/>
            <a:ext cx="7272808" cy="3509690"/>
            <a:chOff x="1187624" y="1994411"/>
            <a:chExt cx="6584324" cy="3601212"/>
          </a:xfrm>
        </p:grpSpPr>
        <p:pic>
          <p:nvPicPr>
            <p:cNvPr id="5" name="Grafik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994411"/>
              <a:ext cx="6584324" cy="3601212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 bwMode="auto">
            <a:xfrm>
              <a:off x="3779912" y="2005986"/>
              <a:ext cx="1296144" cy="714509"/>
            </a:xfrm>
            <a:prstGeom prst="rect">
              <a:avLst/>
            </a:prstGeom>
            <a:solidFill>
              <a:srgbClr val="F9B3A7">
                <a:alpha val="23137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1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Description of the MIDAS </a:t>
            </a:r>
            <a:r>
              <a:rPr lang="en-US" dirty="0" smtClean="0">
                <a:latin typeface="Arial" charset="0"/>
              </a:rPr>
              <a:t>DSL</a:t>
            </a:r>
            <a:endParaRPr lang="en-US" dirty="0">
              <a:latin typeface="Arial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520280" cy="9361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9" y="908720"/>
            <a:ext cx="1368152" cy="6600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92" y="3052052"/>
            <a:ext cx="2539763" cy="11867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46" y="2427344"/>
            <a:ext cx="2376264" cy="9855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95" y="4723596"/>
            <a:ext cx="2521913" cy="11140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777" y="907903"/>
            <a:ext cx="2786161" cy="11024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9580" y="4828861"/>
            <a:ext cx="2280424" cy="131010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5861" y="3044340"/>
            <a:ext cx="2407909" cy="133896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1864" y="2174762"/>
            <a:ext cx="938581" cy="71292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633" y="3747511"/>
            <a:ext cx="1097284" cy="53880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9968" y="2067518"/>
            <a:ext cx="557849" cy="550344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6103230" y="4797152"/>
            <a:ext cx="2599251" cy="1282519"/>
            <a:chOff x="6103230" y="4797152"/>
            <a:chExt cx="2599251" cy="128251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67777" y="4847970"/>
              <a:ext cx="2445001" cy="1170161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 bwMode="auto">
            <a:xfrm>
              <a:off x="6103230" y="4797152"/>
              <a:ext cx="2599251" cy="12825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6191555" y="4894875"/>
              <a:ext cx="2417628" cy="1117681"/>
              <a:chOff x="1187624" y="1865681"/>
              <a:chExt cx="7002720" cy="3943015"/>
            </a:xfrm>
          </p:grpSpPr>
          <p:pic>
            <p:nvPicPr>
              <p:cNvPr id="25" name="Grafik 24"/>
              <p:cNvPicPr/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877257"/>
                <a:ext cx="7002720" cy="3931439"/>
              </a:xfrm>
              <a:prstGeom prst="rect">
                <a:avLst/>
              </a:prstGeom>
            </p:spPr>
          </p:pic>
          <p:sp>
            <p:nvSpPr>
              <p:cNvPr id="26" name="Rechteck 25"/>
              <p:cNvSpPr/>
              <p:nvPr/>
            </p:nvSpPr>
            <p:spPr bwMode="auto">
              <a:xfrm>
                <a:off x="3429627" y="1877257"/>
                <a:ext cx="1225956" cy="824521"/>
              </a:xfrm>
              <a:prstGeom prst="rect">
                <a:avLst/>
              </a:prstGeom>
              <a:solidFill>
                <a:srgbClr val="F9B3A7">
                  <a:alpha val="23137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6940014" y="3442290"/>
                <a:ext cx="1225956" cy="824521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1187624" y="1865681"/>
                <a:ext cx="1225956" cy="824521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4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4.44444E-6 L -0.30174 -0.284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Description of the MIDAS </a:t>
            </a:r>
            <a:r>
              <a:rPr lang="en-US" dirty="0" smtClean="0">
                <a:latin typeface="Arial" charset="0"/>
              </a:rPr>
              <a:t>DSL (Example 2)</a:t>
            </a:r>
            <a:endParaRPr lang="en-US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963266"/>
          </a:xfrm>
        </p:spPr>
        <p:txBody>
          <a:bodyPr/>
          <a:lstStyle/>
          <a:p>
            <a:r>
              <a:rPr lang="en-US" dirty="0" smtClean="0"/>
              <a:t>Example 2: Test Data Concept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187624" y="1844824"/>
            <a:ext cx="7002720" cy="3792694"/>
            <a:chOff x="1187624" y="1865681"/>
            <a:chExt cx="7002720" cy="3943015"/>
          </a:xfrm>
        </p:grpSpPr>
        <p:pic>
          <p:nvPicPr>
            <p:cNvPr id="8" name="Grafik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877257"/>
              <a:ext cx="7002720" cy="3931439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 bwMode="auto">
            <a:xfrm>
              <a:off x="3429627" y="1877257"/>
              <a:ext cx="1225956" cy="824521"/>
            </a:xfrm>
            <a:prstGeom prst="rect">
              <a:avLst/>
            </a:prstGeom>
            <a:solidFill>
              <a:srgbClr val="F9B3A7">
                <a:alpha val="23137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6940014" y="3442290"/>
              <a:ext cx="1225956" cy="82452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1187624" y="1865681"/>
              <a:ext cx="1225956" cy="82452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3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Mapping of the MIDAS DSL to TTCN-3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1610"/>
              </p:ext>
            </p:extLst>
          </p:nvPr>
        </p:nvGraphicFramePr>
        <p:xfrm>
          <a:off x="107504" y="773535"/>
          <a:ext cx="4320480" cy="54726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88232"/>
                <a:gridCol w="2232248"/>
              </a:tblGrid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MIDAS DSL Concept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TTCN-3 Concept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TestContext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Module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80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TestContext’s</a:t>
                      </a:r>
                      <a:r>
                        <a:rPr lang="en-US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err="1" smtClean="0">
                          <a:effectLst/>
                        </a:rPr>
                        <a:t>Propety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Module Parameters, Constants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71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TestComponent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Component (assuming the role of a tester in a test configuration)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561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SUT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Component (assuming the role of the System Interface component in TTCN-3)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TestCase</a:t>
                      </a:r>
                      <a:r>
                        <a:rPr lang="en-US" sz="1400" noProof="0" dirty="0" smtClean="0">
                          <a:effectLst/>
                        </a:rPr>
                        <a:t> Operation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Case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TestConfiguration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Configuration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80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TestCase</a:t>
                      </a:r>
                      <a:r>
                        <a:rPr lang="en-US" sz="1400" noProof="0" dirty="0" smtClean="0">
                          <a:effectLst/>
                        </a:rPr>
                        <a:t> Operation Parameter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Case Parameter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561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Case Method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Functions that runs on Components assuming the role of a Test Component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80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Primitive Type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Basic Type and facets thereof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Data Type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record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Enumeration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Enumerated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Signal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record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InstanceSpecification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Template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42255"/>
              </p:ext>
            </p:extLst>
          </p:nvPr>
        </p:nvGraphicFramePr>
        <p:xfrm>
          <a:off x="4632433" y="773535"/>
          <a:ext cx="4392488" cy="5547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60240"/>
                <a:gridCol w="2232248"/>
              </a:tblGrid>
              <a:tr h="2104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</a:rPr>
                        <a:t>MIDAS DSL Concept</a:t>
                      </a:r>
                      <a:endParaRPr lang="en-US" sz="1400" noProof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</a:rPr>
                        <a:t>TTCN-3 Concept</a:t>
                      </a:r>
                      <a:endParaRPr lang="en-US" sz="1400" noProof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LiteralSpecification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Primitive Type Literal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DataPartition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-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Interface Component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Port Type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Port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Component Port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Connector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Map/Connect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Interval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Range/Length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SetExpression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List of templates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Property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Field (of a record)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Configuration Part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Instance of a Component in a Test Configuration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Asynchronous Signal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Non-blocking send-/receive-Message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</a:t>
                      </a:r>
                      <a:r>
                        <a:rPr lang="en-US" sz="1400" noProof="0" dirty="0" err="1" smtClean="0">
                          <a:effectLst/>
                        </a:rPr>
                        <a:t>SynchCall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call/</a:t>
                      </a:r>
                      <a:r>
                        <a:rPr lang="en-US" sz="1400" noProof="0" dirty="0" err="1" smtClean="0">
                          <a:effectLst/>
                        </a:rPr>
                        <a:t>getcall</a:t>
                      </a:r>
                      <a:r>
                        <a:rPr lang="en-US" sz="1400" baseline="0" noProof="0" dirty="0" smtClean="0">
                          <a:effectLst/>
                        </a:rPr>
                        <a:t> 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Reply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Reply-/</a:t>
                      </a:r>
                      <a:r>
                        <a:rPr lang="en-US" sz="1400" noProof="0" dirty="0" err="1" smtClean="0">
                          <a:effectLst/>
                        </a:rPr>
                        <a:t>getreply</a:t>
                      </a:r>
                      <a:r>
                        <a:rPr lang="en-US" sz="1400" baseline="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</a:t>
                      </a:r>
                      <a:r>
                        <a:rPr lang="en-US" sz="1400" noProof="0" dirty="0" err="1" smtClean="0">
                          <a:effectLst/>
                        </a:rPr>
                        <a:t>AsyncCall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Non-Blocking 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DetermAlt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Altstep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Loop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do … while, for, while … do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Optional </a:t>
                      </a:r>
                      <a:r>
                        <a:rPr lang="en-US" sz="1400" noProof="0" dirty="0" err="1" smtClean="0">
                          <a:effectLst/>
                        </a:rPr>
                        <a:t>CombinedFragment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If () then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Alternative </a:t>
                      </a:r>
                      <a:r>
                        <a:rPr lang="en-US" sz="1400" noProof="0" dirty="0" err="1" smtClean="0">
                          <a:effectLst/>
                        </a:rPr>
                        <a:t>CombinedFragment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If .. else if … else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DurationConstraint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timer start (duration), timer stop, timer timeout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InteractionUse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Function 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5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68328"/>
          </a:xfrm>
        </p:spPr>
        <p:txBody>
          <a:bodyPr>
            <a:spAutoFit/>
          </a:bodyPr>
          <a:lstStyle/>
          <a:p>
            <a:pPr marL="457200" lvl="1" indent="0">
              <a:spcAft>
                <a:spcPts val="200"/>
              </a:spcAft>
              <a:buNone/>
              <a:defRPr/>
            </a:pPr>
            <a:endParaRPr lang="en-US" dirty="0" smtClean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en-US" sz="2400" dirty="0" smtClean="0"/>
              <a:t>MIDAS Model Validator </a:t>
            </a: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  <a:defRPr/>
            </a:pPr>
            <a:endParaRPr lang="en-US" dirty="0" smtClean="0"/>
          </a:p>
          <a:p>
            <a:pPr>
              <a:spcAft>
                <a:spcPts val="200"/>
              </a:spcAft>
              <a:defRPr/>
            </a:pPr>
            <a:r>
              <a:rPr lang="en-US" b="0" dirty="0" smtClean="0"/>
              <a:t>Implements the constraints for </a:t>
            </a:r>
            <a:br>
              <a:rPr lang="en-US" b="0" dirty="0" smtClean="0"/>
            </a:br>
            <a:r>
              <a:rPr lang="en-US" b="0" dirty="0" smtClean="0"/>
              <a:t>MIDAS models to conform to the MIDAS DSL</a:t>
            </a:r>
          </a:p>
          <a:p>
            <a:pPr>
              <a:spcAft>
                <a:spcPts val="200"/>
              </a:spcAft>
              <a:defRPr/>
            </a:pPr>
            <a:r>
              <a:rPr lang="en-US" b="0" dirty="0"/>
              <a:t>Input models shall be validated by the MIDAS </a:t>
            </a:r>
            <a:br>
              <a:rPr lang="en-US" b="0" dirty="0"/>
            </a:br>
            <a:r>
              <a:rPr lang="en-US" b="0" dirty="0"/>
              <a:t>Model Validator before test generation is </a:t>
            </a:r>
            <a:r>
              <a:rPr lang="en-US" b="0" dirty="0" smtClean="0"/>
              <a:t>started</a:t>
            </a:r>
          </a:p>
          <a:p>
            <a:pPr marL="0" indent="0">
              <a:spcAft>
                <a:spcPts val="200"/>
              </a:spcAft>
              <a:buNone/>
              <a:defRPr/>
            </a:pPr>
            <a:endParaRPr lang="en-US" sz="2400" dirty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en-US" sz="2400" dirty="0"/>
              <a:t>TTCN-3 Generator</a:t>
            </a:r>
          </a:p>
          <a:p>
            <a:pPr>
              <a:spcAft>
                <a:spcPts val="200"/>
              </a:spcAft>
              <a:defRPr/>
            </a:pPr>
            <a:r>
              <a:rPr lang="en-US" b="0" dirty="0"/>
              <a:t>Implemented as a service of the MIDAS platform</a:t>
            </a:r>
          </a:p>
          <a:p>
            <a:pPr>
              <a:spcAft>
                <a:spcPts val="200"/>
              </a:spcAft>
              <a:defRPr/>
            </a:pPr>
            <a:r>
              <a:rPr lang="en-US" b="0" i="1" dirty="0"/>
              <a:t>Supports functional, UBT and security test </a:t>
            </a:r>
            <a:br>
              <a:rPr lang="en-US" b="0" i="1" dirty="0"/>
            </a:br>
            <a:r>
              <a:rPr lang="en-US" b="0" i="1" dirty="0"/>
              <a:t>generation &amp; scheduling (see later)</a:t>
            </a:r>
            <a:endParaRPr lang="en-US" b="0" dirty="0"/>
          </a:p>
          <a:p>
            <a:pPr>
              <a:spcAft>
                <a:spcPts val="200"/>
              </a:spcAft>
              <a:defRPr/>
            </a:pPr>
            <a:r>
              <a:rPr lang="en-US" b="0" dirty="0"/>
              <a:t>Provides log file with error messages in case </a:t>
            </a:r>
            <a:br>
              <a:rPr lang="en-US" b="0" dirty="0"/>
            </a:br>
            <a:r>
              <a:rPr lang="en-US" b="0" dirty="0"/>
              <a:t>of errors</a:t>
            </a:r>
          </a:p>
          <a:p>
            <a:pPr marL="0" lvl="1" indent="0" eaLnBrk="0" hangingPunct="0">
              <a:spcAft>
                <a:spcPts val="200"/>
              </a:spcAft>
              <a:buNone/>
              <a:defRPr/>
            </a:pPr>
            <a:endParaRPr lang="en-US" b="1" dirty="0" smtClean="0">
              <a:solidFill>
                <a:srgbClr val="1D528D"/>
              </a:solidFill>
            </a:endParaRPr>
          </a:p>
          <a:p>
            <a:pPr lvl="1">
              <a:spcAft>
                <a:spcPts val="200"/>
              </a:spcAft>
              <a:defRPr/>
            </a:pPr>
            <a:endParaRPr lang="en-US" sz="2400" dirty="0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Specification of Platform </a:t>
            </a:r>
            <a:r>
              <a:rPr lang="en-US" dirty="0" smtClean="0">
                <a:latin typeface="Arial" charset="0"/>
              </a:rPr>
              <a:t>Components</a:t>
            </a:r>
          </a:p>
        </p:txBody>
      </p:sp>
      <p:grpSp>
        <p:nvGrpSpPr>
          <p:cNvPr id="66" name="Gruppieren 65"/>
          <p:cNvGrpSpPr/>
          <p:nvPr/>
        </p:nvGrpSpPr>
        <p:grpSpPr>
          <a:xfrm>
            <a:off x="5090938" y="1181306"/>
            <a:ext cx="1300117" cy="738664"/>
            <a:chOff x="7838551" y="593916"/>
            <a:chExt cx="1300117" cy="738664"/>
          </a:xfrm>
        </p:grpSpPr>
        <p:cxnSp>
          <p:nvCxnSpPr>
            <p:cNvPr id="67" name="Gerade Verbindung mit Pfeil 66"/>
            <p:cNvCxnSpPr/>
            <p:nvPr/>
          </p:nvCxnSpPr>
          <p:spPr bwMode="auto">
            <a:xfrm flipH="1">
              <a:off x="8111701" y="1005601"/>
              <a:ext cx="1026967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68" name="Textfeld 67"/>
            <p:cNvSpPr txBox="1"/>
            <p:nvPr/>
          </p:nvSpPr>
          <p:spPr>
            <a:xfrm>
              <a:off x="7838551" y="593916"/>
              <a:ext cx="11712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de-DE" sz="1400" dirty="0" smtClean="0">
                  <a:solidFill>
                    <a:srgbClr val="C00000"/>
                  </a:solidFill>
                </a:rPr>
                <a:t>Input </a:t>
              </a:r>
            </a:p>
            <a:p>
              <a:pPr algn="r">
                <a:lnSpc>
                  <a:spcPct val="150000"/>
                </a:lnSpc>
              </a:pPr>
              <a:r>
                <a:rPr lang="de-DE" sz="1400" dirty="0">
                  <a:solidFill>
                    <a:srgbClr val="C00000"/>
                  </a:solidFill>
                </a:rPr>
                <a:t>V</a:t>
              </a:r>
              <a:r>
                <a:rPr lang="de-DE" sz="1400" dirty="0" smtClean="0">
                  <a:solidFill>
                    <a:srgbClr val="C00000"/>
                  </a:solidFill>
                </a:rPr>
                <a:t>alidation</a:t>
              </a:r>
              <a:endParaRPr lang="de-D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6500770" y="783558"/>
            <a:ext cx="2488114" cy="1656184"/>
            <a:chOff x="3800905" y="638663"/>
            <a:chExt cx="2930723" cy="1797314"/>
          </a:xfrm>
        </p:grpSpPr>
        <p:sp>
          <p:nvSpPr>
            <p:cNvPr id="72" name="Rechteck 71"/>
            <p:cNvSpPr/>
            <p:nvPr/>
          </p:nvSpPr>
          <p:spPr bwMode="auto">
            <a:xfrm>
              <a:off x="3800905" y="638663"/>
              <a:ext cx="2930723" cy="179731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3" name="Gruppieren 72"/>
            <p:cNvGrpSpPr/>
            <p:nvPr/>
          </p:nvGrpSpPr>
          <p:grpSpPr>
            <a:xfrm>
              <a:off x="3980007" y="910120"/>
              <a:ext cx="1224136" cy="864096"/>
              <a:chOff x="3403948" y="1196752"/>
              <a:chExt cx="1224136" cy="864096"/>
            </a:xfrm>
          </p:grpSpPr>
          <p:sp>
            <p:nvSpPr>
              <p:cNvPr id="120" name="Rechteck 119"/>
              <p:cNvSpPr/>
              <p:nvPr/>
            </p:nvSpPr>
            <p:spPr bwMode="auto">
              <a:xfrm>
                <a:off x="3403948" y="1196752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Ellipse 120"/>
              <p:cNvSpPr/>
              <p:nvPr/>
            </p:nvSpPr>
            <p:spPr bwMode="auto">
              <a:xfrm>
                <a:off x="3539547" y="128764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Ellipse 121"/>
              <p:cNvSpPr/>
              <p:nvPr/>
            </p:nvSpPr>
            <p:spPr bwMode="auto">
              <a:xfrm>
                <a:off x="3539547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Ellipse 122"/>
              <p:cNvSpPr/>
              <p:nvPr/>
            </p:nvSpPr>
            <p:spPr bwMode="auto">
              <a:xfrm>
                <a:off x="3928439" y="1304764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Ellipse 123"/>
              <p:cNvSpPr/>
              <p:nvPr/>
            </p:nvSpPr>
            <p:spPr bwMode="auto">
              <a:xfrm>
                <a:off x="4248825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5" name="Gruppieren 124"/>
              <p:cNvGrpSpPr/>
              <p:nvPr/>
            </p:nvGrpSpPr>
            <p:grpSpPr>
              <a:xfrm>
                <a:off x="3963854" y="1871216"/>
                <a:ext cx="144016" cy="144016"/>
                <a:chOff x="4142030" y="1847462"/>
                <a:chExt cx="144016" cy="144016"/>
              </a:xfrm>
            </p:grpSpPr>
            <p:sp>
              <p:nvSpPr>
                <p:cNvPr id="131" name="Ellipse 130"/>
                <p:cNvSpPr/>
                <p:nvPr/>
              </p:nvSpPr>
              <p:spPr bwMode="auto">
                <a:xfrm>
                  <a:off x="4142030" y="1847462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Ellipse 131"/>
                <p:cNvSpPr/>
                <p:nvPr/>
              </p:nvSpPr>
              <p:spPr bwMode="auto">
                <a:xfrm>
                  <a:off x="4182143" y="188359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26" name="Gerade Verbindung mit Pfeil 125"/>
              <p:cNvCxnSpPr>
                <a:endCxn id="123" idx="2"/>
              </p:cNvCxnSpPr>
              <p:nvPr/>
            </p:nvCxnSpPr>
            <p:spPr bwMode="auto">
              <a:xfrm>
                <a:off x="3611555" y="1346044"/>
                <a:ext cx="316884" cy="333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7" name="Gerade Verbindung mit Pfeil 126"/>
              <p:cNvCxnSpPr>
                <a:stCxn id="123" idx="3"/>
                <a:endCxn id="122" idx="7"/>
              </p:cNvCxnSpPr>
              <p:nvPr/>
            </p:nvCxnSpPr>
            <p:spPr bwMode="auto">
              <a:xfrm flipH="1">
                <a:off x="3754666" y="1432193"/>
                <a:ext cx="210682" cy="2184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8" name="Gerade Verbindung mit Pfeil 127"/>
              <p:cNvCxnSpPr>
                <a:stCxn id="123" idx="4"/>
                <a:endCxn id="124" idx="1"/>
              </p:cNvCxnSpPr>
              <p:nvPr/>
            </p:nvCxnSpPr>
            <p:spPr bwMode="auto">
              <a:xfrm>
                <a:off x="4054453" y="1454056"/>
                <a:ext cx="231281" cy="1966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9" name="Gerade Verbindung mit Pfeil 128"/>
              <p:cNvCxnSpPr>
                <a:stCxn id="124" idx="2"/>
                <a:endCxn id="132" idx="7"/>
              </p:cNvCxnSpPr>
              <p:nvPr/>
            </p:nvCxnSpPr>
            <p:spPr bwMode="auto">
              <a:xfrm flipH="1">
                <a:off x="4065430" y="1703446"/>
                <a:ext cx="183395" cy="2144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0" name="Gerade Verbindung mit Pfeil 129"/>
              <p:cNvCxnSpPr>
                <a:stCxn id="122" idx="6"/>
                <a:endCxn id="124" idx="2"/>
              </p:cNvCxnSpPr>
              <p:nvPr/>
            </p:nvCxnSpPr>
            <p:spPr bwMode="auto">
              <a:xfrm>
                <a:off x="3791575" y="1703446"/>
                <a:ext cx="4572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4" name="Gruppieren 73"/>
            <p:cNvGrpSpPr/>
            <p:nvPr/>
          </p:nvGrpSpPr>
          <p:grpSpPr>
            <a:xfrm>
              <a:off x="5045188" y="1175320"/>
              <a:ext cx="1477381" cy="1074938"/>
              <a:chOff x="2446547" y="3201682"/>
              <a:chExt cx="1477381" cy="1074938"/>
            </a:xfrm>
          </p:grpSpPr>
          <p:grpSp>
            <p:nvGrpSpPr>
              <p:cNvPr id="77" name="Gruppieren 76"/>
              <p:cNvGrpSpPr/>
              <p:nvPr/>
            </p:nvGrpSpPr>
            <p:grpSpPr>
              <a:xfrm>
                <a:off x="2699792" y="3412524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07" name="Rechteck 106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08" name="Gerade Verbindung mit Pfeil 107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9" name="Gruppieren 108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17" name="Gerader Verbinder 116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8" name="Rechteck 117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hteck 118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10" name="Gruppieren 109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14" name="Gerader Verbinder 11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5" name="Rechteck 11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hteck 11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11" name="Gerade Verbindung mit Pfeil 110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12" name="Gerade Verbindung mit Pfeil 111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13" name="Gerade Verbindung mit Pfeil 112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78" name="Gruppieren 77"/>
              <p:cNvGrpSpPr/>
              <p:nvPr/>
            </p:nvGrpSpPr>
            <p:grpSpPr>
              <a:xfrm>
                <a:off x="2572561" y="330764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94" name="Rechteck 93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5" name="Gerade Verbindung mit Pfeil 94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6" name="Gruppieren 95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4" name="Gerader Verbinder 10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5" name="Rechteck 10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hteck 10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97" name="Gruppieren 96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1" name="Gerader Verbinder 10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2" name="Rechteck 10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hteck 10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98" name="Gerade Verbindung mit Pfeil 97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9" name="Gerade Verbindung mit Pfeil 98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0" name="Gerade Verbindung mit Pfeil 99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79" name="Gruppieren 78"/>
              <p:cNvGrpSpPr/>
              <p:nvPr/>
            </p:nvGrpSpPr>
            <p:grpSpPr>
              <a:xfrm>
                <a:off x="2446547" y="320168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81" name="Rechteck 80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2" name="Gerade Verbindung mit Pfeil 81"/>
                <p:cNvCxnSpPr/>
                <p:nvPr/>
              </p:nvCxnSpPr>
              <p:spPr bwMode="auto">
                <a:xfrm>
                  <a:off x="2898256" y="226104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83" name="Gruppieren 82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91" name="Gerader Verbinder 9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" name="Rechteck 9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hteck 9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4" name="Gruppieren 83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88" name="Gerader Verbinder 87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9" name="Rechteck 88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hteck 89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85" name="Gerade Verbindung mit Pfeil 84"/>
                <p:cNvCxnSpPr/>
                <p:nvPr/>
              </p:nvCxnSpPr>
              <p:spPr bwMode="auto">
                <a:xfrm>
                  <a:off x="2888804" y="245235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6" name="Gerade Verbindung mit Pfeil 85"/>
                <p:cNvCxnSpPr/>
                <p:nvPr/>
              </p:nvCxnSpPr>
              <p:spPr bwMode="auto">
                <a:xfrm flipH="1">
                  <a:off x="2898256" y="235152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7" name="Gerade Verbindung mit Pfeil 86"/>
                <p:cNvCxnSpPr/>
                <p:nvPr/>
              </p:nvCxnSpPr>
              <p:spPr bwMode="auto">
                <a:xfrm flipH="1">
                  <a:off x="2905760" y="2540839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80" name="Gerade Verbindung mit Pfeil 79"/>
              <p:cNvCxnSpPr/>
              <p:nvPr/>
            </p:nvCxnSpPr>
            <p:spPr bwMode="auto">
              <a:xfrm flipH="1">
                <a:off x="2796514" y="3803650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5" name="Rechteck 133"/>
            <p:cNvSpPr/>
            <p:nvPr/>
          </p:nvSpPr>
          <p:spPr bwMode="auto">
            <a:xfrm>
              <a:off x="5521919" y="731774"/>
              <a:ext cx="1095397" cy="2623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Textfeld 134"/>
            <p:cNvSpPr txBox="1"/>
            <p:nvPr/>
          </p:nvSpPr>
          <p:spPr>
            <a:xfrm>
              <a:off x="5449976" y="696280"/>
              <a:ext cx="1261742" cy="30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</a:rPr>
                <a:t>MIDAS DSL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Rechteck 4"/>
          <p:cNvSpPr/>
          <p:nvPr/>
        </p:nvSpPr>
        <p:spPr bwMode="auto">
          <a:xfrm>
            <a:off x="6514000" y="4874954"/>
            <a:ext cx="2486162" cy="13530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hteck 6"/>
          <p:cNvSpPr/>
          <p:nvPr/>
        </p:nvSpPr>
        <p:spPr bwMode="auto">
          <a:xfrm>
            <a:off x="6957482" y="5237443"/>
            <a:ext cx="122413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hteck 7"/>
          <p:cNvSpPr/>
          <p:nvPr/>
        </p:nvSpPr>
        <p:spPr bwMode="auto">
          <a:xfrm>
            <a:off x="6844111" y="5127659"/>
            <a:ext cx="122413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hteck 8"/>
          <p:cNvSpPr/>
          <p:nvPr/>
        </p:nvSpPr>
        <p:spPr bwMode="auto">
          <a:xfrm>
            <a:off x="6718122" y="5025759"/>
            <a:ext cx="122413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5" name="Gruppieren 9"/>
          <p:cNvGrpSpPr/>
          <p:nvPr/>
        </p:nvGrpSpPr>
        <p:grpSpPr>
          <a:xfrm>
            <a:off x="8089998" y="4995911"/>
            <a:ext cx="981122" cy="308573"/>
            <a:chOff x="4158892" y="1264326"/>
            <a:chExt cx="1542892" cy="280320"/>
          </a:xfrm>
        </p:grpSpPr>
        <p:sp>
          <p:nvSpPr>
            <p:cNvPr id="136" name="Rechteck 16"/>
            <p:cNvSpPr/>
            <p:nvPr/>
          </p:nvSpPr>
          <p:spPr bwMode="auto">
            <a:xfrm>
              <a:off x="4420069" y="1264326"/>
              <a:ext cx="1016026" cy="27391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feld 17"/>
            <p:cNvSpPr txBox="1"/>
            <p:nvPr/>
          </p:nvSpPr>
          <p:spPr>
            <a:xfrm>
              <a:off x="4158892" y="1267647"/>
              <a:ext cx="1542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</a:rPr>
                <a:t>TTCN-3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8" name="Textfeld 10"/>
          <p:cNvSpPr txBox="1"/>
          <p:nvPr/>
        </p:nvSpPr>
        <p:spPr>
          <a:xfrm>
            <a:off x="6673462" y="5011691"/>
            <a:ext cx="145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/>
              <a:t>testcase</a:t>
            </a:r>
            <a:r>
              <a:rPr lang="de-DE" sz="900" dirty="0"/>
              <a:t> </a:t>
            </a:r>
            <a:r>
              <a:rPr lang="de-DE" sz="900" dirty="0" smtClean="0"/>
              <a:t>tc_2() … </a:t>
            </a:r>
            <a:r>
              <a:rPr lang="de-DE" sz="900" b="1" dirty="0" smtClean="0"/>
              <a:t>{</a:t>
            </a:r>
          </a:p>
          <a:p>
            <a:r>
              <a:rPr lang="de-DE" sz="900" dirty="0" smtClean="0"/>
              <a:t>  </a:t>
            </a:r>
            <a:r>
              <a:rPr lang="de-DE" sz="900" b="1" dirty="0" err="1" smtClean="0"/>
              <a:t>var</a:t>
            </a:r>
            <a:r>
              <a:rPr lang="de-DE" sz="900" dirty="0" smtClean="0"/>
              <a:t> TC </a:t>
            </a:r>
            <a:r>
              <a:rPr lang="de-DE" sz="900" dirty="0" err="1" smtClean="0"/>
              <a:t>tc_Property</a:t>
            </a:r>
            <a:r>
              <a:rPr lang="de-DE" sz="900" dirty="0"/>
              <a:t>;  </a:t>
            </a:r>
            <a:endParaRPr lang="de-DE" sz="900" dirty="0" smtClean="0"/>
          </a:p>
          <a:p>
            <a:r>
              <a:rPr lang="de-DE" sz="900" dirty="0"/>
              <a:t> </a:t>
            </a:r>
            <a:r>
              <a:rPr lang="de-DE" sz="900" dirty="0" smtClean="0"/>
              <a:t> </a:t>
            </a:r>
            <a:r>
              <a:rPr lang="de-DE" sz="900" b="1" dirty="0" err="1" smtClean="0"/>
              <a:t>connect</a:t>
            </a:r>
            <a:r>
              <a:rPr lang="de-DE" sz="900" dirty="0" smtClean="0"/>
              <a:t>( (..);</a:t>
            </a:r>
            <a:endParaRPr lang="de-DE" sz="900" dirty="0"/>
          </a:p>
          <a:p>
            <a:r>
              <a:rPr lang="de-DE" sz="900" dirty="0" smtClean="0"/>
              <a:t>  </a:t>
            </a:r>
            <a:r>
              <a:rPr lang="de-DE" sz="900" dirty="0" err="1" smtClean="0"/>
              <a:t>tc_Property.start</a:t>
            </a:r>
            <a:r>
              <a:rPr lang="de-DE" sz="900" dirty="0" smtClean="0"/>
              <a:t>(…);</a:t>
            </a:r>
          </a:p>
          <a:p>
            <a:r>
              <a:rPr lang="de-DE" sz="900" dirty="0"/>
              <a:t>  </a:t>
            </a:r>
            <a:r>
              <a:rPr lang="de-DE" sz="900" dirty="0" err="1" smtClean="0"/>
              <a:t>tc_Property.done</a:t>
            </a:r>
            <a:r>
              <a:rPr lang="de-DE" sz="900" dirty="0"/>
              <a:t>; </a:t>
            </a:r>
            <a:r>
              <a:rPr lang="de-DE" sz="900" dirty="0" smtClean="0"/>
              <a:t>…</a:t>
            </a:r>
          </a:p>
          <a:p>
            <a:r>
              <a:rPr lang="de-DE" sz="900" b="1" dirty="0"/>
              <a:t>}</a:t>
            </a:r>
          </a:p>
        </p:txBody>
      </p:sp>
      <p:cxnSp>
        <p:nvCxnSpPr>
          <p:cNvPr id="139" name="Gerade Verbindung mit Pfeil 11"/>
          <p:cNvCxnSpPr/>
          <p:nvPr/>
        </p:nvCxnSpPr>
        <p:spPr bwMode="auto">
          <a:xfrm>
            <a:off x="7745065" y="4449607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C0000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140" name="Textfeld 12"/>
          <p:cNvSpPr txBox="1"/>
          <p:nvPr/>
        </p:nvSpPr>
        <p:spPr>
          <a:xfrm>
            <a:off x="7745098" y="4396141"/>
            <a:ext cx="116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Generation</a:t>
            </a:r>
            <a:endParaRPr lang="de-DE" sz="1400" dirty="0">
              <a:solidFill>
                <a:srgbClr val="C00000"/>
              </a:solidFill>
            </a:endParaRPr>
          </a:p>
        </p:txBody>
      </p:sp>
      <p:grpSp>
        <p:nvGrpSpPr>
          <p:cNvPr id="141" name="Gruppieren 80"/>
          <p:cNvGrpSpPr/>
          <p:nvPr/>
        </p:nvGrpSpPr>
        <p:grpSpPr>
          <a:xfrm>
            <a:off x="6514000" y="2618203"/>
            <a:ext cx="2488114" cy="1656184"/>
            <a:chOff x="3800905" y="638663"/>
            <a:chExt cx="2930723" cy="1797314"/>
          </a:xfrm>
        </p:grpSpPr>
        <p:sp>
          <p:nvSpPr>
            <p:cNvPr id="142" name="Rechteck 81"/>
            <p:cNvSpPr/>
            <p:nvPr/>
          </p:nvSpPr>
          <p:spPr bwMode="auto">
            <a:xfrm>
              <a:off x="3800905" y="638663"/>
              <a:ext cx="2930723" cy="179731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3" name="Gruppieren 82"/>
            <p:cNvGrpSpPr/>
            <p:nvPr/>
          </p:nvGrpSpPr>
          <p:grpSpPr>
            <a:xfrm>
              <a:off x="3980007" y="910120"/>
              <a:ext cx="1224136" cy="864096"/>
              <a:chOff x="3403948" y="1196752"/>
              <a:chExt cx="1224136" cy="864096"/>
            </a:xfrm>
          </p:grpSpPr>
          <p:sp>
            <p:nvSpPr>
              <p:cNvPr id="190" name="Rechteck 129"/>
              <p:cNvSpPr/>
              <p:nvPr/>
            </p:nvSpPr>
            <p:spPr bwMode="auto">
              <a:xfrm>
                <a:off x="3403948" y="1196752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Ellipse 130"/>
              <p:cNvSpPr/>
              <p:nvPr/>
            </p:nvSpPr>
            <p:spPr bwMode="auto">
              <a:xfrm>
                <a:off x="3539547" y="128764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Ellipse 131"/>
              <p:cNvSpPr/>
              <p:nvPr/>
            </p:nvSpPr>
            <p:spPr bwMode="auto">
              <a:xfrm>
                <a:off x="3539547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3" name="Ellipse 132"/>
              <p:cNvSpPr/>
              <p:nvPr/>
            </p:nvSpPr>
            <p:spPr bwMode="auto">
              <a:xfrm>
                <a:off x="3928439" y="1304764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Ellipse 133"/>
              <p:cNvSpPr/>
              <p:nvPr/>
            </p:nvSpPr>
            <p:spPr bwMode="auto">
              <a:xfrm>
                <a:off x="4248825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95" name="Gruppieren 134"/>
              <p:cNvGrpSpPr/>
              <p:nvPr/>
            </p:nvGrpSpPr>
            <p:grpSpPr>
              <a:xfrm>
                <a:off x="3963854" y="1871216"/>
                <a:ext cx="144016" cy="144016"/>
                <a:chOff x="4142030" y="1847462"/>
                <a:chExt cx="144016" cy="144016"/>
              </a:xfrm>
            </p:grpSpPr>
            <p:sp>
              <p:nvSpPr>
                <p:cNvPr id="201" name="Ellipse 140"/>
                <p:cNvSpPr/>
                <p:nvPr/>
              </p:nvSpPr>
              <p:spPr bwMode="auto">
                <a:xfrm>
                  <a:off x="4142030" y="1847462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Ellipse 141"/>
                <p:cNvSpPr/>
                <p:nvPr/>
              </p:nvSpPr>
              <p:spPr bwMode="auto">
                <a:xfrm>
                  <a:off x="4182143" y="188359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96" name="Gerade Verbindung mit Pfeil 135"/>
              <p:cNvCxnSpPr>
                <a:endCxn id="193" idx="2"/>
              </p:cNvCxnSpPr>
              <p:nvPr/>
            </p:nvCxnSpPr>
            <p:spPr bwMode="auto">
              <a:xfrm>
                <a:off x="3611555" y="1346044"/>
                <a:ext cx="316884" cy="333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7" name="Gerade Verbindung mit Pfeil 136"/>
              <p:cNvCxnSpPr>
                <a:stCxn id="193" idx="3"/>
                <a:endCxn id="192" idx="7"/>
              </p:cNvCxnSpPr>
              <p:nvPr/>
            </p:nvCxnSpPr>
            <p:spPr bwMode="auto">
              <a:xfrm flipH="1">
                <a:off x="3754666" y="1432193"/>
                <a:ext cx="210682" cy="2184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8" name="Gerade Verbindung mit Pfeil 137"/>
              <p:cNvCxnSpPr>
                <a:stCxn id="193" idx="4"/>
                <a:endCxn id="194" idx="1"/>
              </p:cNvCxnSpPr>
              <p:nvPr/>
            </p:nvCxnSpPr>
            <p:spPr bwMode="auto">
              <a:xfrm>
                <a:off x="4054453" y="1454056"/>
                <a:ext cx="231281" cy="1966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9" name="Gerade Verbindung mit Pfeil 138"/>
              <p:cNvCxnSpPr>
                <a:stCxn id="194" idx="2"/>
                <a:endCxn id="202" idx="7"/>
              </p:cNvCxnSpPr>
              <p:nvPr/>
            </p:nvCxnSpPr>
            <p:spPr bwMode="auto">
              <a:xfrm flipH="1">
                <a:off x="4065430" y="1703446"/>
                <a:ext cx="183395" cy="2144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0" name="Gerade Verbindung mit Pfeil 139"/>
              <p:cNvCxnSpPr>
                <a:stCxn id="192" idx="6"/>
                <a:endCxn id="194" idx="2"/>
              </p:cNvCxnSpPr>
              <p:nvPr/>
            </p:nvCxnSpPr>
            <p:spPr bwMode="auto">
              <a:xfrm>
                <a:off x="3791575" y="1703446"/>
                <a:ext cx="4572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44" name="Gruppieren 83"/>
            <p:cNvGrpSpPr/>
            <p:nvPr/>
          </p:nvGrpSpPr>
          <p:grpSpPr>
            <a:xfrm>
              <a:off x="5045188" y="1175320"/>
              <a:ext cx="1477381" cy="1074938"/>
              <a:chOff x="2446547" y="3201682"/>
              <a:chExt cx="1477381" cy="1074938"/>
            </a:xfrm>
          </p:grpSpPr>
          <p:grpSp>
            <p:nvGrpSpPr>
              <p:cNvPr id="147" name="Gruppieren 86"/>
              <p:cNvGrpSpPr/>
              <p:nvPr/>
            </p:nvGrpSpPr>
            <p:grpSpPr>
              <a:xfrm>
                <a:off x="2699792" y="3412524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77" name="Rechteck 116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78" name="Gerade Verbindung mit Pfeil 117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79" name="Gruppieren 118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87" name="Gerader Verbinder 126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88" name="Rechteck 127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hteck 128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0" name="Gruppieren 119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84" name="Gerader Verbinder 12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85" name="Rechteck 12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Rechteck 12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81" name="Gerade Verbindung mit Pfeil 120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2" name="Gerade Verbindung mit Pfeil 121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3" name="Gerade Verbindung mit Pfeil 122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148" name="Gruppieren 87"/>
              <p:cNvGrpSpPr/>
              <p:nvPr/>
            </p:nvGrpSpPr>
            <p:grpSpPr>
              <a:xfrm>
                <a:off x="2572561" y="330764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64" name="Rechteck 103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65" name="Gerade Verbindung mit Pfeil 104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66" name="Gruppieren 105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74" name="Gerader Verbinder 11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75" name="Rechteck 11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hteck 11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7" name="Gruppieren 106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71" name="Gerader Verbinder 11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72" name="Rechteck 11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hteck 11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68" name="Gerade Verbindung mit Pfeil 107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69" name="Gerade Verbindung mit Pfeil 108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0" name="Gerade Verbindung mit Pfeil 109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149" name="Gruppieren 88"/>
              <p:cNvGrpSpPr/>
              <p:nvPr/>
            </p:nvGrpSpPr>
            <p:grpSpPr>
              <a:xfrm>
                <a:off x="2446547" y="320168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51" name="Rechteck 90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52" name="Gerade Verbindung mit Pfeil 91"/>
                <p:cNvCxnSpPr/>
                <p:nvPr/>
              </p:nvCxnSpPr>
              <p:spPr bwMode="auto">
                <a:xfrm>
                  <a:off x="2898256" y="226104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53" name="Gruppieren 92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61" name="Gerader Verbinder 10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62" name="Rechteck 10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hteck 10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4" name="Gruppieren 93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58" name="Gerader Verbinder 97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59" name="Rechteck 98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0" name="Rechteck 99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55" name="Gerade Verbindung mit Pfeil 94"/>
                <p:cNvCxnSpPr/>
                <p:nvPr/>
              </p:nvCxnSpPr>
              <p:spPr bwMode="auto">
                <a:xfrm>
                  <a:off x="2888804" y="245235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6" name="Gerade Verbindung mit Pfeil 95"/>
                <p:cNvCxnSpPr/>
                <p:nvPr/>
              </p:nvCxnSpPr>
              <p:spPr bwMode="auto">
                <a:xfrm flipH="1">
                  <a:off x="2898256" y="235152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7" name="Gerade Verbindung mit Pfeil 96"/>
                <p:cNvCxnSpPr/>
                <p:nvPr/>
              </p:nvCxnSpPr>
              <p:spPr bwMode="auto">
                <a:xfrm flipH="1">
                  <a:off x="2905760" y="2540839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150" name="Gerade Verbindung mit Pfeil 89"/>
              <p:cNvCxnSpPr/>
              <p:nvPr/>
            </p:nvCxnSpPr>
            <p:spPr bwMode="auto">
              <a:xfrm flipH="1">
                <a:off x="2796514" y="3803650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45" name="Rechteck 133"/>
            <p:cNvSpPr/>
            <p:nvPr/>
          </p:nvSpPr>
          <p:spPr bwMode="auto">
            <a:xfrm>
              <a:off x="5521919" y="731774"/>
              <a:ext cx="1095397" cy="2623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feld 134"/>
            <p:cNvSpPr txBox="1"/>
            <p:nvPr/>
          </p:nvSpPr>
          <p:spPr>
            <a:xfrm>
              <a:off x="5449976" y="696280"/>
              <a:ext cx="1261742" cy="30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</a:rPr>
                <a:t>MIDAS DSL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9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test methods</a:t>
            </a:r>
          </a:p>
          <a:p>
            <a:pPr lvl="1"/>
            <a:r>
              <a:rPr lang="en-US" dirty="0" smtClean="0"/>
              <a:t>Idea: security testing could benefit from usage-based testing (UBT)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UBT aims at testing functionality that is mostly used</a:t>
            </a:r>
          </a:p>
          <a:p>
            <a:pPr lvl="1"/>
            <a:r>
              <a:rPr lang="en-US" dirty="0" smtClean="0"/>
              <a:t>rarely used functionality is less tested </a:t>
            </a:r>
          </a:p>
          <a:p>
            <a:pPr lvl="1"/>
            <a:r>
              <a:rPr lang="en-US" dirty="0" smtClean="0"/>
              <a:t>Attacker‘s can exploit this fact</a:t>
            </a:r>
          </a:p>
          <a:p>
            <a:pPr lvl="1"/>
            <a:r>
              <a:rPr lang="en-US" dirty="0" smtClean="0"/>
              <a:t>an inverted usage-profile could be used for security testing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Adaption of UBT</a:t>
            </a:r>
          </a:p>
          <a:p>
            <a:pPr lvl="1"/>
            <a:r>
              <a:rPr lang="en-US" dirty="0" smtClean="0"/>
              <a:t>simply inverse probabilities in usage-profile</a:t>
            </a:r>
          </a:p>
          <a:p>
            <a:pPr lvl="1"/>
            <a:r>
              <a:rPr lang="en-US" dirty="0" smtClean="0"/>
              <a:t>functional test cases generated from inverted usage profile serve as input for security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- UBT &amp; Fuzzing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39814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  <a:defRPr/>
            </a:pPr>
            <a:endParaRPr lang="en-US" dirty="0" smtClean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sl-SI" dirty="0" err="1" smtClean="0"/>
              <a:t>Producing</a:t>
            </a:r>
            <a:r>
              <a:rPr lang="sl-SI" dirty="0" smtClean="0"/>
              <a:t> </a:t>
            </a:r>
            <a:r>
              <a:rPr lang="sl-SI" dirty="0" err="1" smtClean="0"/>
              <a:t>technical</a:t>
            </a:r>
            <a:r>
              <a:rPr lang="sl-SI" dirty="0" smtClean="0"/>
              <a:t> </a:t>
            </a:r>
            <a:r>
              <a:rPr lang="sl-SI" dirty="0" err="1" smtClean="0"/>
              <a:t>report</a:t>
            </a:r>
            <a:r>
              <a:rPr lang="sl-SI" dirty="0" smtClean="0"/>
              <a:t> (ETSI TR) </a:t>
            </a:r>
            <a:r>
              <a:rPr lang="sl-SI" dirty="0" err="1" smtClean="0"/>
              <a:t>which</a:t>
            </a:r>
            <a:r>
              <a:rPr lang="sl-SI" dirty="0" smtClean="0"/>
              <a:t> </a:t>
            </a:r>
            <a:r>
              <a:rPr lang="sl-SI" dirty="0" err="1" smtClean="0"/>
              <a:t>will</a:t>
            </a:r>
            <a:r>
              <a:rPr lang="sl-SI" dirty="0" smtClean="0"/>
              <a:t> </a:t>
            </a:r>
            <a:r>
              <a:rPr lang="en-US" dirty="0" smtClean="0"/>
              <a:t>deliver </a:t>
            </a:r>
            <a:r>
              <a:rPr lang="en-US" dirty="0"/>
              <a:t>case study based on practical experience: </a:t>
            </a:r>
          </a:p>
          <a:p>
            <a:pPr>
              <a:spcAft>
                <a:spcPts val="200"/>
              </a:spcAft>
              <a:defRPr/>
            </a:pPr>
            <a:r>
              <a:rPr lang="en-US" dirty="0"/>
              <a:t>for the deployment of MBT automated testing infrastructure as </a:t>
            </a:r>
            <a:r>
              <a:rPr lang="en-US" dirty="0" err="1"/>
              <a:t>TPaaS</a:t>
            </a:r>
            <a:r>
              <a:rPr lang="en-US" dirty="0"/>
              <a:t> (Test Platform as a Service);</a:t>
            </a:r>
          </a:p>
          <a:p>
            <a:pPr>
              <a:spcAft>
                <a:spcPts val="200"/>
              </a:spcAft>
              <a:defRPr/>
            </a:pPr>
            <a:r>
              <a:rPr lang="en-US" dirty="0"/>
              <a:t>for the deployment of (3rd-party) test methods for automated test suite generation, scheduling, execution, and test arbitration within </a:t>
            </a:r>
            <a:r>
              <a:rPr lang="en-US" dirty="0" err="1"/>
              <a:t>TPaaS</a:t>
            </a:r>
            <a:r>
              <a:rPr lang="en-US" dirty="0"/>
              <a:t>;</a:t>
            </a:r>
          </a:p>
          <a:p>
            <a:pPr>
              <a:spcAft>
                <a:spcPts val="200"/>
              </a:spcAft>
              <a:defRPr/>
            </a:pPr>
            <a:r>
              <a:rPr lang="sl-SI" dirty="0"/>
              <a:t>f</a:t>
            </a:r>
            <a:r>
              <a:rPr lang="en-US" dirty="0"/>
              <a:t>or the definition and use of Domain Specific Language (DSL)  for developing SUT models and Test models that are compliant with the test methods used within </a:t>
            </a:r>
            <a:r>
              <a:rPr lang="en-US" dirty="0" err="1"/>
              <a:t>TPaaS</a:t>
            </a:r>
            <a:r>
              <a:rPr lang="en-US" dirty="0"/>
              <a:t>. </a:t>
            </a:r>
          </a:p>
          <a:p>
            <a:pPr marL="0" indent="0">
              <a:spcAft>
                <a:spcPts val="200"/>
              </a:spcAft>
              <a:buNone/>
              <a:defRPr/>
            </a:pPr>
            <a:endParaRPr lang="en-US" sz="2400" dirty="0" smtClean="0"/>
          </a:p>
          <a:p>
            <a:pPr marL="0" lvl="1" indent="0" eaLnBrk="0" hangingPunct="0">
              <a:spcAft>
                <a:spcPts val="200"/>
              </a:spcAft>
              <a:buNone/>
              <a:defRPr/>
            </a:pPr>
            <a:endParaRPr lang="en-US" b="1" dirty="0" smtClean="0">
              <a:solidFill>
                <a:srgbClr val="1D528D"/>
              </a:solidFill>
            </a:endParaRPr>
          </a:p>
          <a:p>
            <a:pPr lvl="1">
              <a:spcAft>
                <a:spcPts val="200"/>
              </a:spcAft>
              <a:defRPr/>
            </a:pPr>
            <a:endParaRPr lang="en-US" sz="2400" dirty="0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err="1" smtClean="0">
                <a:latin typeface="Arial" charset="0"/>
              </a:rPr>
              <a:t>Motivation</a:t>
            </a:r>
            <a:r>
              <a:rPr lang="sl-SI" dirty="0" smtClean="0">
                <a:latin typeface="Arial" charset="0"/>
              </a:rPr>
              <a:t> &amp; </a:t>
            </a:r>
            <a:r>
              <a:rPr lang="sl-SI" dirty="0" err="1" smtClean="0">
                <a:latin typeface="Arial" charset="0"/>
              </a:rPr>
              <a:t>Scope</a:t>
            </a:r>
            <a:r>
              <a:rPr lang="sl-SI" dirty="0" smtClean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err="1" smtClean="0"/>
              <a:t>End</a:t>
            </a:r>
            <a:r>
              <a:rPr lang="sl-SI" dirty="0" smtClean="0"/>
              <a:t> </a:t>
            </a:r>
            <a:r>
              <a:rPr lang="sl-SI" dirty="0" err="1" smtClean="0"/>
              <a:t>User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Core</a:t>
            </a:r>
            <a:r>
              <a:rPr lang="sl-SI" dirty="0" smtClean="0"/>
              <a:t> </a:t>
            </a:r>
            <a:r>
              <a:rPr lang="sl-SI" dirty="0" err="1" smtClean="0"/>
              <a:t>Services</a:t>
            </a:r>
            <a:r>
              <a:rPr lang="sl-SI" dirty="0" smtClean="0"/>
              <a:t> </a:t>
            </a:r>
            <a:r>
              <a:rPr lang="sl-SI" dirty="0" err="1" smtClean="0"/>
              <a:t>deployed</a:t>
            </a:r>
            <a:r>
              <a:rPr lang="sl-SI" dirty="0" smtClean="0"/>
              <a:t> on </a:t>
            </a:r>
            <a:r>
              <a:rPr lang="sl-SI" dirty="0" err="1" smtClean="0"/>
              <a:t>Cloud</a:t>
            </a:r>
            <a:r>
              <a:rPr lang="sl-SI" dirty="0" smtClean="0"/>
              <a:t> </a:t>
            </a:r>
            <a:r>
              <a:rPr lang="sl-SI" dirty="0" err="1" smtClean="0"/>
              <a:t>Infrastructure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6334270" cy="3384376"/>
          </a:xfrm>
          <a:prstGeom prst="rect">
            <a:avLst/>
          </a:prstGeom>
        </p:spPr>
      </p:pic>
      <p:pic>
        <p:nvPicPr>
          <p:cNvPr id="5" name="image0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32240" y="980728"/>
            <a:ext cx="2297807" cy="46805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348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err="1" smtClean="0"/>
              <a:t>Usage</a:t>
            </a:r>
            <a:r>
              <a:rPr lang="sl-SI" dirty="0" smtClean="0"/>
              <a:t> Model </a:t>
            </a:r>
            <a:r>
              <a:rPr lang="sl-SI" dirty="0" err="1" smtClean="0"/>
              <a:t>for</a:t>
            </a:r>
            <a:r>
              <a:rPr lang="sl-SI" dirty="0" smtClean="0"/>
              <a:t> MBT </a:t>
            </a:r>
            <a:r>
              <a:rPr lang="sl-SI" dirty="0" err="1" smtClean="0"/>
              <a:t>automated</a:t>
            </a:r>
            <a:r>
              <a:rPr lang="sl-SI" dirty="0" smtClean="0"/>
              <a:t> </a:t>
            </a:r>
            <a:r>
              <a:rPr lang="sl-SI" dirty="0" err="1"/>
              <a:t>testing</a:t>
            </a:r>
            <a:r>
              <a:rPr lang="sl-SI" dirty="0"/>
              <a:t> </a:t>
            </a:r>
            <a:r>
              <a:rPr lang="sl-SI" dirty="0" err="1"/>
              <a:t>cloud</a:t>
            </a:r>
            <a:r>
              <a:rPr lang="sl-SI" dirty="0"/>
              <a:t> </a:t>
            </a:r>
            <a:r>
              <a:rPr lang="sl-SI" dirty="0" err="1"/>
              <a:t>infrastructure</a:t>
            </a:r>
            <a:r>
              <a:rPr lang="sl-SI" dirty="0"/>
              <a:t> </a:t>
            </a:r>
          </a:p>
        </p:txBody>
      </p:sp>
      <p:pic>
        <p:nvPicPr>
          <p:cNvPr id="4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2931" y="1052736"/>
            <a:ext cx="7969508" cy="42484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51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End</a:t>
            </a:r>
            <a:r>
              <a:rPr lang="sl-SI" dirty="0" smtClean="0"/>
              <a:t> </a:t>
            </a:r>
            <a:r>
              <a:rPr lang="sl-SI" dirty="0" err="1" smtClean="0"/>
              <a:t>user</a:t>
            </a:r>
            <a:r>
              <a:rPr lang="sl-SI" dirty="0" smtClean="0"/>
              <a:t> </a:t>
            </a:r>
            <a:r>
              <a:rPr lang="sl-SI" dirty="0" err="1" smtClean="0"/>
              <a:t>main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cases</a:t>
            </a:r>
            <a:endParaRPr lang="sl-SI" dirty="0"/>
          </a:p>
        </p:txBody>
      </p:sp>
      <p:pic>
        <p:nvPicPr>
          <p:cNvPr id="4" name="image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980728"/>
            <a:ext cx="7128792" cy="50405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307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GB" dirty="0">
                <a:effectLst/>
              </a:rPr>
              <a:t>End user ancillary use cases</a:t>
            </a:r>
            <a:endParaRPr lang="sl-SI" dirty="0"/>
          </a:p>
        </p:txBody>
      </p:sp>
      <p:pic>
        <p:nvPicPr>
          <p:cNvPr id="4" name="image0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2931" y="908720"/>
            <a:ext cx="7776864" cy="51125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618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GB" dirty="0">
                <a:effectLst/>
              </a:rPr>
              <a:t>Tenancy </a:t>
            </a:r>
            <a:r>
              <a:rPr lang="sl-SI" dirty="0" smtClean="0">
                <a:effectLst/>
              </a:rPr>
              <a:t>A</a:t>
            </a:r>
            <a:r>
              <a:rPr lang="en-GB" dirty="0" err="1" smtClean="0">
                <a:effectLst/>
              </a:rPr>
              <a:t>dmin</a:t>
            </a:r>
            <a:r>
              <a:rPr lang="en-GB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and</a:t>
            </a:r>
            <a:r>
              <a:rPr lang="sl-SI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TaaS</a:t>
            </a:r>
            <a:r>
              <a:rPr lang="sl-SI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Admin</a:t>
            </a:r>
            <a:r>
              <a:rPr lang="sl-SI" dirty="0" smtClean="0">
                <a:effectLst/>
              </a:rPr>
              <a:t> </a:t>
            </a:r>
            <a:r>
              <a:rPr lang="en-GB" dirty="0" smtClean="0">
                <a:effectLst/>
              </a:rPr>
              <a:t>use </a:t>
            </a:r>
            <a:r>
              <a:rPr lang="en-GB" dirty="0">
                <a:effectLst/>
              </a:rPr>
              <a:t>cases</a:t>
            </a:r>
            <a:endParaRPr lang="sl-SI" dirty="0"/>
          </a:p>
        </p:txBody>
      </p:sp>
      <p:pic>
        <p:nvPicPr>
          <p:cNvPr id="4" name="image0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2365" y="764704"/>
            <a:ext cx="3676650" cy="3467100"/>
          </a:xfrm>
          <a:prstGeom prst="rect">
            <a:avLst/>
          </a:prstGeom>
          <a:ln/>
        </p:spPr>
      </p:pic>
      <p:pic>
        <p:nvPicPr>
          <p:cNvPr id="5" name="image0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01571" y="2209011"/>
            <a:ext cx="5454015" cy="40455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463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err="1" smtClean="0"/>
              <a:t>Implementation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Test </a:t>
            </a:r>
            <a:r>
              <a:rPr lang="sl-SI" dirty="0" err="1" smtClean="0"/>
              <a:t>Execution</a:t>
            </a:r>
            <a:r>
              <a:rPr lang="sl-SI" dirty="0" smtClean="0"/>
              <a:t> Use </a:t>
            </a:r>
            <a:r>
              <a:rPr lang="sl-SI" dirty="0" err="1" smtClean="0"/>
              <a:t>Case</a:t>
            </a:r>
            <a:r>
              <a:rPr lang="sl-SI" dirty="0" smtClean="0"/>
              <a:t> as </a:t>
            </a:r>
            <a:r>
              <a:rPr lang="sl-SI" dirty="0" err="1" smtClean="0"/>
              <a:t>TaaS</a:t>
            </a:r>
            <a:endParaRPr lang="sl-SI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735695" cy="42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Implementation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Manual Test Design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case</a:t>
            </a:r>
            <a:r>
              <a:rPr lang="sl-SI" dirty="0" smtClean="0"/>
              <a:t> as </a:t>
            </a:r>
            <a:r>
              <a:rPr lang="sl-SI" dirty="0" err="1" smtClean="0"/>
              <a:t>TaaS</a:t>
            </a:r>
            <a:endParaRPr lang="sl-SI" dirty="0"/>
          </a:p>
        </p:txBody>
      </p:sp>
      <p:pic>
        <p:nvPicPr>
          <p:cNvPr id="4" name="image0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318" y="857250"/>
            <a:ext cx="5841365" cy="51435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63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Implementation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Automated</a:t>
            </a:r>
            <a:r>
              <a:rPr lang="sl-SI" dirty="0" smtClean="0"/>
              <a:t> test design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case</a:t>
            </a:r>
            <a:r>
              <a:rPr lang="sl-SI" dirty="0" smtClean="0"/>
              <a:t> as </a:t>
            </a:r>
            <a:r>
              <a:rPr lang="sl-SI" dirty="0" err="1" smtClean="0"/>
              <a:t>TaaS</a:t>
            </a:r>
            <a:endParaRPr lang="sl-SI" dirty="0"/>
          </a:p>
        </p:txBody>
      </p:sp>
      <p:pic>
        <p:nvPicPr>
          <p:cNvPr id="4" name="image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880428"/>
            <a:ext cx="5791200" cy="50971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663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410" y="0"/>
            <a:ext cx="8573590" cy="738664"/>
          </a:xfrm>
        </p:spPr>
        <p:txBody>
          <a:bodyPr/>
          <a:lstStyle/>
          <a:p>
            <a:r>
              <a:rPr lang="sl-SI" dirty="0">
                <a:effectLst/>
              </a:rPr>
              <a:t>MIDAS </a:t>
            </a:r>
            <a:r>
              <a:rPr lang="sl-SI" dirty="0" err="1">
                <a:effectLst/>
              </a:rPr>
              <a:t>TaaS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deployment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strategy</a:t>
            </a:r>
            <a:r>
              <a:rPr lang="sl-SI" dirty="0">
                <a:effectLst/>
              </a:rPr>
              <a:t>: </a:t>
            </a:r>
            <a:r>
              <a:rPr lang="sl-SI" dirty="0" smtClean="0">
                <a:effectLst/>
              </a:rPr>
              <a:t/>
            </a:r>
            <a:br>
              <a:rPr lang="sl-SI" dirty="0" smtClean="0">
                <a:effectLst/>
              </a:rPr>
            </a:br>
            <a:r>
              <a:rPr lang="sl-SI" sz="1800" dirty="0" err="1" smtClean="0">
                <a:effectLst/>
              </a:rPr>
              <a:t>the</a:t>
            </a:r>
            <a:r>
              <a:rPr lang="sl-SI" sz="1800" dirty="0" smtClean="0">
                <a:effectLst/>
              </a:rPr>
              <a:t> </a:t>
            </a:r>
            <a:r>
              <a:rPr lang="sl-SI" sz="1800" dirty="0" err="1">
                <a:effectLst/>
              </a:rPr>
              <a:t>DevEnv</a:t>
            </a:r>
            <a:r>
              <a:rPr lang="sl-SI" sz="1800" dirty="0">
                <a:effectLst/>
              </a:rPr>
              <a:t> (in </a:t>
            </a:r>
            <a:r>
              <a:rPr lang="sl-SI" sz="1800" dirty="0" err="1">
                <a:effectLst/>
              </a:rPr>
              <a:t>local</a:t>
            </a:r>
            <a:r>
              <a:rPr lang="sl-SI" sz="1800" dirty="0">
                <a:effectLst/>
              </a:rPr>
              <a:t>) </a:t>
            </a:r>
            <a:r>
              <a:rPr lang="sl-SI" sz="1800" dirty="0" err="1">
                <a:effectLst/>
              </a:rPr>
              <a:t>and</a:t>
            </a:r>
            <a:r>
              <a:rPr lang="sl-SI" sz="1800" dirty="0">
                <a:effectLst/>
              </a:rPr>
              <a:t> </a:t>
            </a:r>
            <a:r>
              <a:rPr lang="sl-SI" sz="1800" dirty="0" err="1">
                <a:effectLst/>
              </a:rPr>
              <a:t>the</a:t>
            </a:r>
            <a:r>
              <a:rPr lang="sl-SI" sz="1800" dirty="0">
                <a:effectLst/>
              </a:rPr>
              <a:t> </a:t>
            </a:r>
            <a:r>
              <a:rPr lang="sl-SI" sz="1800" dirty="0" err="1">
                <a:effectLst/>
              </a:rPr>
              <a:t>ProdEnv</a:t>
            </a:r>
            <a:r>
              <a:rPr lang="sl-SI" sz="1800" dirty="0">
                <a:effectLst/>
              </a:rPr>
              <a:t> (on </a:t>
            </a:r>
            <a:r>
              <a:rPr lang="sl-SI" sz="1800" dirty="0" err="1">
                <a:effectLst/>
              </a:rPr>
              <a:t>the</a:t>
            </a:r>
            <a:r>
              <a:rPr lang="sl-SI" sz="1800" dirty="0">
                <a:effectLst/>
              </a:rPr>
              <a:t> </a:t>
            </a:r>
            <a:r>
              <a:rPr lang="sl-SI" sz="1800" dirty="0" err="1">
                <a:effectLst/>
              </a:rPr>
              <a:t>Cloud</a:t>
            </a:r>
            <a:r>
              <a:rPr lang="sl-SI" sz="1800" dirty="0">
                <a:effectLst/>
              </a:rPr>
              <a:t>)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77378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>
                <a:effectLst/>
              </a:rPr>
              <a:t>MIDAS </a:t>
            </a:r>
            <a:r>
              <a:rPr lang="sl-SI" dirty="0" err="1">
                <a:effectLst/>
              </a:rPr>
              <a:t>TaaS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Deployment</a:t>
            </a:r>
            <a:r>
              <a:rPr lang="sl-SI" dirty="0">
                <a:effectLst/>
              </a:rPr>
              <a:t> on a </a:t>
            </a:r>
            <a:r>
              <a:rPr lang="sl-SI" dirty="0" err="1">
                <a:effectLst/>
              </a:rPr>
              <a:t>Public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Cloud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Infrastructure</a:t>
            </a:r>
            <a:r>
              <a:rPr lang="sl-SI" dirty="0">
                <a:effectLst/>
              </a:rPr>
              <a:t> (M24)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56"/>
          <a:stretch/>
        </p:blipFill>
        <p:spPr>
          <a:xfrm>
            <a:off x="590714" y="980728"/>
            <a:ext cx="8064896" cy="49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Introductory</a:t>
            </a:r>
            <a:r>
              <a:rPr lang="sl-SI" dirty="0" smtClean="0"/>
              <a:t> </a:t>
            </a:r>
            <a:r>
              <a:rPr lang="sl-SI" dirty="0" err="1" smtClean="0"/>
              <a:t>sections</a:t>
            </a:r>
            <a:r>
              <a:rPr lang="sl-SI" dirty="0" smtClean="0"/>
              <a:t> (IPR, </a:t>
            </a:r>
            <a:r>
              <a:rPr lang="sl-SI" dirty="0" err="1" smtClean="0"/>
              <a:t>Foreword</a:t>
            </a:r>
            <a:r>
              <a:rPr lang="sl-SI" dirty="0" smtClean="0"/>
              <a:t>, …)</a:t>
            </a:r>
          </a:p>
          <a:p>
            <a:r>
              <a:rPr lang="sl-SI" dirty="0" err="1" smtClean="0"/>
              <a:t>Scope</a:t>
            </a:r>
            <a:r>
              <a:rPr lang="sl-SI" dirty="0" smtClean="0"/>
              <a:t>, </a:t>
            </a:r>
            <a:r>
              <a:rPr lang="sl-SI" dirty="0" err="1" smtClean="0"/>
              <a:t>References</a:t>
            </a:r>
            <a:r>
              <a:rPr lang="sl-SI" dirty="0" smtClean="0"/>
              <a:t>, </a:t>
            </a:r>
            <a:r>
              <a:rPr lang="sl-SI" dirty="0" err="1" smtClean="0"/>
              <a:t>Definitions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/>
              <a:t>A</a:t>
            </a:r>
            <a:r>
              <a:rPr lang="sl-SI" dirty="0" err="1" smtClean="0"/>
              <a:t>bbreviations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Overview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cases</a:t>
            </a:r>
            <a:endParaRPr lang="sl-SI" dirty="0" smtClean="0"/>
          </a:p>
          <a:p>
            <a:pPr lvl="1"/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#1: Test </a:t>
            </a:r>
            <a:r>
              <a:rPr lang="sl-SI" dirty="0" err="1"/>
              <a:t>E</a:t>
            </a:r>
            <a:r>
              <a:rPr lang="sl-SI" dirty="0" err="1" smtClean="0"/>
              <a:t>xecution</a:t>
            </a:r>
            <a:r>
              <a:rPr lang="sl-SI" dirty="0" smtClean="0"/>
              <a:t> </a:t>
            </a:r>
          </a:p>
          <a:p>
            <a:pPr lvl="1"/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#2: Manual Test Design </a:t>
            </a:r>
          </a:p>
          <a:p>
            <a:pPr lvl="1"/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#3: </a:t>
            </a:r>
            <a:r>
              <a:rPr lang="sl-SI" dirty="0" err="1" smtClean="0"/>
              <a:t>Automated</a:t>
            </a:r>
            <a:r>
              <a:rPr lang="sl-SI" dirty="0" smtClean="0"/>
              <a:t>  Test Design</a:t>
            </a:r>
          </a:p>
          <a:p>
            <a:r>
              <a:rPr lang="sl-SI" dirty="0" err="1" smtClean="0"/>
              <a:t>Modelling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Test Suite </a:t>
            </a:r>
            <a:r>
              <a:rPr lang="sl-SI" dirty="0" err="1" smtClean="0"/>
              <a:t>generation</a:t>
            </a:r>
            <a:r>
              <a:rPr lang="sl-SI" dirty="0" smtClean="0"/>
              <a:t> </a:t>
            </a:r>
            <a:r>
              <a:rPr lang="sl-SI" dirty="0" err="1" smtClean="0"/>
              <a:t>process</a:t>
            </a:r>
            <a:endParaRPr lang="sl-SI" dirty="0" smtClean="0"/>
          </a:p>
          <a:p>
            <a:pPr lvl="1"/>
            <a:r>
              <a:rPr lang="sl-SI" dirty="0" err="1" smtClean="0"/>
              <a:t>Overview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Modelling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Generation</a:t>
            </a:r>
            <a:r>
              <a:rPr lang="sl-SI" dirty="0" smtClean="0"/>
              <a:t> </a:t>
            </a:r>
            <a:r>
              <a:rPr lang="sl-SI" dirty="0" err="1" smtClean="0"/>
              <a:t>process</a:t>
            </a:r>
            <a:endParaRPr lang="sl-SI" dirty="0" smtClean="0"/>
          </a:p>
          <a:p>
            <a:pPr lvl="1"/>
            <a:r>
              <a:rPr lang="sl-SI" dirty="0" err="1" smtClean="0"/>
              <a:t>Description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/>
              <a:t> </a:t>
            </a:r>
            <a:r>
              <a:rPr lang="sl-SI" dirty="0" smtClean="0"/>
              <a:t> DSL (</a:t>
            </a:r>
            <a:r>
              <a:rPr lang="sl-SI" dirty="0" err="1" smtClean="0"/>
              <a:t>Domain</a:t>
            </a:r>
            <a:r>
              <a:rPr lang="sl-SI" dirty="0" smtClean="0"/>
              <a:t> </a:t>
            </a:r>
            <a:r>
              <a:rPr lang="sl-SI" dirty="0" err="1" smtClean="0"/>
              <a:t>Specific</a:t>
            </a:r>
            <a:r>
              <a:rPr lang="sl-SI" dirty="0" smtClean="0"/>
              <a:t> </a:t>
            </a:r>
            <a:r>
              <a:rPr lang="sl-SI" dirty="0" err="1" smtClean="0"/>
              <a:t>Language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Mapping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DSL to TTCN-3</a:t>
            </a:r>
          </a:p>
          <a:p>
            <a:pPr lvl="1"/>
            <a:r>
              <a:rPr lang="sl-SI" dirty="0" err="1" smtClean="0"/>
              <a:t>Specification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TPaaS</a:t>
            </a:r>
            <a:r>
              <a:rPr lang="sl-SI" dirty="0" smtClean="0"/>
              <a:t> Platform </a:t>
            </a:r>
            <a:r>
              <a:rPr lang="sl-SI" dirty="0" err="1" smtClean="0"/>
              <a:t>Components</a:t>
            </a:r>
            <a:endParaRPr lang="sl-SI" dirty="0" smtClean="0"/>
          </a:p>
          <a:p>
            <a:r>
              <a:rPr lang="sl-SI" dirty="0" smtClean="0"/>
              <a:t>Test </a:t>
            </a:r>
            <a:r>
              <a:rPr lang="sl-SI" dirty="0" err="1"/>
              <a:t>S</a:t>
            </a:r>
            <a:r>
              <a:rPr lang="sl-SI" dirty="0" err="1" smtClean="0"/>
              <a:t>cheduling</a:t>
            </a:r>
            <a:r>
              <a:rPr lang="sl-SI" dirty="0" smtClean="0"/>
              <a:t>, Test </a:t>
            </a:r>
            <a:r>
              <a:rPr lang="sl-SI" dirty="0" err="1"/>
              <a:t>E</a:t>
            </a:r>
            <a:r>
              <a:rPr lang="sl-SI" dirty="0" err="1" smtClean="0"/>
              <a:t>xecution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Arbitration</a:t>
            </a:r>
            <a:endParaRPr lang="sl-SI" dirty="0" smtClean="0"/>
          </a:p>
          <a:p>
            <a:pPr lvl="1"/>
            <a:r>
              <a:rPr lang="sl-SI" dirty="0" err="1" smtClean="0"/>
              <a:t>Integration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3</a:t>
            </a:r>
            <a:r>
              <a:rPr lang="sl-SI" baseline="30000" dirty="0" smtClean="0"/>
              <a:t>rd</a:t>
            </a:r>
            <a:r>
              <a:rPr lang="sl-SI" dirty="0" smtClean="0"/>
              <a:t> </a:t>
            </a:r>
            <a:r>
              <a:rPr lang="sl-SI" dirty="0" err="1" smtClean="0"/>
              <a:t>party</a:t>
            </a:r>
            <a:r>
              <a:rPr lang="sl-SI" dirty="0" smtClean="0"/>
              <a:t> test </a:t>
            </a:r>
            <a:r>
              <a:rPr lang="sl-SI" dirty="0" err="1" smtClean="0"/>
              <a:t>methods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tools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Outline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TR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68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6529993"/>
          </a:xfr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dirty="0" smtClean="0"/>
              <a:t>Forthcoming Activities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dirty="0" smtClean="0"/>
              <a:t>Supporting Tools for Pilots: WSDL Importer 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dirty="0" smtClean="0"/>
              <a:t>Further Integration with Pilots &amp; evaluation and evolution of the MIDAS DSL and of the MIDAS Constraints along the two pilots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dirty="0"/>
              <a:t>Integration of Test Methods </a:t>
            </a:r>
            <a:r>
              <a:rPr lang="en-US" dirty="0" smtClean="0"/>
              <a:t>– Usage-based Testing </a:t>
            </a:r>
            <a:r>
              <a:rPr lang="en-US" dirty="0"/>
              <a:t>&amp; </a:t>
            </a:r>
            <a:r>
              <a:rPr lang="en-US" dirty="0" smtClean="0"/>
              <a:t>Fuzzing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dirty="0" smtClean="0"/>
              <a:t>Adding some missing features</a:t>
            </a:r>
          </a:p>
          <a:p>
            <a:pPr lvl="1">
              <a:spcAft>
                <a:spcPts val="200"/>
              </a:spcAft>
              <a:defRPr/>
            </a:pPr>
            <a:endParaRPr lang="en-US" dirty="0" smtClean="0"/>
          </a:p>
          <a:p>
            <a:pPr>
              <a:spcAft>
                <a:spcPts val="200"/>
              </a:spcAft>
              <a:defRPr/>
            </a:pPr>
            <a:r>
              <a:rPr lang="en-US" b="1" dirty="0" smtClean="0">
                <a:solidFill>
                  <a:srgbClr val="1D528D"/>
                </a:solidFill>
              </a:rPr>
              <a:t>Based on the experiences with the pilots in the 3</a:t>
            </a:r>
            <a:r>
              <a:rPr lang="en-US" b="1" baseline="30000" dirty="0" smtClean="0">
                <a:solidFill>
                  <a:srgbClr val="1D528D"/>
                </a:solidFill>
              </a:rPr>
              <a:t>rd</a:t>
            </a:r>
            <a:r>
              <a:rPr lang="en-US" b="1" dirty="0" smtClean="0">
                <a:solidFill>
                  <a:srgbClr val="1D528D"/>
                </a:solidFill>
              </a:rPr>
              <a:t> year, the following changes are expected</a:t>
            </a:r>
          </a:p>
          <a:p>
            <a:pPr lvl="1">
              <a:spcAft>
                <a:spcPts val="200"/>
              </a:spcAft>
              <a:defRPr/>
            </a:pPr>
            <a:r>
              <a:rPr lang="en-US" dirty="0" smtClean="0"/>
              <a:t>Fixing of bugs in the implementations</a:t>
            </a:r>
          </a:p>
          <a:p>
            <a:pPr lvl="1">
              <a:spcAft>
                <a:spcPts val="200"/>
              </a:spcAft>
              <a:defRPr/>
            </a:pPr>
            <a:r>
              <a:rPr lang="en-US" dirty="0" smtClean="0"/>
              <a:t>Updating/adding constraints of the input validation</a:t>
            </a:r>
          </a:p>
          <a:p>
            <a:pPr lvl="1">
              <a:spcAft>
                <a:spcPts val="200"/>
              </a:spcAft>
              <a:defRPr/>
            </a:pPr>
            <a:r>
              <a:rPr lang="en-US" dirty="0" smtClean="0"/>
              <a:t>If concepts are missing, they need to be integrated into the MIDAS DSL and implemented accordingly</a:t>
            </a:r>
          </a:p>
          <a:p>
            <a:pPr lvl="1">
              <a:spcAft>
                <a:spcPts val="200"/>
              </a:spcAft>
              <a:defRPr/>
            </a:pPr>
            <a:r>
              <a:rPr lang="en-US" dirty="0" smtClean="0"/>
              <a:t>Adaptations to the test generation strategies</a:t>
            </a:r>
          </a:p>
          <a:p>
            <a:pPr lvl="1">
              <a:spcAft>
                <a:spcPts val="200"/>
              </a:spcAft>
              <a:defRPr/>
            </a:pPr>
            <a:endParaRPr lang="en-US" dirty="0" smtClean="0"/>
          </a:p>
          <a:p>
            <a:pPr marL="0" lvl="1" indent="0" eaLnBrk="0" hangingPunct="0">
              <a:spcAft>
                <a:spcPts val="200"/>
              </a:spcAft>
              <a:buNone/>
              <a:defRPr/>
            </a:pPr>
            <a:endParaRPr lang="en-US" b="1" dirty="0" smtClean="0">
              <a:solidFill>
                <a:srgbClr val="1D528D"/>
              </a:solidFill>
            </a:endParaRPr>
          </a:p>
          <a:p>
            <a:pPr lvl="1">
              <a:spcAft>
                <a:spcPts val="200"/>
              </a:spcAft>
              <a:defRPr/>
            </a:pPr>
            <a:endParaRPr lang="en-US" sz="2400" dirty="0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err="1" smtClean="0">
                <a:latin typeface="Arial" charset="0"/>
              </a:rPr>
              <a:t>Towards</a:t>
            </a:r>
            <a:r>
              <a:rPr lang="sl-SI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the</a:t>
            </a:r>
            <a:r>
              <a:rPr lang="sl-SI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end</a:t>
            </a:r>
            <a:r>
              <a:rPr lang="sl-SI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of</a:t>
            </a:r>
            <a:r>
              <a:rPr lang="sl-SI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the</a:t>
            </a:r>
            <a:r>
              <a:rPr lang="sl-SI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project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Timeline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Milestones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18648"/>
              </p:ext>
            </p:extLst>
          </p:nvPr>
        </p:nvGraphicFramePr>
        <p:xfrm>
          <a:off x="562931" y="1700808"/>
          <a:ext cx="7344816" cy="30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450"/>
                <a:gridCol w="3503366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u="sng" dirty="0">
                          <a:effectLst/>
                        </a:rPr>
                        <a:t>Milestone name</a:t>
                      </a:r>
                      <a:endParaRPr lang="sl-SI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u="sng">
                          <a:effectLst/>
                        </a:rPr>
                        <a:t>Target date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36855" algn="l"/>
                        </a:tabLst>
                      </a:pPr>
                      <a:r>
                        <a:rPr lang="en-GB" sz="2000">
                          <a:effectLst/>
                        </a:rPr>
                        <a:t>TB adoption of WI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2015/01/28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</a:tr>
              <a:tr h="144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36855" algn="l"/>
                        </a:tabLst>
                      </a:pPr>
                      <a:r>
                        <a:rPr lang="en-GB" sz="2000">
                          <a:effectLst/>
                        </a:rPr>
                        <a:t>Early Draft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2015/04/30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</a:tr>
              <a:tr h="144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36855" algn="l"/>
                        </a:tabLst>
                      </a:pPr>
                      <a:r>
                        <a:rPr lang="en-GB" sz="2000">
                          <a:effectLst/>
                        </a:rPr>
                        <a:t>Stable Draft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2015/0</a:t>
                      </a:r>
                      <a:r>
                        <a:rPr lang="sl-SI" sz="2000" dirty="0" smtClean="0">
                          <a:effectLst/>
                        </a:rPr>
                        <a:t>7</a:t>
                      </a:r>
                      <a:r>
                        <a:rPr lang="en-GB" sz="2000" dirty="0" smtClean="0">
                          <a:effectLst/>
                        </a:rPr>
                        <a:t>/</a:t>
                      </a:r>
                      <a:r>
                        <a:rPr lang="sl-SI" sz="2000" dirty="0" smtClean="0">
                          <a:effectLst/>
                        </a:rPr>
                        <a:t>30</a:t>
                      </a:r>
                      <a:endParaRPr lang="sl-SI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</a:tr>
              <a:tr h="144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36855" algn="l"/>
                        </a:tabLst>
                      </a:pPr>
                      <a:r>
                        <a:rPr lang="en-GB" sz="2000">
                          <a:effectLst/>
                        </a:rPr>
                        <a:t>Draft for approval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2015/08/31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</a:tr>
              <a:tr h="144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36855" algn="l"/>
                        </a:tabLst>
                      </a:pPr>
                      <a:r>
                        <a:rPr lang="en-GB" sz="2000">
                          <a:effectLst/>
                        </a:rPr>
                        <a:t>WG approval </a:t>
                      </a:r>
                      <a:r>
                        <a:rPr lang="en-GB" sz="1600">
                          <a:effectLst/>
                        </a:rPr>
                        <a:t>(delete if no WG)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</a:tr>
              <a:tr h="144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36855" algn="l"/>
                        </a:tabLst>
                      </a:pPr>
                      <a:r>
                        <a:rPr lang="en-GB" sz="2000">
                          <a:effectLst/>
                        </a:rPr>
                        <a:t>TB approval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201</a:t>
                      </a:r>
                      <a:r>
                        <a:rPr lang="sl-SI" sz="2000" dirty="0" smtClean="0">
                          <a:effectLst/>
                        </a:rPr>
                        <a:t>5</a:t>
                      </a:r>
                      <a:r>
                        <a:rPr lang="en-GB" sz="2000" dirty="0" smtClean="0">
                          <a:effectLst/>
                        </a:rPr>
                        <a:t>/</a:t>
                      </a:r>
                      <a:r>
                        <a:rPr lang="sl-SI" sz="2000" dirty="0" smtClean="0">
                          <a:effectLst/>
                        </a:rPr>
                        <a:t>xx</a:t>
                      </a:r>
                      <a:r>
                        <a:rPr lang="en-GB" sz="2000" dirty="0" smtClean="0">
                          <a:effectLst/>
                        </a:rPr>
                        <a:t>/</a:t>
                      </a:r>
                      <a:r>
                        <a:rPr lang="sl-SI" sz="2000" dirty="0" smtClean="0">
                          <a:effectLst/>
                        </a:rPr>
                        <a:t>xx</a:t>
                      </a:r>
                      <a:endParaRPr lang="sl-SI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855" algn="l"/>
                        </a:tabLst>
                      </a:pPr>
                      <a:r>
                        <a:rPr lang="en-GB" sz="2000">
                          <a:effectLst/>
                        </a:rPr>
                        <a:t>To be published as version:</a:t>
                      </a:r>
                      <a:endParaRPr lang="sl-SI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 </a:t>
                      </a:r>
                      <a:r>
                        <a:rPr lang="en-GB" sz="2000" dirty="0" err="1">
                          <a:effectLst/>
                        </a:rPr>
                        <a:t>x.x.x</a:t>
                      </a:r>
                      <a:endParaRPr lang="sl-SI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45" marR="679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988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Regular</a:t>
            </a:r>
            <a:r>
              <a:rPr lang="sl-SI" dirty="0"/>
              <a:t> ETSI </a:t>
            </a:r>
            <a:r>
              <a:rPr lang="sl-SI" dirty="0" err="1" smtClean="0"/>
              <a:t>members</a:t>
            </a:r>
            <a:endParaRPr lang="sl-SI" dirty="0"/>
          </a:p>
          <a:p>
            <a:pPr lvl="1"/>
            <a:r>
              <a:rPr lang="sl-SI" dirty="0" smtClean="0"/>
              <a:t>SINTESIO, FOUNDATION</a:t>
            </a:r>
          </a:p>
          <a:p>
            <a:pPr lvl="1"/>
            <a:r>
              <a:rPr lang="en-US" dirty="0" err="1"/>
              <a:t>Fraunhofer</a:t>
            </a:r>
            <a:r>
              <a:rPr lang="en-US" dirty="0"/>
              <a:t> Institute for Open Communication Systems FOKUS </a:t>
            </a:r>
            <a:endParaRPr lang="sl-SI" dirty="0" smtClean="0"/>
          </a:p>
          <a:p>
            <a:pPr lvl="1"/>
            <a:r>
              <a:rPr lang="de-DE" dirty="0" smtClean="0"/>
              <a:t>Institut </a:t>
            </a:r>
            <a:r>
              <a:rPr lang="de-DE" dirty="0"/>
              <a:t>für Informatik, </a:t>
            </a:r>
            <a:r>
              <a:rPr lang="de-DE" dirty="0" smtClean="0"/>
              <a:t>Universität Göttingen</a:t>
            </a:r>
            <a:endParaRPr lang="sl-SI" dirty="0" smtClean="0"/>
          </a:p>
          <a:p>
            <a:pPr lvl="1"/>
            <a:r>
              <a:rPr lang="sl-SI" dirty="0" smtClean="0"/>
              <a:t>Iskratel</a:t>
            </a:r>
            <a:endParaRPr lang="sl-SI" dirty="0" smtClean="0"/>
          </a:p>
          <a:p>
            <a:pPr lvl="1"/>
            <a:r>
              <a:rPr lang="sl-SI" dirty="0" err="1" smtClean="0"/>
              <a:t>Testing</a:t>
            </a:r>
            <a:r>
              <a:rPr lang="sl-SI" dirty="0" smtClean="0"/>
              <a:t> Technologies </a:t>
            </a: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Supporting</a:t>
            </a:r>
            <a:r>
              <a:rPr lang="sl-SI" dirty="0" smtClean="0"/>
              <a:t> </a:t>
            </a:r>
            <a:r>
              <a:rPr lang="sl-SI" dirty="0" err="1" smtClean="0"/>
              <a:t>Organizations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4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5018" y="2774665"/>
            <a:ext cx="7772400" cy="707886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>
          <a:xfrm>
            <a:off x="1475656" y="3717032"/>
            <a:ext cx="7111502" cy="791829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868863"/>
            <a:ext cx="1563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6165850"/>
            <a:ext cx="431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1271588" y="4841875"/>
            <a:ext cx="5316537" cy="1751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>
                <a:solidFill>
                  <a:srgbClr val="456BA5"/>
                </a:solidFill>
                <a:latin typeface="+mn-lt"/>
                <a:cs typeface="+mn-cs"/>
              </a:rPr>
              <a:t>www.midas-project.eu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>
                <a:solidFill>
                  <a:srgbClr val="456BA5"/>
                </a:solidFill>
              </a:rPr>
              <a:t>info@midas-project.eu</a:t>
            </a:r>
            <a:endParaRPr lang="en-GB" sz="3200" b="1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>
                <a:solidFill>
                  <a:srgbClr val="456BA5"/>
                </a:solidFill>
                <a:latin typeface="+mn-lt"/>
                <a:cs typeface="+mn-cs"/>
              </a:rPr>
              <a:t>@</a:t>
            </a:r>
            <a:r>
              <a:rPr lang="en-GB" sz="3200" b="1" dirty="0" err="1">
                <a:solidFill>
                  <a:srgbClr val="456BA5"/>
                </a:solidFill>
                <a:latin typeface="+mn-lt"/>
                <a:cs typeface="+mn-cs"/>
              </a:rPr>
              <a:t>EUMIDASProject</a:t>
            </a:r>
            <a:endParaRPr lang="en-GB" sz="3200" b="1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b="1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3200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_tradnl" sz="3200" dirty="0">
              <a:solidFill>
                <a:srgbClr val="456BA5"/>
              </a:solidFill>
              <a:latin typeface="+mn-lt"/>
              <a:cs typeface="+mn-cs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4868863"/>
            <a:ext cx="4683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5516563"/>
            <a:ext cx="4508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Model-</a:t>
            </a:r>
            <a:r>
              <a:rPr lang="sl-SI" dirty="0" err="1" smtClean="0"/>
              <a:t>based</a:t>
            </a:r>
            <a:r>
              <a:rPr lang="sl-SI" dirty="0" smtClean="0"/>
              <a:t> </a:t>
            </a:r>
            <a:r>
              <a:rPr lang="sl-SI" dirty="0" err="1" smtClean="0"/>
              <a:t>automated</a:t>
            </a:r>
            <a:r>
              <a:rPr lang="sl-SI" dirty="0" smtClean="0"/>
              <a:t> </a:t>
            </a:r>
            <a:r>
              <a:rPr lang="sl-SI" dirty="0" err="1" smtClean="0"/>
              <a:t>testing</a:t>
            </a:r>
            <a:r>
              <a:rPr lang="sl-SI" dirty="0" smtClean="0"/>
              <a:t> </a:t>
            </a:r>
            <a:r>
              <a:rPr lang="sl-SI" dirty="0" err="1" smtClean="0"/>
              <a:t>cloud</a:t>
            </a:r>
            <a:r>
              <a:rPr lang="sl-SI" dirty="0" smtClean="0"/>
              <a:t> </a:t>
            </a:r>
            <a:r>
              <a:rPr lang="sl-SI" dirty="0" err="1" smtClean="0"/>
              <a:t>infrastructure</a:t>
            </a:r>
            <a:r>
              <a:rPr lang="sl-SI" dirty="0" smtClean="0"/>
              <a:t> </a:t>
            </a:r>
          </a:p>
          <a:p>
            <a:pPr lvl="1"/>
            <a:r>
              <a:rPr lang="sl-SI" dirty="0" err="1" smtClean="0"/>
              <a:t>Overview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Testing</a:t>
            </a:r>
            <a:r>
              <a:rPr lang="sl-SI" dirty="0" smtClean="0"/>
              <a:t> as a </a:t>
            </a:r>
            <a:r>
              <a:rPr lang="sl-SI" dirty="0" err="1" smtClean="0"/>
              <a:t>Service</a:t>
            </a:r>
            <a:r>
              <a:rPr lang="sl-SI" dirty="0" smtClean="0"/>
              <a:t> Platform (</a:t>
            </a:r>
            <a:r>
              <a:rPr lang="sl-SI" dirty="0" err="1" smtClean="0"/>
              <a:t>TPaaS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Admin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End-user</a:t>
            </a:r>
            <a:r>
              <a:rPr lang="sl-SI" dirty="0" smtClean="0"/>
              <a:t> Platform </a:t>
            </a:r>
            <a:r>
              <a:rPr lang="sl-SI" dirty="0" err="1" smtClean="0"/>
              <a:t>Services</a:t>
            </a:r>
            <a:endParaRPr lang="sl-SI" dirty="0" smtClean="0"/>
          </a:p>
          <a:p>
            <a:pPr lvl="1"/>
            <a:r>
              <a:rPr lang="sl-SI" dirty="0" smtClean="0"/>
              <a:t>Platform Use </a:t>
            </a:r>
            <a:r>
              <a:rPr lang="sl-SI" dirty="0" err="1"/>
              <a:t>C</a:t>
            </a:r>
            <a:r>
              <a:rPr lang="sl-SI" dirty="0" err="1" smtClean="0"/>
              <a:t>ase</a:t>
            </a:r>
            <a:r>
              <a:rPr lang="sl-SI" dirty="0" smtClean="0"/>
              <a:t> </a:t>
            </a:r>
            <a:r>
              <a:rPr lang="sl-SI" dirty="0" err="1"/>
              <a:t>S</a:t>
            </a:r>
            <a:r>
              <a:rPr lang="sl-SI" dirty="0" err="1" smtClean="0"/>
              <a:t>equence</a:t>
            </a:r>
            <a:r>
              <a:rPr lang="sl-SI" dirty="0" smtClean="0"/>
              <a:t> </a:t>
            </a:r>
            <a:r>
              <a:rPr lang="sl-SI" dirty="0" err="1" smtClean="0"/>
              <a:t>Diagrams</a:t>
            </a:r>
            <a:endParaRPr lang="sl-SI" dirty="0" smtClean="0"/>
          </a:p>
          <a:p>
            <a:pPr lvl="1"/>
            <a:r>
              <a:rPr lang="sl-SI" dirty="0" err="1" smtClean="0"/>
              <a:t>TPaaS</a:t>
            </a:r>
            <a:r>
              <a:rPr lang="sl-SI" dirty="0" smtClean="0"/>
              <a:t> </a:t>
            </a:r>
            <a:r>
              <a:rPr lang="sl-SI" dirty="0" err="1"/>
              <a:t>d</a:t>
            </a:r>
            <a:r>
              <a:rPr lang="sl-SI" dirty="0" err="1" smtClean="0"/>
              <a:t>eployment</a:t>
            </a:r>
            <a:r>
              <a:rPr lang="sl-SI" dirty="0" smtClean="0"/>
              <a:t> on a </a:t>
            </a:r>
            <a:r>
              <a:rPr lang="sl-SI" dirty="0" err="1"/>
              <a:t>P</a:t>
            </a:r>
            <a:r>
              <a:rPr lang="sl-SI" dirty="0" err="1" smtClean="0"/>
              <a:t>ublic</a:t>
            </a:r>
            <a:r>
              <a:rPr lang="sl-SI" dirty="0" smtClean="0"/>
              <a:t> </a:t>
            </a:r>
            <a:r>
              <a:rPr lang="sl-SI" dirty="0" err="1" smtClean="0"/>
              <a:t>Cloud</a:t>
            </a:r>
            <a:r>
              <a:rPr lang="sl-SI" dirty="0" smtClean="0"/>
              <a:t> </a:t>
            </a:r>
            <a:r>
              <a:rPr lang="sl-SI" dirty="0" err="1" smtClean="0"/>
              <a:t>Infrastructure</a:t>
            </a:r>
            <a:endParaRPr lang="sl-SI" dirty="0" smtClean="0"/>
          </a:p>
          <a:p>
            <a:pPr lvl="1"/>
            <a:r>
              <a:rPr lang="sl-SI" dirty="0" err="1" smtClean="0"/>
              <a:t>Implementation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Use </a:t>
            </a:r>
            <a:r>
              <a:rPr lang="sl-SI" dirty="0" err="1" smtClean="0"/>
              <a:t>cases</a:t>
            </a:r>
            <a:r>
              <a:rPr lang="sl-SI" dirty="0" smtClean="0"/>
              <a:t> as </a:t>
            </a:r>
            <a:r>
              <a:rPr lang="sl-SI" dirty="0" err="1" smtClean="0"/>
              <a:t>TaaS</a:t>
            </a:r>
            <a:endParaRPr lang="sl-SI" dirty="0" smtClean="0"/>
          </a:p>
          <a:p>
            <a:r>
              <a:rPr lang="sl-SI" dirty="0" err="1" smtClean="0"/>
              <a:t>Appendix</a:t>
            </a:r>
            <a:r>
              <a:rPr lang="sl-SI" dirty="0" smtClean="0"/>
              <a:t> A: </a:t>
            </a:r>
          </a:p>
          <a:p>
            <a:pPr lvl="1"/>
            <a:r>
              <a:rPr lang="sl-SI" dirty="0" err="1" smtClean="0"/>
              <a:t>Experiences</a:t>
            </a:r>
            <a:r>
              <a:rPr lang="sl-SI" dirty="0" smtClean="0"/>
              <a:t> &amp; </a:t>
            </a:r>
            <a:r>
              <a:rPr lang="sl-SI" dirty="0" err="1" smtClean="0"/>
              <a:t>Results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e-</a:t>
            </a:r>
            <a:r>
              <a:rPr lang="sl-SI" dirty="0" err="1" smtClean="0"/>
              <a:t>health</a:t>
            </a:r>
            <a:r>
              <a:rPr lang="sl-SI" dirty="0" smtClean="0"/>
              <a:t> pilot</a:t>
            </a:r>
          </a:p>
          <a:p>
            <a:pPr lvl="1"/>
            <a:r>
              <a:rPr lang="sl-SI" dirty="0" err="1"/>
              <a:t>Experiences</a:t>
            </a:r>
            <a:r>
              <a:rPr lang="sl-SI" dirty="0"/>
              <a:t> &amp; </a:t>
            </a:r>
            <a:r>
              <a:rPr lang="sl-SI" dirty="0" err="1"/>
              <a:t>Results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Supply</a:t>
            </a:r>
            <a:r>
              <a:rPr lang="sl-SI" dirty="0" smtClean="0"/>
              <a:t> </a:t>
            </a:r>
            <a:r>
              <a:rPr lang="sl-SI" dirty="0" err="1" smtClean="0"/>
              <a:t>Chain</a:t>
            </a:r>
            <a:r>
              <a:rPr lang="sl-SI" dirty="0" smtClean="0"/>
              <a:t> Management pilot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Outline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TR – </a:t>
            </a:r>
            <a:r>
              <a:rPr lang="sl-SI" dirty="0" err="1" smtClean="0"/>
              <a:t>Con´t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39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Cases</a:t>
            </a:r>
            <a:r>
              <a:rPr lang="sl-SI" dirty="0" smtClean="0"/>
              <a:t> </a:t>
            </a:r>
            <a:r>
              <a:rPr lang="sl-SI" dirty="0" err="1" smtClean="0"/>
              <a:t>Considered</a:t>
            </a:r>
            <a:r>
              <a:rPr lang="sl-SI" dirty="0" smtClean="0"/>
              <a:t> </a:t>
            </a:r>
            <a:r>
              <a:rPr lang="sl-SI" dirty="0" err="1" smtClean="0"/>
              <a:t>within</a:t>
            </a:r>
            <a:r>
              <a:rPr lang="sl-SI" dirty="0" smtClean="0"/>
              <a:t> MIDAS </a:t>
            </a:r>
            <a:r>
              <a:rPr lang="sl-SI" dirty="0" err="1" smtClean="0"/>
              <a:t>project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1" y="1461917"/>
            <a:ext cx="4393100" cy="4222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3" y="4783460"/>
            <a:ext cx="3619153" cy="90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955" y="2940144"/>
            <a:ext cx="3494261" cy="1437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955" y="1124744"/>
            <a:ext cx="3494261" cy="14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smtClean="0">
                <a:latin typeface="Arial" charset="0"/>
              </a:rPr>
              <a:t>Test </a:t>
            </a:r>
            <a:r>
              <a:rPr lang="sl-SI" dirty="0" err="1" smtClean="0">
                <a:latin typeface="Arial" charset="0"/>
              </a:rPr>
              <a:t>Execution</a:t>
            </a:r>
            <a:r>
              <a:rPr lang="sl-SI" dirty="0" smtClean="0">
                <a:latin typeface="Arial" charset="0"/>
              </a:rPr>
              <a:t> Use </a:t>
            </a:r>
            <a:r>
              <a:rPr lang="sl-SI" dirty="0" err="1" smtClean="0">
                <a:latin typeface="Arial" charset="0"/>
              </a:rPr>
              <a:t>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176" name="Rechteck 175"/>
          <p:cNvSpPr/>
          <p:nvPr/>
        </p:nvSpPr>
        <p:spPr bwMode="auto">
          <a:xfrm>
            <a:off x="508995" y="4808093"/>
            <a:ext cx="6131314" cy="14831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hteck 123"/>
          <p:cNvSpPr/>
          <p:nvPr/>
        </p:nvSpPr>
        <p:spPr bwMode="auto">
          <a:xfrm>
            <a:off x="508995" y="809864"/>
            <a:ext cx="2369356" cy="1656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96941" y="4792608"/>
            <a:ext cx="219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Execution</a:t>
            </a:r>
            <a:r>
              <a:rPr lang="de-DE" sz="1200" b="1" dirty="0" smtClean="0"/>
              <a:t> Environment</a:t>
            </a:r>
            <a:endParaRPr lang="de-DE" sz="1200" b="1" dirty="0"/>
          </a:p>
        </p:txBody>
      </p:sp>
      <p:grpSp>
        <p:nvGrpSpPr>
          <p:cNvPr id="179" name="Gruppieren 178"/>
          <p:cNvGrpSpPr/>
          <p:nvPr/>
        </p:nvGrpSpPr>
        <p:grpSpPr>
          <a:xfrm>
            <a:off x="5901029" y="4844419"/>
            <a:ext cx="846638" cy="261610"/>
            <a:chOff x="4377105" y="1236858"/>
            <a:chExt cx="1331405" cy="261610"/>
          </a:xfrm>
        </p:grpSpPr>
        <p:sp>
          <p:nvSpPr>
            <p:cNvPr id="180" name="Rechteck 179"/>
            <p:cNvSpPr/>
            <p:nvPr/>
          </p:nvSpPr>
          <p:spPr bwMode="auto">
            <a:xfrm>
              <a:off x="4627850" y="1264327"/>
              <a:ext cx="808246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4377105" y="1236858"/>
              <a:ext cx="1331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b="1" dirty="0" smtClean="0">
                  <a:solidFill>
                    <a:schemeClr val="bg1"/>
                  </a:solidFill>
                </a:rPr>
                <a:t>Java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3" name="Rechteck 182"/>
          <p:cNvSpPr/>
          <p:nvPr/>
        </p:nvSpPr>
        <p:spPr bwMode="auto">
          <a:xfrm>
            <a:off x="4313248" y="4968166"/>
            <a:ext cx="1062008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Textfeld 183"/>
          <p:cNvSpPr txBox="1"/>
          <p:nvPr/>
        </p:nvSpPr>
        <p:spPr>
          <a:xfrm>
            <a:off x="4317614" y="4998716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TTCN-3 </a:t>
            </a:r>
            <a:r>
              <a:rPr lang="de-DE" sz="1200" dirty="0" err="1" smtClean="0"/>
              <a:t>Executable</a:t>
            </a:r>
            <a:endParaRPr lang="de-DE" sz="1200" dirty="0"/>
          </a:p>
        </p:txBody>
      </p:sp>
      <p:sp>
        <p:nvSpPr>
          <p:cNvPr id="185" name="Rechteck 184"/>
          <p:cNvSpPr/>
          <p:nvPr/>
        </p:nvSpPr>
        <p:spPr bwMode="auto">
          <a:xfrm>
            <a:off x="4302262" y="5629690"/>
            <a:ext cx="1062008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Textfeld 185"/>
          <p:cNvSpPr txBox="1"/>
          <p:nvPr/>
        </p:nvSpPr>
        <p:spPr>
          <a:xfrm>
            <a:off x="4315907" y="5654946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SOA System</a:t>
            </a:r>
          </a:p>
          <a:p>
            <a:r>
              <a:rPr lang="de-DE" sz="1200" dirty="0" smtClean="0"/>
              <a:t>Adapter</a:t>
            </a:r>
            <a:endParaRPr lang="de-DE" sz="1200" dirty="0"/>
          </a:p>
        </p:txBody>
      </p:sp>
      <p:sp>
        <p:nvSpPr>
          <p:cNvPr id="187" name="Rechteck 186"/>
          <p:cNvSpPr/>
          <p:nvPr/>
        </p:nvSpPr>
        <p:spPr bwMode="auto">
          <a:xfrm>
            <a:off x="5559639" y="5242698"/>
            <a:ext cx="835699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Textfeld 187"/>
          <p:cNvSpPr txBox="1"/>
          <p:nvPr/>
        </p:nvSpPr>
        <p:spPr>
          <a:xfrm>
            <a:off x="5564005" y="5286399"/>
            <a:ext cx="108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CoDec</a:t>
            </a:r>
            <a:endParaRPr lang="de-DE" sz="1200" dirty="0"/>
          </a:p>
        </p:txBody>
      </p:sp>
      <p:cxnSp>
        <p:nvCxnSpPr>
          <p:cNvPr id="190" name="Gerade Verbindung mit Pfeil 189"/>
          <p:cNvCxnSpPr/>
          <p:nvPr/>
        </p:nvCxnSpPr>
        <p:spPr bwMode="auto">
          <a:xfrm>
            <a:off x="4878192" y="4500854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191" name="Gruppieren 190"/>
          <p:cNvGrpSpPr/>
          <p:nvPr/>
        </p:nvGrpSpPr>
        <p:grpSpPr>
          <a:xfrm>
            <a:off x="6756385" y="2042044"/>
            <a:ext cx="593073" cy="306836"/>
            <a:chOff x="4139952" y="1362631"/>
            <a:chExt cx="999386" cy="878826"/>
          </a:xfrm>
        </p:grpSpPr>
        <p:cxnSp>
          <p:nvCxnSpPr>
            <p:cNvPr id="192" name="Gerade Verbindung mit Pfeil 191"/>
            <p:cNvCxnSpPr/>
            <p:nvPr/>
          </p:nvCxnSpPr>
          <p:spPr bwMode="auto">
            <a:xfrm>
              <a:off x="4270426" y="1382908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3" name="Gerade Verbindung mit Pfeil 192"/>
            <p:cNvCxnSpPr/>
            <p:nvPr/>
          </p:nvCxnSpPr>
          <p:spPr bwMode="auto">
            <a:xfrm>
              <a:off x="5131588" y="1362631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4" name="Gerade Verbindung mit Pfeil 193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grpSp>
        <p:nvGrpSpPr>
          <p:cNvPr id="240" name="Gruppieren 239"/>
          <p:cNvGrpSpPr/>
          <p:nvPr/>
        </p:nvGrpSpPr>
        <p:grpSpPr>
          <a:xfrm>
            <a:off x="6762102" y="2053117"/>
            <a:ext cx="588474" cy="1295466"/>
            <a:chOff x="4139952" y="1362631"/>
            <a:chExt cx="991636" cy="878826"/>
          </a:xfrm>
        </p:grpSpPr>
        <p:cxnSp>
          <p:nvCxnSpPr>
            <p:cNvPr id="242" name="Gerade Verbindung mit Pfeil 241"/>
            <p:cNvCxnSpPr/>
            <p:nvPr/>
          </p:nvCxnSpPr>
          <p:spPr bwMode="auto">
            <a:xfrm>
              <a:off x="5131588" y="1362631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3" name="Gerade Verbindung mit Pfeil 242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244" name="Textfeld 243"/>
          <p:cNvSpPr txBox="1"/>
          <p:nvPr/>
        </p:nvSpPr>
        <p:spPr>
          <a:xfrm>
            <a:off x="7349458" y="1918573"/>
            <a:ext cx="116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Data &amp; </a:t>
            </a:r>
            <a:r>
              <a:rPr lang="de-DE" sz="1200" dirty="0" err="1" smtClean="0"/>
              <a:t>Behavioural</a:t>
            </a:r>
            <a:r>
              <a:rPr lang="de-DE" sz="1200" dirty="0" smtClean="0"/>
              <a:t> </a:t>
            </a:r>
          </a:p>
          <a:p>
            <a:r>
              <a:rPr lang="de-DE" sz="1200" dirty="0" err="1" smtClean="0"/>
              <a:t>Fuzzing</a:t>
            </a:r>
            <a:endParaRPr lang="de-DE" sz="1200" dirty="0"/>
          </a:p>
        </p:txBody>
      </p:sp>
      <p:sp>
        <p:nvSpPr>
          <p:cNvPr id="263" name="Rechteck 262"/>
          <p:cNvSpPr/>
          <p:nvPr/>
        </p:nvSpPr>
        <p:spPr bwMode="auto">
          <a:xfrm>
            <a:off x="1114518" y="5352058"/>
            <a:ext cx="1224136" cy="5972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Textfeld 263"/>
          <p:cNvSpPr txBox="1"/>
          <p:nvPr/>
        </p:nvSpPr>
        <p:spPr>
          <a:xfrm>
            <a:off x="1254830" y="5399878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External</a:t>
            </a:r>
            <a:r>
              <a:rPr lang="de-DE" sz="1200" dirty="0" smtClean="0"/>
              <a:t> </a:t>
            </a:r>
          </a:p>
          <a:p>
            <a:r>
              <a:rPr lang="de-DE" sz="1200" dirty="0" err="1" smtClean="0"/>
              <a:t>Functions</a:t>
            </a:r>
            <a:endParaRPr lang="de-DE" sz="1200" dirty="0"/>
          </a:p>
        </p:txBody>
      </p:sp>
      <p:sp>
        <p:nvSpPr>
          <p:cNvPr id="266" name="Textfeld 265"/>
          <p:cNvSpPr txBox="1"/>
          <p:nvPr/>
        </p:nvSpPr>
        <p:spPr>
          <a:xfrm>
            <a:off x="509851" y="809862"/>
            <a:ext cx="1600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Inputs </a:t>
            </a:r>
            <a:r>
              <a:rPr lang="de-DE" sz="1200" b="1" dirty="0" err="1" smtClean="0"/>
              <a:t>from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Pilots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68" name="Rechteck 267"/>
          <p:cNvSpPr/>
          <p:nvPr/>
        </p:nvSpPr>
        <p:spPr bwMode="auto">
          <a:xfrm>
            <a:off x="1083440" y="1133842"/>
            <a:ext cx="1224136" cy="3761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Textfeld 266"/>
          <p:cNvSpPr txBox="1"/>
          <p:nvPr/>
        </p:nvSpPr>
        <p:spPr>
          <a:xfrm>
            <a:off x="1099870" y="1082416"/>
            <a:ext cx="141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Design &amp; </a:t>
            </a:r>
            <a:r>
              <a:rPr lang="de-DE" sz="1200" dirty="0" err="1" smtClean="0"/>
              <a:t>Behaviour</a:t>
            </a:r>
            <a:r>
              <a:rPr lang="de-DE" sz="1200" dirty="0" smtClean="0"/>
              <a:t> Infos</a:t>
            </a:r>
            <a:endParaRPr lang="de-DE" sz="1200" dirty="0"/>
          </a:p>
        </p:txBody>
      </p:sp>
      <p:sp>
        <p:nvSpPr>
          <p:cNvPr id="269" name="Rechteck 268"/>
          <p:cNvSpPr/>
          <p:nvPr/>
        </p:nvSpPr>
        <p:spPr bwMode="auto">
          <a:xfrm>
            <a:off x="1081941" y="1586472"/>
            <a:ext cx="1224136" cy="35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Textfeld 269"/>
          <p:cNvSpPr txBox="1"/>
          <p:nvPr/>
        </p:nvSpPr>
        <p:spPr>
          <a:xfrm>
            <a:off x="1132836" y="1668165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WSDL</a:t>
            </a:r>
            <a:endParaRPr lang="de-DE" sz="1200" dirty="0"/>
          </a:p>
        </p:txBody>
      </p:sp>
      <p:sp>
        <p:nvSpPr>
          <p:cNvPr id="273" name="Textfeld 272"/>
          <p:cNvSpPr txBox="1"/>
          <p:nvPr/>
        </p:nvSpPr>
        <p:spPr>
          <a:xfrm>
            <a:off x="1968433" y="2591280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275" name="Textfeld 274"/>
          <p:cNvSpPr txBox="1"/>
          <p:nvPr/>
        </p:nvSpPr>
        <p:spPr>
          <a:xfrm>
            <a:off x="4874686" y="4474751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277" name="Rechteck 276"/>
          <p:cNvSpPr/>
          <p:nvPr/>
        </p:nvSpPr>
        <p:spPr bwMode="auto">
          <a:xfrm>
            <a:off x="1082091" y="2027851"/>
            <a:ext cx="1224136" cy="35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1059371" y="2091137"/>
            <a:ext cx="124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Usage</a:t>
            </a:r>
            <a:r>
              <a:rPr lang="de-DE" sz="1200" dirty="0" smtClean="0"/>
              <a:t> </a:t>
            </a:r>
            <a:r>
              <a:rPr lang="de-DE" sz="1200" dirty="0" err="1" smtClean="0"/>
              <a:t>Profiles</a:t>
            </a:r>
            <a:endParaRPr lang="de-DE" sz="1200" dirty="0"/>
          </a:p>
        </p:txBody>
      </p:sp>
      <p:grpSp>
        <p:nvGrpSpPr>
          <p:cNvPr id="280" name="Gruppieren 279"/>
          <p:cNvGrpSpPr/>
          <p:nvPr/>
        </p:nvGrpSpPr>
        <p:grpSpPr>
          <a:xfrm>
            <a:off x="6761334" y="929075"/>
            <a:ext cx="593073" cy="309437"/>
            <a:chOff x="4139952" y="1356824"/>
            <a:chExt cx="999386" cy="878826"/>
          </a:xfrm>
        </p:grpSpPr>
        <p:cxnSp>
          <p:nvCxnSpPr>
            <p:cNvPr id="281" name="Gerade Verbindung mit Pfeil 280"/>
            <p:cNvCxnSpPr/>
            <p:nvPr/>
          </p:nvCxnSpPr>
          <p:spPr bwMode="auto">
            <a:xfrm>
              <a:off x="4270426" y="1362631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2" name="Gerade Verbindung mit Pfeil 281"/>
            <p:cNvCxnSpPr/>
            <p:nvPr/>
          </p:nvCxnSpPr>
          <p:spPr bwMode="auto">
            <a:xfrm>
              <a:off x="5131588" y="1356824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3" name="Gerade Verbindung mit Pfeil 282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284" name="Textfeld 283"/>
          <p:cNvSpPr txBox="1"/>
          <p:nvPr/>
        </p:nvSpPr>
        <p:spPr>
          <a:xfrm>
            <a:off x="7341808" y="1346319"/>
            <a:ext cx="140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Combination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UBT &amp; </a:t>
            </a:r>
            <a:r>
              <a:rPr lang="de-DE" sz="1200" dirty="0" err="1" smtClean="0"/>
              <a:t>Fuzzing</a:t>
            </a:r>
            <a:endParaRPr lang="de-DE" sz="1200" dirty="0"/>
          </a:p>
        </p:txBody>
      </p:sp>
      <p:cxnSp>
        <p:nvCxnSpPr>
          <p:cNvPr id="308" name="Gerade Verbindung mit Pfeil 307"/>
          <p:cNvCxnSpPr/>
          <p:nvPr/>
        </p:nvCxnSpPr>
        <p:spPr bwMode="auto">
          <a:xfrm>
            <a:off x="6771055" y="5539122"/>
            <a:ext cx="750858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309" name="Textfeld 308"/>
          <p:cNvSpPr txBox="1"/>
          <p:nvPr/>
        </p:nvSpPr>
        <p:spPr>
          <a:xfrm>
            <a:off x="6644790" y="5226528"/>
            <a:ext cx="87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Running</a:t>
            </a:r>
            <a:endParaRPr lang="de-DE" sz="1200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7711697" y="5002667"/>
            <a:ext cx="1341517" cy="956601"/>
            <a:chOff x="7711697" y="5002667"/>
            <a:chExt cx="1341517" cy="956601"/>
          </a:xfrm>
        </p:grpSpPr>
        <p:sp>
          <p:nvSpPr>
            <p:cNvPr id="31" name="Wolkenförmige Legende 30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0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grpSp>
        <p:nvGrpSpPr>
          <p:cNvPr id="315" name="Gruppieren 314"/>
          <p:cNvGrpSpPr/>
          <p:nvPr/>
        </p:nvGrpSpPr>
        <p:grpSpPr>
          <a:xfrm>
            <a:off x="386744" y="6060622"/>
            <a:ext cx="441925" cy="285538"/>
            <a:chOff x="7711697" y="5002667"/>
            <a:chExt cx="1341517" cy="956601"/>
          </a:xfrm>
        </p:grpSpPr>
        <p:sp>
          <p:nvSpPr>
            <p:cNvPr id="316" name="Wolkenförmige Legende 315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7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cxnSp>
        <p:nvCxnSpPr>
          <p:cNvPr id="265" name="Gerade Verbindung mit Pfeil 264"/>
          <p:cNvCxnSpPr/>
          <p:nvPr/>
        </p:nvCxnSpPr>
        <p:spPr bwMode="auto">
          <a:xfrm>
            <a:off x="2710465" y="5661248"/>
            <a:ext cx="750858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333" name="Gruppieren 332"/>
          <p:cNvGrpSpPr/>
          <p:nvPr/>
        </p:nvGrpSpPr>
        <p:grpSpPr>
          <a:xfrm>
            <a:off x="6764072" y="1501898"/>
            <a:ext cx="593073" cy="309437"/>
            <a:chOff x="4139952" y="1356824"/>
            <a:chExt cx="999386" cy="878826"/>
          </a:xfrm>
        </p:grpSpPr>
        <p:cxnSp>
          <p:nvCxnSpPr>
            <p:cNvPr id="334" name="Gerade Verbindung mit Pfeil 333"/>
            <p:cNvCxnSpPr/>
            <p:nvPr/>
          </p:nvCxnSpPr>
          <p:spPr bwMode="auto">
            <a:xfrm>
              <a:off x="4270426" y="1362631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5" name="Gerade Verbindung mit Pfeil 334"/>
            <p:cNvCxnSpPr/>
            <p:nvPr/>
          </p:nvCxnSpPr>
          <p:spPr bwMode="auto">
            <a:xfrm>
              <a:off x="5131588" y="1356824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6" name="Gerade Verbindung mit Pfeil 335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337" name="Textfeld 336"/>
          <p:cNvSpPr txBox="1"/>
          <p:nvPr/>
        </p:nvSpPr>
        <p:spPr>
          <a:xfrm>
            <a:off x="7348353" y="865329"/>
            <a:ext cx="1400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Input </a:t>
            </a:r>
            <a:r>
              <a:rPr lang="de-DE" sz="1200" dirty="0" err="1" smtClean="0"/>
              <a:t>validation</a:t>
            </a:r>
            <a:endParaRPr lang="de-DE" sz="1200" dirty="0"/>
          </a:p>
        </p:txBody>
      </p:sp>
      <p:sp>
        <p:nvSpPr>
          <p:cNvPr id="178" name="Textfeld 177"/>
          <p:cNvSpPr txBox="1"/>
          <p:nvPr/>
        </p:nvSpPr>
        <p:spPr>
          <a:xfrm>
            <a:off x="2614757" y="5362922"/>
            <a:ext cx="87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Usage</a:t>
            </a:r>
            <a:endParaRPr lang="de-DE" sz="1200" dirty="0"/>
          </a:p>
        </p:txBody>
      </p:sp>
      <p:sp>
        <p:nvSpPr>
          <p:cNvPr id="285" name="Rechteck 284"/>
          <p:cNvSpPr/>
          <p:nvPr/>
        </p:nvSpPr>
        <p:spPr bwMode="auto">
          <a:xfrm>
            <a:off x="514807" y="2909251"/>
            <a:ext cx="2359427" cy="145594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hteck 138"/>
          <p:cNvSpPr/>
          <p:nvPr/>
        </p:nvSpPr>
        <p:spPr bwMode="auto">
          <a:xfrm>
            <a:off x="3191210" y="2902837"/>
            <a:ext cx="3461154" cy="146226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>
            <a:off x="3195812" y="809862"/>
            <a:ext cx="3459008" cy="164641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980007" y="982128"/>
            <a:ext cx="1224136" cy="864096"/>
            <a:chOff x="3403948" y="1196752"/>
            <a:chExt cx="1224136" cy="864096"/>
          </a:xfrm>
        </p:grpSpPr>
        <p:sp>
          <p:nvSpPr>
            <p:cNvPr id="2" name="Rechteck 1"/>
            <p:cNvSpPr/>
            <p:nvPr/>
          </p:nvSpPr>
          <p:spPr bwMode="auto">
            <a:xfrm>
              <a:off x="3403948" y="1196752"/>
              <a:ext cx="122413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e 3"/>
            <p:cNvSpPr/>
            <p:nvPr/>
          </p:nvSpPr>
          <p:spPr bwMode="auto">
            <a:xfrm>
              <a:off x="3539547" y="1287643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3539547" y="1628800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3928439" y="1304764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4248825" y="1628800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3963854" y="1871216"/>
              <a:ext cx="144016" cy="144016"/>
              <a:chOff x="4142030" y="1847462"/>
              <a:chExt cx="144016" cy="144016"/>
            </a:xfrm>
          </p:grpSpPr>
          <p:sp>
            <p:nvSpPr>
              <p:cNvPr id="10" name="Ellipse 9"/>
              <p:cNvSpPr/>
              <p:nvPr/>
            </p:nvSpPr>
            <p:spPr bwMode="auto">
              <a:xfrm>
                <a:off x="4142030" y="184746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 bwMode="auto">
              <a:xfrm>
                <a:off x="4182143" y="188359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" name="Gerade Verbindung mit Pfeil 11"/>
            <p:cNvCxnSpPr>
              <a:endCxn id="7" idx="2"/>
            </p:cNvCxnSpPr>
            <p:nvPr/>
          </p:nvCxnSpPr>
          <p:spPr bwMode="auto">
            <a:xfrm>
              <a:off x="3611555" y="1346044"/>
              <a:ext cx="316884" cy="333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Gerade Verbindung mit Pfeil 13"/>
            <p:cNvCxnSpPr>
              <a:stCxn id="7" idx="3"/>
              <a:endCxn id="6" idx="7"/>
            </p:cNvCxnSpPr>
            <p:nvPr/>
          </p:nvCxnSpPr>
          <p:spPr bwMode="auto">
            <a:xfrm flipH="1">
              <a:off x="3754666" y="1432193"/>
              <a:ext cx="210682" cy="2184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Gerade Verbindung mit Pfeil 19"/>
            <p:cNvCxnSpPr>
              <a:stCxn id="7" idx="4"/>
              <a:endCxn id="8" idx="1"/>
            </p:cNvCxnSpPr>
            <p:nvPr/>
          </p:nvCxnSpPr>
          <p:spPr bwMode="auto">
            <a:xfrm>
              <a:off x="4054453" y="1454056"/>
              <a:ext cx="231281" cy="196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Gerade Verbindung mit Pfeil 22"/>
            <p:cNvCxnSpPr>
              <a:stCxn id="8" idx="2"/>
              <a:endCxn id="9" idx="7"/>
            </p:cNvCxnSpPr>
            <p:nvPr/>
          </p:nvCxnSpPr>
          <p:spPr bwMode="auto">
            <a:xfrm flipH="1">
              <a:off x="4065430" y="1703446"/>
              <a:ext cx="183395" cy="214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Gerade Verbindung mit Pfeil 25"/>
            <p:cNvCxnSpPr>
              <a:stCxn id="6" idx="6"/>
              <a:endCxn id="8" idx="2"/>
            </p:cNvCxnSpPr>
            <p:nvPr/>
          </p:nvCxnSpPr>
          <p:spPr bwMode="auto">
            <a:xfrm>
              <a:off x="3791575" y="1703446"/>
              <a:ext cx="4572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1" name="Gruppieren 110"/>
          <p:cNvGrpSpPr/>
          <p:nvPr/>
        </p:nvGrpSpPr>
        <p:grpSpPr>
          <a:xfrm>
            <a:off x="5045188" y="1247328"/>
            <a:ext cx="1477381" cy="1074938"/>
            <a:chOff x="2446547" y="3201682"/>
            <a:chExt cx="1477381" cy="1074938"/>
          </a:xfrm>
        </p:grpSpPr>
        <p:grpSp>
          <p:nvGrpSpPr>
            <p:cNvPr id="69" name="Gruppieren 68"/>
            <p:cNvGrpSpPr/>
            <p:nvPr/>
          </p:nvGrpSpPr>
          <p:grpSpPr>
            <a:xfrm>
              <a:off x="2699792" y="3412524"/>
              <a:ext cx="1224136" cy="864096"/>
              <a:chOff x="2555776" y="2041965"/>
              <a:chExt cx="1224136" cy="864096"/>
            </a:xfrm>
          </p:grpSpPr>
          <p:sp>
            <p:nvSpPr>
              <p:cNvPr id="70" name="Rechteck 69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1" name="Gerade Verbindung mit Pfeil 70"/>
              <p:cNvCxnSpPr/>
              <p:nvPr/>
            </p:nvCxnSpPr>
            <p:spPr bwMode="auto">
              <a:xfrm>
                <a:off x="2906494" y="2286811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72" name="Gruppieren 71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80" name="Gerader Verbinder 79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Rechteck 80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hteck 81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Gruppieren 72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77" name="Gerader Verbinder 76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8" name="Rechteck 77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hteck 78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74" name="Gerade Verbindung mit Pfeil 73"/>
              <p:cNvCxnSpPr/>
              <p:nvPr/>
            </p:nvCxnSpPr>
            <p:spPr bwMode="auto">
              <a:xfrm>
                <a:off x="2888804" y="2522713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Gerade Verbindung mit Pfeil 74"/>
              <p:cNvCxnSpPr/>
              <p:nvPr/>
            </p:nvCxnSpPr>
            <p:spPr bwMode="auto">
              <a:xfrm flipH="1">
                <a:off x="2906494" y="240200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6" name="Gerade Verbindung mit Pfeil 75"/>
              <p:cNvCxnSpPr/>
              <p:nvPr/>
            </p:nvCxnSpPr>
            <p:spPr bwMode="auto">
              <a:xfrm flipH="1">
                <a:off x="2897522" y="2628942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3" name="Gruppieren 82"/>
            <p:cNvGrpSpPr/>
            <p:nvPr/>
          </p:nvGrpSpPr>
          <p:grpSpPr>
            <a:xfrm>
              <a:off x="2572561" y="3307642"/>
              <a:ext cx="1224136" cy="864096"/>
              <a:chOff x="2555776" y="2041965"/>
              <a:chExt cx="1224136" cy="864096"/>
            </a:xfrm>
          </p:grpSpPr>
          <p:sp>
            <p:nvSpPr>
              <p:cNvPr id="84" name="Rechteck 83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Gerade Verbindung mit Pfeil 84"/>
              <p:cNvCxnSpPr/>
              <p:nvPr/>
            </p:nvCxnSpPr>
            <p:spPr bwMode="auto">
              <a:xfrm>
                <a:off x="2906494" y="2286811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86" name="Gruppieren 85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94" name="Gerader Verbinder 93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5" name="Rechteck 94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hteck 95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7" name="Gruppieren 86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91" name="Gerader Verbinder 90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Rechteck 91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hteck 92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88" name="Gerade Verbindung mit Pfeil 87"/>
              <p:cNvCxnSpPr/>
              <p:nvPr/>
            </p:nvCxnSpPr>
            <p:spPr bwMode="auto">
              <a:xfrm>
                <a:off x="2888804" y="2522713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Gerade Verbindung mit Pfeil 88"/>
              <p:cNvCxnSpPr/>
              <p:nvPr/>
            </p:nvCxnSpPr>
            <p:spPr bwMode="auto">
              <a:xfrm flipH="1">
                <a:off x="2906494" y="240200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Gerade Verbindung mit Pfeil 89"/>
              <p:cNvCxnSpPr/>
              <p:nvPr/>
            </p:nvCxnSpPr>
            <p:spPr bwMode="auto">
              <a:xfrm flipH="1">
                <a:off x="2897522" y="2628942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7" name="Gruppieren 96"/>
            <p:cNvGrpSpPr/>
            <p:nvPr/>
          </p:nvGrpSpPr>
          <p:grpSpPr>
            <a:xfrm>
              <a:off x="2446547" y="3201682"/>
              <a:ext cx="1224136" cy="864096"/>
              <a:chOff x="2555776" y="2041965"/>
              <a:chExt cx="1224136" cy="864096"/>
            </a:xfrm>
          </p:grpSpPr>
          <p:sp>
            <p:nvSpPr>
              <p:cNvPr id="98" name="Rechteck 97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9" name="Gerade Verbindung mit Pfeil 98"/>
              <p:cNvCxnSpPr/>
              <p:nvPr/>
            </p:nvCxnSpPr>
            <p:spPr bwMode="auto">
              <a:xfrm>
                <a:off x="2898256" y="2261045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00" name="Gruppieren 99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108" name="Gerader Verbinder 107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hteck 108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hteck 109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105" name="Gerader Verbinder 104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6" name="Rechteck 105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02" name="Gerade Verbindung mit Pfeil 101"/>
              <p:cNvCxnSpPr/>
              <p:nvPr/>
            </p:nvCxnSpPr>
            <p:spPr bwMode="auto">
              <a:xfrm>
                <a:off x="2888804" y="2452355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Gerade Verbindung mit Pfeil 102"/>
              <p:cNvCxnSpPr/>
              <p:nvPr/>
            </p:nvCxnSpPr>
            <p:spPr bwMode="auto">
              <a:xfrm flipH="1">
                <a:off x="2898256" y="235152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Gerade Verbindung mit Pfeil 103"/>
              <p:cNvCxnSpPr/>
              <p:nvPr/>
            </p:nvCxnSpPr>
            <p:spPr bwMode="auto">
              <a:xfrm flipH="1">
                <a:off x="2905760" y="2540839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12" name="Gerade Verbindung mit Pfeil 111"/>
            <p:cNvCxnSpPr/>
            <p:nvPr/>
          </p:nvCxnSpPr>
          <p:spPr bwMode="auto">
            <a:xfrm flipH="1">
              <a:off x="2796514" y="3803650"/>
              <a:ext cx="505874" cy="7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5" name="Textfeld 114"/>
          <p:cNvSpPr txBox="1"/>
          <p:nvPr/>
        </p:nvSpPr>
        <p:spPr>
          <a:xfrm>
            <a:off x="3175180" y="793982"/>
            <a:ext cx="99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MIDAS Models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grpSp>
        <p:nvGrpSpPr>
          <p:cNvPr id="321" name="Gruppieren 320"/>
          <p:cNvGrpSpPr/>
          <p:nvPr/>
        </p:nvGrpSpPr>
        <p:grpSpPr>
          <a:xfrm>
            <a:off x="3850835" y="2222448"/>
            <a:ext cx="441925" cy="285538"/>
            <a:chOff x="7711697" y="5002667"/>
            <a:chExt cx="1341517" cy="956601"/>
          </a:xfrm>
        </p:grpSpPr>
        <p:sp>
          <p:nvSpPr>
            <p:cNvPr id="322" name="Wolkenförmige Legende 321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23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sp>
        <p:nvSpPr>
          <p:cNvPr id="140" name="Textfeld 139"/>
          <p:cNvSpPr txBox="1"/>
          <p:nvPr/>
        </p:nvSpPr>
        <p:spPr>
          <a:xfrm>
            <a:off x="3169158" y="2886919"/>
            <a:ext cx="108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Generated</a:t>
            </a:r>
            <a:endParaRPr lang="de-DE" sz="1200" b="1" dirty="0" smtClean="0"/>
          </a:p>
          <a:p>
            <a:r>
              <a:rPr lang="de-DE" sz="1200" b="1" dirty="0"/>
              <a:t>T</a:t>
            </a:r>
            <a:r>
              <a:rPr lang="de-DE" sz="1200" b="1" dirty="0" smtClean="0"/>
              <a:t>est Scripts</a:t>
            </a:r>
            <a:endParaRPr lang="de-DE" sz="1200" b="1" dirty="0"/>
          </a:p>
        </p:txBody>
      </p:sp>
      <p:sp>
        <p:nvSpPr>
          <p:cNvPr id="182" name="Rechteck 181"/>
          <p:cNvSpPr/>
          <p:nvPr/>
        </p:nvSpPr>
        <p:spPr bwMode="auto">
          <a:xfrm>
            <a:off x="4567014" y="3366720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hteck 168"/>
          <p:cNvSpPr/>
          <p:nvPr/>
        </p:nvSpPr>
        <p:spPr bwMode="auto">
          <a:xfrm>
            <a:off x="4453643" y="3256936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hteck 145"/>
          <p:cNvSpPr/>
          <p:nvPr/>
        </p:nvSpPr>
        <p:spPr bwMode="auto">
          <a:xfrm>
            <a:off x="4327654" y="3155036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Textfeld 197"/>
          <p:cNvSpPr txBox="1"/>
          <p:nvPr/>
        </p:nvSpPr>
        <p:spPr>
          <a:xfrm>
            <a:off x="4282994" y="3140968"/>
            <a:ext cx="145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/>
              <a:t>testcase</a:t>
            </a:r>
            <a:r>
              <a:rPr lang="de-DE" sz="900" dirty="0"/>
              <a:t> </a:t>
            </a:r>
            <a:r>
              <a:rPr lang="de-DE" sz="900" dirty="0" smtClean="0"/>
              <a:t>tc_2() … </a:t>
            </a:r>
            <a:r>
              <a:rPr lang="de-DE" sz="900" b="1" dirty="0" smtClean="0"/>
              <a:t>{</a:t>
            </a:r>
          </a:p>
          <a:p>
            <a:r>
              <a:rPr lang="de-DE" sz="900" dirty="0" smtClean="0"/>
              <a:t>  </a:t>
            </a:r>
            <a:r>
              <a:rPr lang="de-DE" sz="900" b="1" dirty="0" err="1" smtClean="0"/>
              <a:t>var</a:t>
            </a:r>
            <a:r>
              <a:rPr lang="de-DE" sz="900" dirty="0" smtClean="0"/>
              <a:t> TC </a:t>
            </a:r>
            <a:r>
              <a:rPr lang="de-DE" sz="900" dirty="0" err="1" smtClean="0"/>
              <a:t>tc_Property</a:t>
            </a:r>
            <a:r>
              <a:rPr lang="de-DE" sz="900" dirty="0"/>
              <a:t>;  </a:t>
            </a:r>
            <a:endParaRPr lang="de-DE" sz="900" dirty="0" smtClean="0"/>
          </a:p>
          <a:p>
            <a:r>
              <a:rPr lang="de-DE" sz="900" dirty="0"/>
              <a:t> </a:t>
            </a:r>
            <a:r>
              <a:rPr lang="de-DE" sz="900" dirty="0" smtClean="0"/>
              <a:t> </a:t>
            </a:r>
            <a:r>
              <a:rPr lang="de-DE" sz="900" b="1" dirty="0" err="1" smtClean="0"/>
              <a:t>connect</a:t>
            </a:r>
            <a:r>
              <a:rPr lang="de-DE" sz="900" dirty="0" smtClean="0"/>
              <a:t>( (..);</a:t>
            </a:r>
            <a:endParaRPr lang="de-DE" sz="900" dirty="0"/>
          </a:p>
          <a:p>
            <a:r>
              <a:rPr lang="de-DE" sz="900" dirty="0" smtClean="0"/>
              <a:t>  </a:t>
            </a:r>
            <a:r>
              <a:rPr lang="de-DE" sz="900" dirty="0" err="1" smtClean="0"/>
              <a:t>tc_Property.start</a:t>
            </a:r>
            <a:r>
              <a:rPr lang="de-DE" sz="900" dirty="0" smtClean="0"/>
              <a:t>(…);</a:t>
            </a:r>
          </a:p>
          <a:p>
            <a:r>
              <a:rPr lang="de-DE" sz="900" dirty="0"/>
              <a:t>  </a:t>
            </a:r>
            <a:r>
              <a:rPr lang="de-DE" sz="900" dirty="0" err="1" smtClean="0"/>
              <a:t>tc_Property.done</a:t>
            </a:r>
            <a:r>
              <a:rPr lang="de-DE" sz="900" dirty="0"/>
              <a:t>; </a:t>
            </a:r>
            <a:r>
              <a:rPr lang="de-DE" sz="900" dirty="0" smtClean="0"/>
              <a:t>…</a:t>
            </a:r>
          </a:p>
          <a:p>
            <a:r>
              <a:rPr lang="de-DE" sz="900" b="1" dirty="0"/>
              <a:t>}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500506" y="2940754"/>
            <a:ext cx="189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Planning</a:t>
            </a:r>
            <a:r>
              <a:rPr lang="de-DE" sz="1200" b="1" dirty="0"/>
              <a:t> </a:t>
            </a:r>
            <a:r>
              <a:rPr lang="de-DE" sz="1200" b="1" dirty="0" smtClean="0"/>
              <a:t>&amp; </a:t>
            </a:r>
            <a:r>
              <a:rPr lang="de-DE" sz="1200" b="1" dirty="0" err="1" smtClean="0"/>
              <a:t>Scheduling</a:t>
            </a:r>
            <a:endParaRPr lang="de-DE" sz="1200" b="1" dirty="0"/>
          </a:p>
          <a:p>
            <a:r>
              <a:rPr lang="de-DE" sz="1200" b="1" dirty="0"/>
              <a:t>Models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4333071" y="2404967"/>
            <a:ext cx="1679649" cy="5930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6" name="Gruppieren 285"/>
          <p:cNvGrpSpPr/>
          <p:nvPr/>
        </p:nvGrpSpPr>
        <p:grpSpPr>
          <a:xfrm>
            <a:off x="1145942" y="3190674"/>
            <a:ext cx="1214969" cy="863357"/>
            <a:chOff x="7121226" y="3057391"/>
            <a:chExt cx="1215014" cy="875670"/>
          </a:xfrm>
        </p:grpSpPr>
        <p:sp>
          <p:nvSpPr>
            <p:cNvPr id="287" name="Abgerundetes Rechteck 286"/>
            <p:cNvSpPr/>
            <p:nvPr/>
          </p:nvSpPr>
          <p:spPr>
            <a:xfrm>
              <a:off x="7121226" y="3057391"/>
              <a:ext cx="1215014" cy="875670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8" name="Abgerundetes Rechteck 287"/>
            <p:cNvSpPr/>
            <p:nvPr/>
          </p:nvSpPr>
          <p:spPr>
            <a:xfrm>
              <a:off x="7253103" y="3500012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89" name="Gerade Verbindung 64"/>
            <p:cNvCxnSpPr/>
            <p:nvPr/>
          </p:nvCxnSpPr>
          <p:spPr>
            <a:xfrm>
              <a:off x="7154559" y="3129068"/>
              <a:ext cx="1141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71"/>
            <p:cNvCxnSpPr/>
            <p:nvPr/>
          </p:nvCxnSpPr>
          <p:spPr>
            <a:xfrm>
              <a:off x="7121226" y="3262517"/>
              <a:ext cx="12150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hteck 290"/>
            <p:cNvSpPr/>
            <p:nvPr/>
          </p:nvSpPr>
          <p:spPr>
            <a:xfrm rot="2351499">
              <a:off x="7734660" y="3354491"/>
              <a:ext cx="60870" cy="61898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2" name="Ellipse 291"/>
            <p:cNvSpPr/>
            <p:nvPr/>
          </p:nvSpPr>
          <p:spPr>
            <a:xfrm>
              <a:off x="7347054" y="3311239"/>
              <a:ext cx="66267" cy="66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3" name="Abgerundetes Rechteck 292"/>
            <p:cNvSpPr/>
            <p:nvPr/>
          </p:nvSpPr>
          <p:spPr>
            <a:xfrm>
              <a:off x="7997931" y="3327299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4" name="Abgerundetes Rechteck 293"/>
            <p:cNvSpPr/>
            <p:nvPr/>
          </p:nvSpPr>
          <p:spPr>
            <a:xfrm>
              <a:off x="7997931" y="3674513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5" name="Abgerundetes Rechteck 294"/>
            <p:cNvSpPr/>
            <p:nvPr/>
          </p:nvSpPr>
          <p:spPr>
            <a:xfrm>
              <a:off x="7638010" y="3495226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6" name="Abgerundetes Rechteck 295"/>
            <p:cNvSpPr/>
            <p:nvPr/>
          </p:nvSpPr>
          <p:spPr>
            <a:xfrm>
              <a:off x="7253102" y="3675512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7" name="Ellipse 296"/>
            <p:cNvSpPr/>
            <p:nvPr/>
          </p:nvSpPr>
          <p:spPr>
            <a:xfrm>
              <a:off x="7742235" y="3845641"/>
              <a:ext cx="45719" cy="45719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98" name="Gewinkelte Verbindung 297"/>
            <p:cNvCxnSpPr>
              <a:stCxn id="288" idx="3"/>
            </p:cNvCxnSpPr>
            <p:nvPr/>
          </p:nvCxnSpPr>
          <p:spPr>
            <a:xfrm flipV="1">
              <a:off x="7507273" y="3385440"/>
              <a:ext cx="214676" cy="164779"/>
            </a:xfrm>
            <a:prstGeom prst="bentConnector3">
              <a:avLst>
                <a:gd name="adj1" fmla="val 40401"/>
              </a:avLst>
            </a:prstGeom>
            <a:ln w="6350">
              <a:solidFill>
                <a:schemeClr val="tx1"/>
              </a:solidFill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winkelte Verbindung 298"/>
            <p:cNvCxnSpPr>
              <a:stCxn id="295" idx="3"/>
            </p:cNvCxnSpPr>
            <p:nvPr/>
          </p:nvCxnSpPr>
          <p:spPr>
            <a:xfrm flipV="1">
              <a:off x="7892180" y="3545432"/>
              <a:ext cx="232836" cy="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 Verbindung mit Pfeil 299"/>
            <p:cNvCxnSpPr>
              <a:stCxn id="293" idx="2"/>
              <a:endCxn id="294" idx="0"/>
            </p:cNvCxnSpPr>
            <p:nvPr/>
          </p:nvCxnSpPr>
          <p:spPr>
            <a:xfrm>
              <a:off x="8125016" y="3427712"/>
              <a:ext cx="0" cy="24680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mit Pfeil 300"/>
            <p:cNvCxnSpPr>
              <a:stCxn id="292" idx="4"/>
              <a:endCxn id="288" idx="0"/>
            </p:cNvCxnSpPr>
            <p:nvPr/>
          </p:nvCxnSpPr>
          <p:spPr>
            <a:xfrm>
              <a:off x="7380188" y="3377506"/>
              <a:ext cx="0" cy="12250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 Verbindung mit Pfeil 301"/>
            <p:cNvCxnSpPr>
              <a:endCxn id="295" idx="0"/>
            </p:cNvCxnSpPr>
            <p:nvPr/>
          </p:nvCxnSpPr>
          <p:spPr>
            <a:xfrm flipH="1">
              <a:off x="7765095" y="3428659"/>
              <a:ext cx="1" cy="6656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Gerade Verbindung mit Pfeil 302"/>
            <p:cNvCxnSpPr>
              <a:endCxn id="293" idx="1"/>
            </p:cNvCxnSpPr>
            <p:nvPr/>
          </p:nvCxnSpPr>
          <p:spPr>
            <a:xfrm>
              <a:off x="7808241" y="3377506"/>
              <a:ext cx="18969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Gerade Verbindung mit Pfeil 303"/>
            <p:cNvCxnSpPr>
              <a:stCxn id="294" idx="1"/>
              <a:endCxn id="296" idx="3"/>
            </p:cNvCxnSpPr>
            <p:nvPr/>
          </p:nvCxnSpPr>
          <p:spPr>
            <a:xfrm flipH="1">
              <a:off x="7507272" y="3724720"/>
              <a:ext cx="490659" cy="99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Rechteck 304"/>
            <p:cNvSpPr/>
            <p:nvPr/>
          </p:nvSpPr>
          <p:spPr>
            <a:xfrm>
              <a:off x="7276867" y="3151851"/>
              <a:ext cx="761496" cy="816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: </a:t>
              </a:r>
              <a:r>
                <a:rPr kumimoji="0" lang="de-DE" sz="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TMScheduler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7981856" y="3178121"/>
              <a:ext cx="288277" cy="765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307" name="Gewinkelte Verbindung 306"/>
            <p:cNvCxnSpPr>
              <a:stCxn id="296" idx="2"/>
              <a:endCxn id="297" idx="2"/>
            </p:cNvCxnSpPr>
            <p:nvPr/>
          </p:nvCxnSpPr>
          <p:spPr>
            <a:xfrm rot="16200000" flipH="1">
              <a:off x="7514923" y="3641189"/>
              <a:ext cx="92576" cy="362048"/>
            </a:xfrm>
            <a:prstGeom prst="bentConnector2">
              <a:avLst/>
            </a:prstGeom>
            <a:ln w="6350">
              <a:solidFill>
                <a:schemeClr val="tx1"/>
              </a:solidFill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uppieren 311"/>
          <p:cNvGrpSpPr/>
          <p:nvPr/>
        </p:nvGrpSpPr>
        <p:grpSpPr>
          <a:xfrm>
            <a:off x="3086208" y="4151574"/>
            <a:ext cx="441909" cy="281523"/>
            <a:chOff x="7711697" y="5002667"/>
            <a:chExt cx="1341517" cy="956601"/>
          </a:xfrm>
        </p:grpSpPr>
        <p:sp>
          <p:nvSpPr>
            <p:cNvPr id="313" name="Wolkenförmige Legende 312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4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grpSp>
        <p:nvGrpSpPr>
          <p:cNvPr id="318" name="Gruppieren 317"/>
          <p:cNvGrpSpPr/>
          <p:nvPr/>
        </p:nvGrpSpPr>
        <p:grpSpPr>
          <a:xfrm>
            <a:off x="394451" y="4140288"/>
            <a:ext cx="441909" cy="281523"/>
            <a:chOff x="7711697" y="5002667"/>
            <a:chExt cx="1341517" cy="956601"/>
          </a:xfrm>
        </p:grpSpPr>
        <p:sp>
          <p:nvSpPr>
            <p:cNvPr id="319" name="Wolkenförmige Legende 318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20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sp>
        <p:nvSpPr>
          <p:cNvPr id="272" name="Textfeld 271"/>
          <p:cNvSpPr txBox="1"/>
          <p:nvPr/>
        </p:nvSpPr>
        <p:spPr>
          <a:xfrm>
            <a:off x="4861704" y="2528953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cxnSp>
        <p:nvCxnSpPr>
          <p:cNvPr id="189" name="Gerade Verbindung mit Pfeil 188"/>
          <p:cNvCxnSpPr/>
          <p:nvPr/>
        </p:nvCxnSpPr>
        <p:spPr bwMode="auto">
          <a:xfrm>
            <a:off x="4861671" y="2554138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62" name="Gerade Verbindung mit Pfeil 261"/>
          <p:cNvCxnSpPr/>
          <p:nvPr/>
        </p:nvCxnSpPr>
        <p:spPr bwMode="auto">
          <a:xfrm flipH="1">
            <a:off x="2476949" y="2640617"/>
            <a:ext cx="629593" cy="572359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00" name="Gerade Verbindung mit Pfeil 199"/>
          <p:cNvCxnSpPr/>
          <p:nvPr/>
        </p:nvCxnSpPr>
        <p:spPr bwMode="auto">
          <a:xfrm flipH="1">
            <a:off x="2458368" y="2649612"/>
            <a:ext cx="629593" cy="572359"/>
          </a:xfrm>
          <a:prstGeom prst="straightConnector1">
            <a:avLst/>
          </a:prstGeom>
          <a:solidFill>
            <a:schemeClr val="accent1"/>
          </a:solidFill>
          <a:ln w="57150" cap="rnd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201" name="Ellipse 200"/>
          <p:cNvSpPr/>
          <p:nvPr/>
        </p:nvSpPr>
        <p:spPr bwMode="auto">
          <a:xfrm>
            <a:off x="2228648" y="3324613"/>
            <a:ext cx="1679649" cy="5930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1" name="Gerade Verbindung mit Pfeil 260"/>
          <p:cNvCxnSpPr/>
          <p:nvPr/>
        </p:nvCxnSpPr>
        <p:spPr bwMode="auto">
          <a:xfrm>
            <a:off x="2710465" y="3573016"/>
            <a:ext cx="750830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274" name="Textfeld 273"/>
          <p:cNvSpPr txBox="1"/>
          <p:nvPr/>
        </p:nvSpPr>
        <p:spPr>
          <a:xfrm>
            <a:off x="2595548" y="3552968"/>
            <a:ext cx="1160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332" name="Textfeld 331"/>
          <p:cNvSpPr txBox="1"/>
          <p:nvPr/>
        </p:nvSpPr>
        <p:spPr>
          <a:xfrm>
            <a:off x="2598405" y="1957813"/>
            <a:ext cx="114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cxnSp>
        <p:nvCxnSpPr>
          <p:cNvPr id="127" name="Gerade Verbindung mit Pfeil 126"/>
          <p:cNvCxnSpPr/>
          <p:nvPr/>
        </p:nvCxnSpPr>
        <p:spPr bwMode="auto">
          <a:xfrm>
            <a:off x="2696900" y="1366121"/>
            <a:ext cx="738737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2693197" y="1798169"/>
            <a:ext cx="738737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79" name="Gerade Verbindung mit Pfeil 278"/>
          <p:cNvCxnSpPr/>
          <p:nvPr/>
        </p:nvCxnSpPr>
        <p:spPr bwMode="auto">
          <a:xfrm>
            <a:off x="2697228" y="2204864"/>
            <a:ext cx="738737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324" name="Gruppieren 193"/>
          <p:cNvGrpSpPr/>
          <p:nvPr/>
        </p:nvGrpSpPr>
        <p:grpSpPr>
          <a:xfrm>
            <a:off x="2922642" y="1042641"/>
            <a:ext cx="210727" cy="268243"/>
            <a:chOff x="274509" y="2276872"/>
            <a:chExt cx="432048" cy="648072"/>
          </a:xfrm>
        </p:grpSpPr>
        <p:sp>
          <p:nvSpPr>
            <p:cNvPr id="325" name="Ellipse 324"/>
            <p:cNvSpPr/>
            <p:nvPr/>
          </p:nvSpPr>
          <p:spPr>
            <a:xfrm>
              <a:off x="395536" y="2276872"/>
              <a:ext cx="216024" cy="216024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326" name="Gerade Verbindung 195"/>
            <p:cNvCxnSpPr/>
            <p:nvPr/>
          </p:nvCxnSpPr>
          <p:spPr>
            <a:xfrm rot="5400000">
              <a:off x="390012" y="260090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Gerade Verbindung 196"/>
            <p:cNvCxnSpPr/>
            <p:nvPr/>
          </p:nvCxnSpPr>
          <p:spPr>
            <a:xfrm rot="16200000" flipH="1">
              <a:off x="465448" y="274492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197"/>
            <p:cNvCxnSpPr/>
            <p:nvPr/>
          </p:nvCxnSpPr>
          <p:spPr>
            <a:xfrm rot="5400000">
              <a:off x="297240" y="2727588"/>
              <a:ext cx="223644" cy="171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198"/>
            <p:cNvCxnSpPr/>
            <p:nvPr/>
          </p:nvCxnSpPr>
          <p:spPr>
            <a:xfrm flipV="1">
              <a:off x="493832" y="2459784"/>
              <a:ext cx="212725" cy="12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199"/>
            <p:cNvCxnSpPr/>
            <p:nvPr/>
          </p:nvCxnSpPr>
          <p:spPr>
            <a:xfrm>
              <a:off x="274509" y="2459784"/>
              <a:ext cx="235327" cy="135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1" name="Textfeld 330"/>
          <p:cNvSpPr txBox="1"/>
          <p:nvPr/>
        </p:nvSpPr>
        <p:spPr>
          <a:xfrm>
            <a:off x="2602683" y="1539488"/>
            <a:ext cx="848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Import</a:t>
            </a:r>
            <a:endParaRPr lang="de-DE" sz="1200" dirty="0"/>
          </a:p>
        </p:txBody>
      </p:sp>
      <p:grpSp>
        <p:nvGrpSpPr>
          <p:cNvPr id="226" name="Gruppieren 225"/>
          <p:cNvGrpSpPr/>
          <p:nvPr/>
        </p:nvGrpSpPr>
        <p:grpSpPr>
          <a:xfrm>
            <a:off x="2600380" y="1041585"/>
            <a:ext cx="1147475" cy="1180985"/>
            <a:chOff x="7551082" y="2773955"/>
            <a:chExt cx="1147475" cy="1180985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7551082" y="2773955"/>
              <a:ext cx="859083" cy="1161381"/>
              <a:chOff x="2755082" y="1123875"/>
              <a:chExt cx="859083" cy="1161381"/>
            </a:xfrm>
          </p:grpSpPr>
          <p:cxnSp>
            <p:nvCxnSpPr>
              <p:cNvPr id="202" name="Gerade Verbindung mit Pfeil 201"/>
              <p:cNvCxnSpPr/>
              <p:nvPr/>
            </p:nvCxnSpPr>
            <p:spPr bwMode="auto">
              <a:xfrm>
                <a:off x="2849300" y="1446513"/>
                <a:ext cx="74760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cxnSp>
            <p:nvCxnSpPr>
              <p:cNvPr id="203" name="Gerade Verbindung mit Pfeil 202"/>
              <p:cNvCxnSpPr/>
              <p:nvPr/>
            </p:nvCxnSpPr>
            <p:spPr bwMode="auto">
              <a:xfrm>
                <a:off x="2845597" y="1878561"/>
                <a:ext cx="74760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cxnSp>
            <p:nvCxnSpPr>
              <p:cNvPr id="204" name="Gerade Verbindung mit Pfeil 203"/>
              <p:cNvCxnSpPr/>
              <p:nvPr/>
            </p:nvCxnSpPr>
            <p:spPr bwMode="auto">
              <a:xfrm>
                <a:off x="2849628" y="2285256"/>
                <a:ext cx="74760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grpSp>
            <p:nvGrpSpPr>
              <p:cNvPr id="205" name="Gruppieren 193"/>
              <p:cNvGrpSpPr/>
              <p:nvPr/>
            </p:nvGrpSpPr>
            <p:grpSpPr>
              <a:xfrm>
                <a:off x="3075041" y="1123875"/>
                <a:ext cx="213257" cy="267401"/>
                <a:chOff x="274509" y="2276872"/>
                <a:chExt cx="432048" cy="648072"/>
              </a:xfrm>
            </p:grpSpPr>
            <p:sp>
              <p:nvSpPr>
                <p:cNvPr id="206" name="Ellipse 205"/>
                <p:cNvSpPr/>
                <p:nvPr/>
              </p:nvSpPr>
              <p:spPr>
                <a:xfrm>
                  <a:off x="395536" y="2276872"/>
                  <a:ext cx="216024" cy="216024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7" name="Gerade Verbindung 195"/>
                <p:cNvCxnSpPr/>
                <p:nvPr/>
              </p:nvCxnSpPr>
              <p:spPr>
                <a:xfrm rot="5400000">
                  <a:off x="390012" y="2600908"/>
                  <a:ext cx="21602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 Verbindung 196"/>
                <p:cNvCxnSpPr/>
                <p:nvPr/>
              </p:nvCxnSpPr>
              <p:spPr>
                <a:xfrm rot="16200000" flipH="1">
                  <a:off x="465448" y="2744924"/>
                  <a:ext cx="216024" cy="14401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 Verbindung 197"/>
                <p:cNvCxnSpPr/>
                <p:nvPr/>
              </p:nvCxnSpPr>
              <p:spPr>
                <a:xfrm rot="5400000">
                  <a:off x="297240" y="2727588"/>
                  <a:ext cx="223644" cy="17106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 Verbindung 198"/>
                <p:cNvCxnSpPr/>
                <p:nvPr/>
              </p:nvCxnSpPr>
              <p:spPr>
                <a:xfrm flipV="1">
                  <a:off x="493832" y="2459784"/>
                  <a:ext cx="212725" cy="12837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 Verbindung 199"/>
                <p:cNvCxnSpPr/>
                <p:nvPr/>
              </p:nvCxnSpPr>
              <p:spPr>
                <a:xfrm>
                  <a:off x="274509" y="2459784"/>
                  <a:ext cx="235327" cy="13599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2" name="Textfeld 211"/>
              <p:cNvSpPr txBox="1"/>
              <p:nvPr/>
            </p:nvSpPr>
            <p:spPr>
              <a:xfrm>
                <a:off x="2755082" y="1620716"/>
                <a:ext cx="859083" cy="27699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Import</a:t>
                </a:r>
                <a:endParaRPr lang="de-DE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213" name="Textfeld 212"/>
            <p:cNvSpPr txBox="1"/>
            <p:nvPr/>
          </p:nvSpPr>
          <p:spPr>
            <a:xfrm>
              <a:off x="7551082" y="3677941"/>
              <a:ext cx="1147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>
                      <a:lumMod val="85000"/>
                    </a:schemeClr>
                  </a:solidFill>
                </a:rPr>
                <a:t>Generation</a:t>
              </a:r>
              <a:endParaRPr lang="de-DE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17" name="Ellipse 216"/>
          <p:cNvSpPr/>
          <p:nvPr/>
        </p:nvSpPr>
        <p:spPr bwMode="auto">
          <a:xfrm flipV="1">
            <a:off x="5912748" y="2887924"/>
            <a:ext cx="848664" cy="3700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5" name="Gruppieren 194"/>
          <p:cNvGrpSpPr/>
          <p:nvPr/>
        </p:nvGrpSpPr>
        <p:grpSpPr>
          <a:xfrm>
            <a:off x="5916849" y="2956941"/>
            <a:ext cx="846607" cy="257932"/>
            <a:chOff x="4377105" y="1236858"/>
            <a:chExt cx="1331405" cy="261610"/>
          </a:xfrm>
        </p:grpSpPr>
        <p:sp>
          <p:nvSpPr>
            <p:cNvPr id="196" name="Rechteck 195"/>
            <p:cNvSpPr/>
            <p:nvPr/>
          </p:nvSpPr>
          <p:spPr bwMode="auto">
            <a:xfrm>
              <a:off x="4627850" y="1264327"/>
              <a:ext cx="808246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Textfeld 196"/>
            <p:cNvSpPr txBox="1"/>
            <p:nvPr/>
          </p:nvSpPr>
          <p:spPr>
            <a:xfrm>
              <a:off x="4377105" y="1236858"/>
              <a:ext cx="1331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b="1" dirty="0" smtClean="0">
                  <a:solidFill>
                    <a:schemeClr val="bg1"/>
                  </a:solidFill>
                </a:rPr>
                <a:t>TTCN-3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2" name="Ellipse 231"/>
          <p:cNvSpPr/>
          <p:nvPr/>
        </p:nvSpPr>
        <p:spPr bwMode="auto">
          <a:xfrm flipV="1">
            <a:off x="5505450" y="764704"/>
            <a:ext cx="1229735" cy="431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hteck 133"/>
          <p:cNvSpPr/>
          <p:nvPr/>
        </p:nvSpPr>
        <p:spPr bwMode="auto">
          <a:xfrm>
            <a:off x="5691158" y="873585"/>
            <a:ext cx="860965" cy="19255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Textfeld 134"/>
          <p:cNvSpPr txBox="1"/>
          <p:nvPr/>
        </p:nvSpPr>
        <p:spPr>
          <a:xfrm>
            <a:off x="5520205" y="848847"/>
            <a:ext cx="1261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bg1"/>
                </a:solidFill>
              </a:rPr>
              <a:t>MIDAS DSL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233" name="Ellipse 232"/>
          <p:cNvSpPr/>
          <p:nvPr/>
        </p:nvSpPr>
        <p:spPr bwMode="auto">
          <a:xfrm flipV="1">
            <a:off x="1788445" y="4010104"/>
            <a:ext cx="1229735" cy="431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4" name="Gruppieren 213"/>
          <p:cNvGrpSpPr/>
          <p:nvPr/>
        </p:nvGrpSpPr>
        <p:grpSpPr>
          <a:xfrm>
            <a:off x="1755955" y="4099808"/>
            <a:ext cx="1261741" cy="261610"/>
            <a:chOff x="7924233" y="3068960"/>
            <a:chExt cx="1261741" cy="261610"/>
          </a:xfrm>
        </p:grpSpPr>
        <p:sp>
          <p:nvSpPr>
            <p:cNvPr id="215" name="Rechteck 133"/>
            <p:cNvSpPr/>
            <p:nvPr/>
          </p:nvSpPr>
          <p:spPr bwMode="auto">
            <a:xfrm>
              <a:off x="8138077" y="3093698"/>
              <a:ext cx="860965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Textfeld 134"/>
            <p:cNvSpPr txBox="1"/>
            <p:nvPr/>
          </p:nvSpPr>
          <p:spPr>
            <a:xfrm>
              <a:off x="7924233" y="3068960"/>
              <a:ext cx="1261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bg1"/>
                  </a:solidFill>
                </a:rPr>
                <a:t>MIDAS DSL</a:t>
              </a:r>
              <a:endParaRPr lang="de-DE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hteck 2"/>
          <p:cNvSpPr/>
          <p:nvPr/>
        </p:nvSpPr>
        <p:spPr bwMode="auto">
          <a:xfrm>
            <a:off x="387222" y="699751"/>
            <a:ext cx="8409705" cy="3997545"/>
          </a:xfrm>
          <a:prstGeom prst="rect">
            <a:avLst/>
          </a:prstGeom>
          <a:solidFill>
            <a:srgbClr val="FFFFFF">
              <a:alpha val="9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1" grpId="0" animBg="1"/>
      <p:bldP spid="217" grpId="0" animBg="1"/>
      <p:bldP spid="232" grpId="0" animBg="1"/>
      <p:bldP spid="23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smtClean="0">
                <a:latin typeface="Arial" charset="0"/>
              </a:rPr>
              <a:t>Manual Test Design Use </a:t>
            </a:r>
            <a:r>
              <a:rPr lang="sl-SI" dirty="0" err="1" smtClean="0">
                <a:latin typeface="Arial" charset="0"/>
              </a:rPr>
              <a:t>Case</a:t>
            </a:r>
            <a:r>
              <a:rPr lang="sl-SI" dirty="0" smtClean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</p:txBody>
      </p:sp>
      <p:sp>
        <p:nvSpPr>
          <p:cNvPr id="176" name="Rechteck 175"/>
          <p:cNvSpPr/>
          <p:nvPr/>
        </p:nvSpPr>
        <p:spPr bwMode="auto">
          <a:xfrm>
            <a:off x="508995" y="4808093"/>
            <a:ext cx="6131314" cy="14831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96941" y="4792608"/>
            <a:ext cx="219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Execution</a:t>
            </a:r>
            <a:r>
              <a:rPr lang="de-DE" sz="1200" b="1" dirty="0" smtClean="0"/>
              <a:t> Environment</a:t>
            </a:r>
            <a:endParaRPr lang="de-DE" sz="1200" b="1" dirty="0"/>
          </a:p>
        </p:txBody>
      </p:sp>
      <p:grpSp>
        <p:nvGrpSpPr>
          <p:cNvPr id="179" name="Gruppieren 178"/>
          <p:cNvGrpSpPr/>
          <p:nvPr/>
        </p:nvGrpSpPr>
        <p:grpSpPr>
          <a:xfrm>
            <a:off x="5901029" y="4844419"/>
            <a:ext cx="846638" cy="261610"/>
            <a:chOff x="4377105" y="1236858"/>
            <a:chExt cx="1331405" cy="261610"/>
          </a:xfrm>
        </p:grpSpPr>
        <p:sp>
          <p:nvSpPr>
            <p:cNvPr id="180" name="Rechteck 179"/>
            <p:cNvSpPr/>
            <p:nvPr/>
          </p:nvSpPr>
          <p:spPr bwMode="auto">
            <a:xfrm>
              <a:off x="4627850" y="1264327"/>
              <a:ext cx="808246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4377105" y="1236858"/>
              <a:ext cx="1331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b="1" dirty="0" smtClean="0">
                  <a:solidFill>
                    <a:schemeClr val="bg1"/>
                  </a:solidFill>
                </a:rPr>
                <a:t>Java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3" name="Rechteck 182"/>
          <p:cNvSpPr/>
          <p:nvPr/>
        </p:nvSpPr>
        <p:spPr bwMode="auto">
          <a:xfrm>
            <a:off x="4313248" y="4968166"/>
            <a:ext cx="1062008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Textfeld 183"/>
          <p:cNvSpPr txBox="1"/>
          <p:nvPr/>
        </p:nvSpPr>
        <p:spPr>
          <a:xfrm>
            <a:off x="4317614" y="4998716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TTCN-3 </a:t>
            </a:r>
            <a:r>
              <a:rPr lang="de-DE" sz="1200" dirty="0" err="1" smtClean="0"/>
              <a:t>Executable</a:t>
            </a:r>
            <a:endParaRPr lang="de-DE" sz="1200" dirty="0"/>
          </a:p>
        </p:txBody>
      </p:sp>
      <p:sp>
        <p:nvSpPr>
          <p:cNvPr id="185" name="Rechteck 184"/>
          <p:cNvSpPr/>
          <p:nvPr/>
        </p:nvSpPr>
        <p:spPr bwMode="auto">
          <a:xfrm>
            <a:off x="4302262" y="5629690"/>
            <a:ext cx="1062008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Textfeld 185"/>
          <p:cNvSpPr txBox="1"/>
          <p:nvPr/>
        </p:nvSpPr>
        <p:spPr>
          <a:xfrm>
            <a:off x="4315907" y="5654946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SOA System</a:t>
            </a:r>
          </a:p>
          <a:p>
            <a:r>
              <a:rPr lang="de-DE" sz="1200" dirty="0" smtClean="0"/>
              <a:t>Adapter</a:t>
            </a:r>
            <a:endParaRPr lang="de-DE" sz="1200" dirty="0"/>
          </a:p>
        </p:txBody>
      </p:sp>
      <p:sp>
        <p:nvSpPr>
          <p:cNvPr id="187" name="Rechteck 186"/>
          <p:cNvSpPr/>
          <p:nvPr/>
        </p:nvSpPr>
        <p:spPr bwMode="auto">
          <a:xfrm>
            <a:off x="5559639" y="5242698"/>
            <a:ext cx="835699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Textfeld 187"/>
          <p:cNvSpPr txBox="1"/>
          <p:nvPr/>
        </p:nvSpPr>
        <p:spPr>
          <a:xfrm>
            <a:off x="5564005" y="5286399"/>
            <a:ext cx="108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CoDec</a:t>
            </a:r>
            <a:endParaRPr lang="de-DE" sz="1200" dirty="0"/>
          </a:p>
        </p:txBody>
      </p:sp>
      <p:cxnSp>
        <p:nvCxnSpPr>
          <p:cNvPr id="190" name="Gerade Verbindung mit Pfeil 189"/>
          <p:cNvCxnSpPr/>
          <p:nvPr/>
        </p:nvCxnSpPr>
        <p:spPr bwMode="auto">
          <a:xfrm>
            <a:off x="4878192" y="4500854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191" name="Gruppieren 190"/>
          <p:cNvGrpSpPr/>
          <p:nvPr/>
        </p:nvGrpSpPr>
        <p:grpSpPr>
          <a:xfrm>
            <a:off x="6756385" y="2042044"/>
            <a:ext cx="593073" cy="306836"/>
            <a:chOff x="4139952" y="1362631"/>
            <a:chExt cx="999386" cy="878826"/>
          </a:xfrm>
        </p:grpSpPr>
        <p:cxnSp>
          <p:nvCxnSpPr>
            <p:cNvPr id="192" name="Gerade Verbindung mit Pfeil 191"/>
            <p:cNvCxnSpPr/>
            <p:nvPr/>
          </p:nvCxnSpPr>
          <p:spPr bwMode="auto">
            <a:xfrm>
              <a:off x="4270426" y="1382908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3" name="Gerade Verbindung mit Pfeil 192"/>
            <p:cNvCxnSpPr/>
            <p:nvPr/>
          </p:nvCxnSpPr>
          <p:spPr bwMode="auto">
            <a:xfrm>
              <a:off x="5131588" y="1362631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4" name="Gerade Verbindung mit Pfeil 193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grpSp>
        <p:nvGrpSpPr>
          <p:cNvPr id="240" name="Gruppieren 239"/>
          <p:cNvGrpSpPr/>
          <p:nvPr/>
        </p:nvGrpSpPr>
        <p:grpSpPr>
          <a:xfrm>
            <a:off x="6762102" y="2053117"/>
            <a:ext cx="588474" cy="1295466"/>
            <a:chOff x="4139952" y="1362631"/>
            <a:chExt cx="991636" cy="878826"/>
          </a:xfrm>
        </p:grpSpPr>
        <p:cxnSp>
          <p:nvCxnSpPr>
            <p:cNvPr id="242" name="Gerade Verbindung mit Pfeil 241"/>
            <p:cNvCxnSpPr/>
            <p:nvPr/>
          </p:nvCxnSpPr>
          <p:spPr bwMode="auto">
            <a:xfrm>
              <a:off x="5131588" y="1362631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3" name="Gerade Verbindung mit Pfeil 242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244" name="Textfeld 243"/>
          <p:cNvSpPr txBox="1"/>
          <p:nvPr/>
        </p:nvSpPr>
        <p:spPr>
          <a:xfrm>
            <a:off x="7349458" y="1918573"/>
            <a:ext cx="116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Data &amp; </a:t>
            </a:r>
            <a:r>
              <a:rPr lang="de-DE" sz="1200" dirty="0" err="1" smtClean="0"/>
              <a:t>Behavioural</a:t>
            </a:r>
            <a:r>
              <a:rPr lang="de-DE" sz="1200" dirty="0" smtClean="0"/>
              <a:t> </a:t>
            </a:r>
          </a:p>
          <a:p>
            <a:r>
              <a:rPr lang="de-DE" sz="1200" dirty="0" err="1" smtClean="0"/>
              <a:t>Fuzzing</a:t>
            </a:r>
            <a:endParaRPr lang="de-DE" sz="1200" dirty="0"/>
          </a:p>
        </p:txBody>
      </p:sp>
      <p:sp>
        <p:nvSpPr>
          <p:cNvPr id="263" name="Rechteck 262"/>
          <p:cNvSpPr/>
          <p:nvPr/>
        </p:nvSpPr>
        <p:spPr bwMode="auto">
          <a:xfrm>
            <a:off x="1114518" y="5352058"/>
            <a:ext cx="1224136" cy="5972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Textfeld 263"/>
          <p:cNvSpPr txBox="1"/>
          <p:nvPr/>
        </p:nvSpPr>
        <p:spPr>
          <a:xfrm>
            <a:off x="1254830" y="5399878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External</a:t>
            </a:r>
            <a:r>
              <a:rPr lang="de-DE" sz="1200" dirty="0" smtClean="0"/>
              <a:t> </a:t>
            </a:r>
          </a:p>
          <a:p>
            <a:r>
              <a:rPr lang="de-DE" sz="1200" dirty="0" err="1" smtClean="0"/>
              <a:t>Functions</a:t>
            </a:r>
            <a:endParaRPr lang="de-DE" sz="1200" dirty="0"/>
          </a:p>
        </p:txBody>
      </p:sp>
      <p:sp>
        <p:nvSpPr>
          <p:cNvPr id="273" name="Textfeld 272"/>
          <p:cNvSpPr txBox="1"/>
          <p:nvPr/>
        </p:nvSpPr>
        <p:spPr>
          <a:xfrm>
            <a:off x="1968433" y="2591280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275" name="Textfeld 274"/>
          <p:cNvSpPr txBox="1"/>
          <p:nvPr/>
        </p:nvSpPr>
        <p:spPr>
          <a:xfrm>
            <a:off x="4874686" y="4474751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grpSp>
        <p:nvGrpSpPr>
          <p:cNvPr id="280" name="Gruppieren 279"/>
          <p:cNvGrpSpPr/>
          <p:nvPr/>
        </p:nvGrpSpPr>
        <p:grpSpPr>
          <a:xfrm>
            <a:off x="6761334" y="929075"/>
            <a:ext cx="593073" cy="309437"/>
            <a:chOff x="4139952" y="1356824"/>
            <a:chExt cx="999386" cy="878826"/>
          </a:xfrm>
        </p:grpSpPr>
        <p:cxnSp>
          <p:nvCxnSpPr>
            <p:cNvPr id="281" name="Gerade Verbindung mit Pfeil 280"/>
            <p:cNvCxnSpPr/>
            <p:nvPr/>
          </p:nvCxnSpPr>
          <p:spPr bwMode="auto">
            <a:xfrm>
              <a:off x="4270426" y="1362631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2" name="Gerade Verbindung mit Pfeil 281"/>
            <p:cNvCxnSpPr/>
            <p:nvPr/>
          </p:nvCxnSpPr>
          <p:spPr bwMode="auto">
            <a:xfrm>
              <a:off x="5131588" y="1356824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3" name="Gerade Verbindung mit Pfeil 282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284" name="Textfeld 283"/>
          <p:cNvSpPr txBox="1"/>
          <p:nvPr/>
        </p:nvSpPr>
        <p:spPr>
          <a:xfrm>
            <a:off x="7341808" y="1346319"/>
            <a:ext cx="140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Combination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UBT &amp; </a:t>
            </a:r>
            <a:r>
              <a:rPr lang="de-DE" sz="1200" dirty="0" err="1" smtClean="0"/>
              <a:t>Fuzzing</a:t>
            </a:r>
            <a:endParaRPr lang="de-DE" sz="1200" dirty="0"/>
          </a:p>
        </p:txBody>
      </p:sp>
      <p:cxnSp>
        <p:nvCxnSpPr>
          <p:cNvPr id="308" name="Gerade Verbindung mit Pfeil 307"/>
          <p:cNvCxnSpPr/>
          <p:nvPr/>
        </p:nvCxnSpPr>
        <p:spPr bwMode="auto">
          <a:xfrm>
            <a:off x="6771055" y="5539122"/>
            <a:ext cx="750858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309" name="Textfeld 308"/>
          <p:cNvSpPr txBox="1"/>
          <p:nvPr/>
        </p:nvSpPr>
        <p:spPr>
          <a:xfrm>
            <a:off x="6644790" y="5226528"/>
            <a:ext cx="87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Running</a:t>
            </a:r>
            <a:endParaRPr lang="de-DE" sz="1200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7711697" y="5002667"/>
            <a:ext cx="1341517" cy="956601"/>
            <a:chOff x="7711697" y="5002667"/>
            <a:chExt cx="1341517" cy="956601"/>
          </a:xfrm>
        </p:grpSpPr>
        <p:sp>
          <p:nvSpPr>
            <p:cNvPr id="31" name="Wolkenförmige Legende 30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0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grpSp>
        <p:nvGrpSpPr>
          <p:cNvPr id="315" name="Gruppieren 314"/>
          <p:cNvGrpSpPr/>
          <p:nvPr/>
        </p:nvGrpSpPr>
        <p:grpSpPr>
          <a:xfrm>
            <a:off x="386744" y="6060622"/>
            <a:ext cx="441925" cy="285538"/>
            <a:chOff x="7711697" y="5002667"/>
            <a:chExt cx="1341517" cy="956601"/>
          </a:xfrm>
        </p:grpSpPr>
        <p:sp>
          <p:nvSpPr>
            <p:cNvPr id="316" name="Wolkenförmige Legende 315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7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cxnSp>
        <p:nvCxnSpPr>
          <p:cNvPr id="265" name="Gerade Verbindung mit Pfeil 264"/>
          <p:cNvCxnSpPr/>
          <p:nvPr/>
        </p:nvCxnSpPr>
        <p:spPr bwMode="auto">
          <a:xfrm>
            <a:off x="2710465" y="5661248"/>
            <a:ext cx="750858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333" name="Gruppieren 332"/>
          <p:cNvGrpSpPr/>
          <p:nvPr/>
        </p:nvGrpSpPr>
        <p:grpSpPr>
          <a:xfrm>
            <a:off x="6764072" y="1501898"/>
            <a:ext cx="593073" cy="309437"/>
            <a:chOff x="4139952" y="1356824"/>
            <a:chExt cx="999386" cy="878826"/>
          </a:xfrm>
        </p:grpSpPr>
        <p:cxnSp>
          <p:nvCxnSpPr>
            <p:cNvPr id="334" name="Gerade Verbindung mit Pfeil 333"/>
            <p:cNvCxnSpPr/>
            <p:nvPr/>
          </p:nvCxnSpPr>
          <p:spPr bwMode="auto">
            <a:xfrm>
              <a:off x="4270426" y="1362631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5" name="Gerade Verbindung mit Pfeil 334"/>
            <p:cNvCxnSpPr/>
            <p:nvPr/>
          </p:nvCxnSpPr>
          <p:spPr bwMode="auto">
            <a:xfrm>
              <a:off x="5131588" y="1356824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6" name="Gerade Verbindung mit Pfeil 335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337" name="Textfeld 336"/>
          <p:cNvSpPr txBox="1"/>
          <p:nvPr/>
        </p:nvSpPr>
        <p:spPr>
          <a:xfrm>
            <a:off x="7348353" y="865329"/>
            <a:ext cx="1400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Input </a:t>
            </a:r>
            <a:r>
              <a:rPr lang="de-DE" sz="1200" dirty="0" err="1" smtClean="0"/>
              <a:t>validation</a:t>
            </a:r>
            <a:endParaRPr lang="de-DE" sz="1200" dirty="0"/>
          </a:p>
        </p:txBody>
      </p:sp>
      <p:sp>
        <p:nvSpPr>
          <p:cNvPr id="178" name="Textfeld 177"/>
          <p:cNvSpPr txBox="1"/>
          <p:nvPr/>
        </p:nvSpPr>
        <p:spPr>
          <a:xfrm>
            <a:off x="2614757" y="5362922"/>
            <a:ext cx="87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Usage</a:t>
            </a:r>
            <a:endParaRPr lang="de-DE" sz="1200" dirty="0"/>
          </a:p>
        </p:txBody>
      </p:sp>
      <p:sp>
        <p:nvSpPr>
          <p:cNvPr id="285" name="Rechteck 284"/>
          <p:cNvSpPr/>
          <p:nvPr/>
        </p:nvSpPr>
        <p:spPr bwMode="auto">
          <a:xfrm>
            <a:off x="514807" y="2909251"/>
            <a:ext cx="2359427" cy="145594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hteck 138"/>
          <p:cNvSpPr/>
          <p:nvPr/>
        </p:nvSpPr>
        <p:spPr bwMode="auto">
          <a:xfrm>
            <a:off x="3191210" y="2902837"/>
            <a:ext cx="3461154" cy="146226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>
            <a:off x="3195812" y="809862"/>
            <a:ext cx="3459008" cy="164641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980007" y="982128"/>
            <a:ext cx="1224136" cy="864096"/>
            <a:chOff x="3403948" y="1196752"/>
            <a:chExt cx="1224136" cy="864096"/>
          </a:xfrm>
        </p:grpSpPr>
        <p:sp>
          <p:nvSpPr>
            <p:cNvPr id="2" name="Rechteck 1"/>
            <p:cNvSpPr/>
            <p:nvPr/>
          </p:nvSpPr>
          <p:spPr bwMode="auto">
            <a:xfrm>
              <a:off x="3403948" y="1196752"/>
              <a:ext cx="122413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e 3"/>
            <p:cNvSpPr/>
            <p:nvPr/>
          </p:nvSpPr>
          <p:spPr bwMode="auto">
            <a:xfrm>
              <a:off x="3539547" y="1287643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3539547" y="1628800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3928439" y="1304764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4248825" y="1628800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3963854" y="1871216"/>
              <a:ext cx="144016" cy="144016"/>
              <a:chOff x="4142030" y="1847462"/>
              <a:chExt cx="144016" cy="144016"/>
            </a:xfrm>
          </p:grpSpPr>
          <p:sp>
            <p:nvSpPr>
              <p:cNvPr id="10" name="Ellipse 9"/>
              <p:cNvSpPr/>
              <p:nvPr/>
            </p:nvSpPr>
            <p:spPr bwMode="auto">
              <a:xfrm>
                <a:off x="4142030" y="184746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 bwMode="auto">
              <a:xfrm>
                <a:off x="4182143" y="188359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" name="Gerade Verbindung mit Pfeil 11"/>
            <p:cNvCxnSpPr>
              <a:endCxn id="7" idx="2"/>
            </p:cNvCxnSpPr>
            <p:nvPr/>
          </p:nvCxnSpPr>
          <p:spPr bwMode="auto">
            <a:xfrm>
              <a:off x="3611555" y="1346044"/>
              <a:ext cx="316884" cy="333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Gerade Verbindung mit Pfeil 13"/>
            <p:cNvCxnSpPr>
              <a:stCxn id="7" idx="3"/>
              <a:endCxn id="6" idx="7"/>
            </p:cNvCxnSpPr>
            <p:nvPr/>
          </p:nvCxnSpPr>
          <p:spPr bwMode="auto">
            <a:xfrm flipH="1">
              <a:off x="3754666" y="1432193"/>
              <a:ext cx="210682" cy="2184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Gerade Verbindung mit Pfeil 19"/>
            <p:cNvCxnSpPr>
              <a:stCxn id="7" idx="4"/>
              <a:endCxn id="8" idx="1"/>
            </p:cNvCxnSpPr>
            <p:nvPr/>
          </p:nvCxnSpPr>
          <p:spPr bwMode="auto">
            <a:xfrm>
              <a:off x="4054453" y="1454056"/>
              <a:ext cx="231281" cy="196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Gerade Verbindung mit Pfeil 22"/>
            <p:cNvCxnSpPr>
              <a:stCxn id="8" idx="2"/>
              <a:endCxn id="9" idx="7"/>
            </p:cNvCxnSpPr>
            <p:nvPr/>
          </p:nvCxnSpPr>
          <p:spPr bwMode="auto">
            <a:xfrm flipH="1">
              <a:off x="4065430" y="1703446"/>
              <a:ext cx="183395" cy="214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Gerade Verbindung mit Pfeil 25"/>
            <p:cNvCxnSpPr>
              <a:stCxn id="6" idx="6"/>
              <a:endCxn id="8" idx="2"/>
            </p:cNvCxnSpPr>
            <p:nvPr/>
          </p:nvCxnSpPr>
          <p:spPr bwMode="auto">
            <a:xfrm>
              <a:off x="3791575" y="1703446"/>
              <a:ext cx="4572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1" name="Gruppieren 110"/>
          <p:cNvGrpSpPr/>
          <p:nvPr/>
        </p:nvGrpSpPr>
        <p:grpSpPr>
          <a:xfrm>
            <a:off x="5045188" y="1247328"/>
            <a:ext cx="1477381" cy="1074938"/>
            <a:chOff x="2446547" y="3201682"/>
            <a:chExt cx="1477381" cy="1074938"/>
          </a:xfrm>
        </p:grpSpPr>
        <p:grpSp>
          <p:nvGrpSpPr>
            <p:cNvPr id="69" name="Gruppieren 68"/>
            <p:cNvGrpSpPr/>
            <p:nvPr/>
          </p:nvGrpSpPr>
          <p:grpSpPr>
            <a:xfrm>
              <a:off x="2699792" y="3412524"/>
              <a:ext cx="1224136" cy="864096"/>
              <a:chOff x="2555776" y="2041965"/>
              <a:chExt cx="1224136" cy="864096"/>
            </a:xfrm>
          </p:grpSpPr>
          <p:sp>
            <p:nvSpPr>
              <p:cNvPr id="70" name="Rechteck 69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1" name="Gerade Verbindung mit Pfeil 70"/>
              <p:cNvCxnSpPr/>
              <p:nvPr/>
            </p:nvCxnSpPr>
            <p:spPr bwMode="auto">
              <a:xfrm>
                <a:off x="2906494" y="2286811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72" name="Gruppieren 71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80" name="Gerader Verbinder 79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Rechteck 80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hteck 81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Gruppieren 72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77" name="Gerader Verbinder 76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8" name="Rechteck 77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hteck 78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74" name="Gerade Verbindung mit Pfeil 73"/>
              <p:cNvCxnSpPr/>
              <p:nvPr/>
            </p:nvCxnSpPr>
            <p:spPr bwMode="auto">
              <a:xfrm>
                <a:off x="2888804" y="2522713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Gerade Verbindung mit Pfeil 74"/>
              <p:cNvCxnSpPr/>
              <p:nvPr/>
            </p:nvCxnSpPr>
            <p:spPr bwMode="auto">
              <a:xfrm flipH="1">
                <a:off x="2906494" y="240200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6" name="Gerade Verbindung mit Pfeil 75"/>
              <p:cNvCxnSpPr/>
              <p:nvPr/>
            </p:nvCxnSpPr>
            <p:spPr bwMode="auto">
              <a:xfrm flipH="1">
                <a:off x="2897522" y="2628942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3" name="Gruppieren 82"/>
            <p:cNvGrpSpPr/>
            <p:nvPr/>
          </p:nvGrpSpPr>
          <p:grpSpPr>
            <a:xfrm>
              <a:off x="2572561" y="3307642"/>
              <a:ext cx="1224136" cy="864096"/>
              <a:chOff x="2555776" y="2041965"/>
              <a:chExt cx="1224136" cy="864096"/>
            </a:xfrm>
          </p:grpSpPr>
          <p:sp>
            <p:nvSpPr>
              <p:cNvPr id="84" name="Rechteck 83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Gerade Verbindung mit Pfeil 84"/>
              <p:cNvCxnSpPr/>
              <p:nvPr/>
            </p:nvCxnSpPr>
            <p:spPr bwMode="auto">
              <a:xfrm>
                <a:off x="2906494" y="2286811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86" name="Gruppieren 85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94" name="Gerader Verbinder 93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5" name="Rechteck 94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hteck 95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7" name="Gruppieren 86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91" name="Gerader Verbinder 90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Rechteck 91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hteck 92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88" name="Gerade Verbindung mit Pfeil 87"/>
              <p:cNvCxnSpPr/>
              <p:nvPr/>
            </p:nvCxnSpPr>
            <p:spPr bwMode="auto">
              <a:xfrm>
                <a:off x="2888804" y="2522713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Gerade Verbindung mit Pfeil 88"/>
              <p:cNvCxnSpPr/>
              <p:nvPr/>
            </p:nvCxnSpPr>
            <p:spPr bwMode="auto">
              <a:xfrm flipH="1">
                <a:off x="2906494" y="240200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Gerade Verbindung mit Pfeil 89"/>
              <p:cNvCxnSpPr/>
              <p:nvPr/>
            </p:nvCxnSpPr>
            <p:spPr bwMode="auto">
              <a:xfrm flipH="1">
                <a:off x="2897522" y="2628942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7" name="Gruppieren 96"/>
            <p:cNvGrpSpPr/>
            <p:nvPr/>
          </p:nvGrpSpPr>
          <p:grpSpPr>
            <a:xfrm>
              <a:off x="2446547" y="3201682"/>
              <a:ext cx="1224136" cy="864096"/>
              <a:chOff x="2555776" y="2041965"/>
              <a:chExt cx="1224136" cy="864096"/>
            </a:xfrm>
          </p:grpSpPr>
          <p:sp>
            <p:nvSpPr>
              <p:cNvPr id="98" name="Rechteck 97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9" name="Gerade Verbindung mit Pfeil 98"/>
              <p:cNvCxnSpPr/>
              <p:nvPr/>
            </p:nvCxnSpPr>
            <p:spPr bwMode="auto">
              <a:xfrm>
                <a:off x="2898256" y="2261045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00" name="Gruppieren 99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108" name="Gerader Verbinder 107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hteck 108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hteck 109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105" name="Gerader Verbinder 104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6" name="Rechteck 105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02" name="Gerade Verbindung mit Pfeil 101"/>
              <p:cNvCxnSpPr/>
              <p:nvPr/>
            </p:nvCxnSpPr>
            <p:spPr bwMode="auto">
              <a:xfrm>
                <a:off x="2888804" y="2452355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Gerade Verbindung mit Pfeil 102"/>
              <p:cNvCxnSpPr/>
              <p:nvPr/>
            </p:nvCxnSpPr>
            <p:spPr bwMode="auto">
              <a:xfrm flipH="1">
                <a:off x="2898256" y="235152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Gerade Verbindung mit Pfeil 103"/>
              <p:cNvCxnSpPr/>
              <p:nvPr/>
            </p:nvCxnSpPr>
            <p:spPr bwMode="auto">
              <a:xfrm flipH="1">
                <a:off x="2905760" y="2540839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12" name="Gerade Verbindung mit Pfeil 111"/>
            <p:cNvCxnSpPr/>
            <p:nvPr/>
          </p:nvCxnSpPr>
          <p:spPr bwMode="auto">
            <a:xfrm flipH="1">
              <a:off x="2796514" y="3803650"/>
              <a:ext cx="505874" cy="7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5" name="Textfeld 114"/>
          <p:cNvSpPr txBox="1"/>
          <p:nvPr/>
        </p:nvSpPr>
        <p:spPr>
          <a:xfrm>
            <a:off x="3175180" y="793982"/>
            <a:ext cx="99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MIDAS Models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grpSp>
        <p:nvGrpSpPr>
          <p:cNvPr id="321" name="Gruppieren 320"/>
          <p:cNvGrpSpPr/>
          <p:nvPr/>
        </p:nvGrpSpPr>
        <p:grpSpPr>
          <a:xfrm>
            <a:off x="3850835" y="2222448"/>
            <a:ext cx="441925" cy="285538"/>
            <a:chOff x="7711697" y="5002667"/>
            <a:chExt cx="1341517" cy="956601"/>
          </a:xfrm>
        </p:grpSpPr>
        <p:sp>
          <p:nvSpPr>
            <p:cNvPr id="322" name="Wolkenförmige Legende 321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23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sp>
        <p:nvSpPr>
          <p:cNvPr id="140" name="Textfeld 139"/>
          <p:cNvSpPr txBox="1"/>
          <p:nvPr/>
        </p:nvSpPr>
        <p:spPr>
          <a:xfrm>
            <a:off x="3169158" y="2886919"/>
            <a:ext cx="108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Generated</a:t>
            </a:r>
            <a:endParaRPr lang="de-DE" sz="1200" b="1" dirty="0" smtClean="0"/>
          </a:p>
          <a:p>
            <a:r>
              <a:rPr lang="de-DE" sz="1200" b="1" dirty="0"/>
              <a:t>T</a:t>
            </a:r>
            <a:r>
              <a:rPr lang="de-DE" sz="1200" b="1" dirty="0" smtClean="0"/>
              <a:t>est Scripts</a:t>
            </a:r>
            <a:endParaRPr lang="de-DE" sz="1200" b="1" dirty="0"/>
          </a:p>
        </p:txBody>
      </p:sp>
      <p:sp>
        <p:nvSpPr>
          <p:cNvPr id="182" name="Rechteck 181"/>
          <p:cNvSpPr/>
          <p:nvPr/>
        </p:nvSpPr>
        <p:spPr bwMode="auto">
          <a:xfrm>
            <a:off x="4567014" y="3366720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hteck 168"/>
          <p:cNvSpPr/>
          <p:nvPr/>
        </p:nvSpPr>
        <p:spPr bwMode="auto">
          <a:xfrm>
            <a:off x="4453643" y="3256936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hteck 145"/>
          <p:cNvSpPr/>
          <p:nvPr/>
        </p:nvSpPr>
        <p:spPr bwMode="auto">
          <a:xfrm>
            <a:off x="4327654" y="3155036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Textfeld 197"/>
          <p:cNvSpPr txBox="1"/>
          <p:nvPr/>
        </p:nvSpPr>
        <p:spPr>
          <a:xfrm>
            <a:off x="4282994" y="3140968"/>
            <a:ext cx="145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/>
              <a:t>testcase</a:t>
            </a:r>
            <a:r>
              <a:rPr lang="de-DE" sz="900" dirty="0"/>
              <a:t> </a:t>
            </a:r>
            <a:r>
              <a:rPr lang="de-DE" sz="900" dirty="0" smtClean="0"/>
              <a:t>tc_2() … </a:t>
            </a:r>
            <a:r>
              <a:rPr lang="de-DE" sz="900" b="1" dirty="0" smtClean="0"/>
              <a:t>{</a:t>
            </a:r>
          </a:p>
          <a:p>
            <a:r>
              <a:rPr lang="de-DE" sz="900" dirty="0" smtClean="0"/>
              <a:t>  </a:t>
            </a:r>
            <a:r>
              <a:rPr lang="de-DE" sz="900" b="1" dirty="0" err="1" smtClean="0"/>
              <a:t>var</a:t>
            </a:r>
            <a:r>
              <a:rPr lang="de-DE" sz="900" dirty="0" smtClean="0"/>
              <a:t> TC </a:t>
            </a:r>
            <a:r>
              <a:rPr lang="de-DE" sz="900" dirty="0" err="1" smtClean="0"/>
              <a:t>tc_Property</a:t>
            </a:r>
            <a:r>
              <a:rPr lang="de-DE" sz="900" dirty="0"/>
              <a:t>;  </a:t>
            </a:r>
            <a:endParaRPr lang="de-DE" sz="900" dirty="0" smtClean="0"/>
          </a:p>
          <a:p>
            <a:r>
              <a:rPr lang="de-DE" sz="900" dirty="0"/>
              <a:t> </a:t>
            </a:r>
            <a:r>
              <a:rPr lang="de-DE" sz="900" dirty="0" smtClean="0"/>
              <a:t> </a:t>
            </a:r>
            <a:r>
              <a:rPr lang="de-DE" sz="900" b="1" dirty="0" err="1" smtClean="0"/>
              <a:t>connect</a:t>
            </a:r>
            <a:r>
              <a:rPr lang="de-DE" sz="900" dirty="0" smtClean="0"/>
              <a:t>( (..);</a:t>
            </a:r>
            <a:endParaRPr lang="de-DE" sz="900" dirty="0"/>
          </a:p>
          <a:p>
            <a:r>
              <a:rPr lang="de-DE" sz="900" dirty="0" smtClean="0"/>
              <a:t>  </a:t>
            </a:r>
            <a:r>
              <a:rPr lang="de-DE" sz="900" dirty="0" err="1" smtClean="0"/>
              <a:t>tc_Property.start</a:t>
            </a:r>
            <a:r>
              <a:rPr lang="de-DE" sz="900" dirty="0" smtClean="0"/>
              <a:t>(…);</a:t>
            </a:r>
          </a:p>
          <a:p>
            <a:r>
              <a:rPr lang="de-DE" sz="900" dirty="0"/>
              <a:t>  </a:t>
            </a:r>
            <a:r>
              <a:rPr lang="de-DE" sz="900" dirty="0" err="1" smtClean="0"/>
              <a:t>tc_Property.done</a:t>
            </a:r>
            <a:r>
              <a:rPr lang="de-DE" sz="900" dirty="0"/>
              <a:t>; </a:t>
            </a:r>
            <a:r>
              <a:rPr lang="de-DE" sz="900" dirty="0" smtClean="0"/>
              <a:t>…</a:t>
            </a:r>
          </a:p>
          <a:p>
            <a:r>
              <a:rPr lang="de-DE" sz="900" b="1" dirty="0"/>
              <a:t>}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500506" y="2940754"/>
            <a:ext cx="189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Planning</a:t>
            </a:r>
            <a:r>
              <a:rPr lang="de-DE" sz="1200" b="1" dirty="0"/>
              <a:t> </a:t>
            </a:r>
            <a:r>
              <a:rPr lang="de-DE" sz="1200" b="1" dirty="0" smtClean="0"/>
              <a:t>&amp; </a:t>
            </a:r>
            <a:r>
              <a:rPr lang="de-DE" sz="1200" b="1" dirty="0" err="1" smtClean="0"/>
              <a:t>Scheduling</a:t>
            </a:r>
            <a:endParaRPr lang="de-DE" sz="1200" b="1" dirty="0"/>
          </a:p>
          <a:p>
            <a:r>
              <a:rPr lang="de-DE" sz="1200" b="1" dirty="0"/>
              <a:t>Models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4333071" y="2404967"/>
            <a:ext cx="1679649" cy="5930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6" name="Gruppieren 285"/>
          <p:cNvGrpSpPr/>
          <p:nvPr/>
        </p:nvGrpSpPr>
        <p:grpSpPr>
          <a:xfrm>
            <a:off x="1145942" y="3190674"/>
            <a:ext cx="1214969" cy="863357"/>
            <a:chOff x="7121226" y="3057391"/>
            <a:chExt cx="1215014" cy="875670"/>
          </a:xfrm>
        </p:grpSpPr>
        <p:sp>
          <p:nvSpPr>
            <p:cNvPr id="287" name="Abgerundetes Rechteck 286"/>
            <p:cNvSpPr/>
            <p:nvPr/>
          </p:nvSpPr>
          <p:spPr>
            <a:xfrm>
              <a:off x="7121226" y="3057391"/>
              <a:ext cx="1215014" cy="875670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8" name="Abgerundetes Rechteck 287"/>
            <p:cNvSpPr/>
            <p:nvPr/>
          </p:nvSpPr>
          <p:spPr>
            <a:xfrm>
              <a:off x="7253103" y="3500012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89" name="Gerade Verbindung 64"/>
            <p:cNvCxnSpPr/>
            <p:nvPr/>
          </p:nvCxnSpPr>
          <p:spPr>
            <a:xfrm>
              <a:off x="7154559" y="3129068"/>
              <a:ext cx="1141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71"/>
            <p:cNvCxnSpPr/>
            <p:nvPr/>
          </p:nvCxnSpPr>
          <p:spPr>
            <a:xfrm>
              <a:off x="7121226" y="3262517"/>
              <a:ext cx="12150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hteck 290"/>
            <p:cNvSpPr/>
            <p:nvPr/>
          </p:nvSpPr>
          <p:spPr>
            <a:xfrm rot="2351499">
              <a:off x="7734660" y="3354491"/>
              <a:ext cx="60870" cy="61898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2" name="Ellipse 291"/>
            <p:cNvSpPr/>
            <p:nvPr/>
          </p:nvSpPr>
          <p:spPr>
            <a:xfrm>
              <a:off x="7347054" y="3311239"/>
              <a:ext cx="66267" cy="66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3" name="Abgerundetes Rechteck 292"/>
            <p:cNvSpPr/>
            <p:nvPr/>
          </p:nvSpPr>
          <p:spPr>
            <a:xfrm>
              <a:off x="7997931" y="3327299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4" name="Abgerundetes Rechteck 293"/>
            <p:cNvSpPr/>
            <p:nvPr/>
          </p:nvSpPr>
          <p:spPr>
            <a:xfrm>
              <a:off x="7997931" y="3674513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5" name="Abgerundetes Rechteck 294"/>
            <p:cNvSpPr/>
            <p:nvPr/>
          </p:nvSpPr>
          <p:spPr>
            <a:xfrm>
              <a:off x="7638010" y="3495226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6" name="Abgerundetes Rechteck 295"/>
            <p:cNvSpPr/>
            <p:nvPr/>
          </p:nvSpPr>
          <p:spPr>
            <a:xfrm>
              <a:off x="7253102" y="3675512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7" name="Ellipse 296"/>
            <p:cNvSpPr/>
            <p:nvPr/>
          </p:nvSpPr>
          <p:spPr>
            <a:xfrm>
              <a:off x="7742235" y="3845641"/>
              <a:ext cx="45719" cy="45719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98" name="Gewinkelte Verbindung 297"/>
            <p:cNvCxnSpPr>
              <a:stCxn id="288" idx="3"/>
            </p:cNvCxnSpPr>
            <p:nvPr/>
          </p:nvCxnSpPr>
          <p:spPr>
            <a:xfrm flipV="1">
              <a:off x="7507273" y="3385440"/>
              <a:ext cx="214676" cy="164779"/>
            </a:xfrm>
            <a:prstGeom prst="bentConnector3">
              <a:avLst>
                <a:gd name="adj1" fmla="val 40401"/>
              </a:avLst>
            </a:prstGeom>
            <a:ln w="6350">
              <a:solidFill>
                <a:schemeClr val="tx1"/>
              </a:solidFill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winkelte Verbindung 298"/>
            <p:cNvCxnSpPr>
              <a:stCxn id="295" idx="3"/>
            </p:cNvCxnSpPr>
            <p:nvPr/>
          </p:nvCxnSpPr>
          <p:spPr>
            <a:xfrm flipV="1">
              <a:off x="7892180" y="3545432"/>
              <a:ext cx="232836" cy="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 Verbindung mit Pfeil 299"/>
            <p:cNvCxnSpPr>
              <a:stCxn id="293" idx="2"/>
              <a:endCxn id="294" idx="0"/>
            </p:cNvCxnSpPr>
            <p:nvPr/>
          </p:nvCxnSpPr>
          <p:spPr>
            <a:xfrm>
              <a:off x="8125016" y="3427712"/>
              <a:ext cx="0" cy="24680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mit Pfeil 300"/>
            <p:cNvCxnSpPr>
              <a:stCxn id="292" idx="4"/>
              <a:endCxn id="288" idx="0"/>
            </p:cNvCxnSpPr>
            <p:nvPr/>
          </p:nvCxnSpPr>
          <p:spPr>
            <a:xfrm>
              <a:off x="7380188" y="3377506"/>
              <a:ext cx="0" cy="12250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 Verbindung mit Pfeil 301"/>
            <p:cNvCxnSpPr>
              <a:endCxn id="295" idx="0"/>
            </p:cNvCxnSpPr>
            <p:nvPr/>
          </p:nvCxnSpPr>
          <p:spPr>
            <a:xfrm flipH="1">
              <a:off x="7765095" y="3428659"/>
              <a:ext cx="1" cy="6656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Gerade Verbindung mit Pfeil 302"/>
            <p:cNvCxnSpPr>
              <a:endCxn id="293" idx="1"/>
            </p:cNvCxnSpPr>
            <p:nvPr/>
          </p:nvCxnSpPr>
          <p:spPr>
            <a:xfrm>
              <a:off x="7808241" y="3377506"/>
              <a:ext cx="18969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Gerade Verbindung mit Pfeil 303"/>
            <p:cNvCxnSpPr>
              <a:stCxn id="294" idx="1"/>
              <a:endCxn id="296" idx="3"/>
            </p:cNvCxnSpPr>
            <p:nvPr/>
          </p:nvCxnSpPr>
          <p:spPr>
            <a:xfrm flipH="1">
              <a:off x="7507272" y="3724720"/>
              <a:ext cx="490659" cy="99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Rechteck 304"/>
            <p:cNvSpPr/>
            <p:nvPr/>
          </p:nvSpPr>
          <p:spPr>
            <a:xfrm>
              <a:off x="7276867" y="3151851"/>
              <a:ext cx="761496" cy="816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: </a:t>
              </a:r>
              <a:r>
                <a:rPr kumimoji="0" lang="de-DE" sz="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TMScheduler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7981856" y="3178121"/>
              <a:ext cx="288277" cy="765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307" name="Gewinkelte Verbindung 306"/>
            <p:cNvCxnSpPr>
              <a:stCxn id="296" idx="2"/>
              <a:endCxn id="297" idx="2"/>
            </p:cNvCxnSpPr>
            <p:nvPr/>
          </p:nvCxnSpPr>
          <p:spPr>
            <a:xfrm rot="16200000" flipH="1">
              <a:off x="7514923" y="3641189"/>
              <a:ext cx="92576" cy="362048"/>
            </a:xfrm>
            <a:prstGeom prst="bentConnector2">
              <a:avLst/>
            </a:prstGeom>
            <a:ln w="6350">
              <a:solidFill>
                <a:schemeClr val="tx1"/>
              </a:solidFill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uppieren 311"/>
          <p:cNvGrpSpPr/>
          <p:nvPr/>
        </p:nvGrpSpPr>
        <p:grpSpPr>
          <a:xfrm>
            <a:off x="3086208" y="4151574"/>
            <a:ext cx="441909" cy="281523"/>
            <a:chOff x="7711697" y="5002667"/>
            <a:chExt cx="1341517" cy="956601"/>
          </a:xfrm>
        </p:grpSpPr>
        <p:sp>
          <p:nvSpPr>
            <p:cNvPr id="313" name="Wolkenförmige Legende 312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4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grpSp>
        <p:nvGrpSpPr>
          <p:cNvPr id="318" name="Gruppieren 317"/>
          <p:cNvGrpSpPr/>
          <p:nvPr/>
        </p:nvGrpSpPr>
        <p:grpSpPr>
          <a:xfrm>
            <a:off x="394451" y="4140288"/>
            <a:ext cx="441909" cy="281523"/>
            <a:chOff x="7711697" y="5002667"/>
            <a:chExt cx="1341517" cy="956601"/>
          </a:xfrm>
        </p:grpSpPr>
        <p:sp>
          <p:nvSpPr>
            <p:cNvPr id="319" name="Wolkenförmige Legende 318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20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sp>
        <p:nvSpPr>
          <p:cNvPr id="272" name="Textfeld 271"/>
          <p:cNvSpPr txBox="1"/>
          <p:nvPr/>
        </p:nvSpPr>
        <p:spPr>
          <a:xfrm>
            <a:off x="4861704" y="2528953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cxnSp>
        <p:nvCxnSpPr>
          <p:cNvPr id="189" name="Gerade Verbindung mit Pfeil 188"/>
          <p:cNvCxnSpPr/>
          <p:nvPr/>
        </p:nvCxnSpPr>
        <p:spPr bwMode="auto">
          <a:xfrm>
            <a:off x="4861671" y="2554138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62" name="Gerade Verbindung mit Pfeil 261"/>
          <p:cNvCxnSpPr/>
          <p:nvPr/>
        </p:nvCxnSpPr>
        <p:spPr bwMode="auto">
          <a:xfrm flipH="1">
            <a:off x="2476949" y="2640617"/>
            <a:ext cx="629593" cy="572359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00" name="Gerade Verbindung mit Pfeil 199"/>
          <p:cNvCxnSpPr/>
          <p:nvPr/>
        </p:nvCxnSpPr>
        <p:spPr bwMode="auto">
          <a:xfrm flipH="1">
            <a:off x="2458368" y="2649612"/>
            <a:ext cx="629593" cy="572359"/>
          </a:xfrm>
          <a:prstGeom prst="straightConnector1">
            <a:avLst/>
          </a:prstGeom>
          <a:solidFill>
            <a:schemeClr val="accent1"/>
          </a:solidFill>
          <a:ln w="57150" cap="rnd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201" name="Ellipse 200"/>
          <p:cNvSpPr/>
          <p:nvPr/>
        </p:nvSpPr>
        <p:spPr bwMode="auto">
          <a:xfrm>
            <a:off x="2228648" y="3324613"/>
            <a:ext cx="1679649" cy="5930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1" name="Gerade Verbindung mit Pfeil 260"/>
          <p:cNvCxnSpPr/>
          <p:nvPr/>
        </p:nvCxnSpPr>
        <p:spPr bwMode="auto">
          <a:xfrm>
            <a:off x="2710465" y="3573016"/>
            <a:ext cx="750830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274" name="Textfeld 273"/>
          <p:cNvSpPr txBox="1"/>
          <p:nvPr/>
        </p:nvSpPr>
        <p:spPr>
          <a:xfrm>
            <a:off x="2595548" y="3552968"/>
            <a:ext cx="1160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217" name="Ellipse 216"/>
          <p:cNvSpPr/>
          <p:nvPr/>
        </p:nvSpPr>
        <p:spPr bwMode="auto">
          <a:xfrm flipV="1">
            <a:off x="5912748" y="2887924"/>
            <a:ext cx="848664" cy="3700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5" name="Gruppieren 194"/>
          <p:cNvGrpSpPr/>
          <p:nvPr/>
        </p:nvGrpSpPr>
        <p:grpSpPr>
          <a:xfrm>
            <a:off x="5916849" y="2956941"/>
            <a:ext cx="846607" cy="257932"/>
            <a:chOff x="4377105" y="1236858"/>
            <a:chExt cx="1331405" cy="261610"/>
          </a:xfrm>
        </p:grpSpPr>
        <p:sp>
          <p:nvSpPr>
            <p:cNvPr id="196" name="Rechteck 195"/>
            <p:cNvSpPr/>
            <p:nvPr/>
          </p:nvSpPr>
          <p:spPr bwMode="auto">
            <a:xfrm>
              <a:off x="4627850" y="1264327"/>
              <a:ext cx="808246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Textfeld 196"/>
            <p:cNvSpPr txBox="1"/>
            <p:nvPr/>
          </p:nvSpPr>
          <p:spPr>
            <a:xfrm>
              <a:off x="4377105" y="1236858"/>
              <a:ext cx="1331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b="1" dirty="0" smtClean="0">
                  <a:solidFill>
                    <a:schemeClr val="bg1"/>
                  </a:solidFill>
                </a:rPr>
                <a:t>TTCN-3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2" name="Ellipse 231"/>
          <p:cNvSpPr/>
          <p:nvPr/>
        </p:nvSpPr>
        <p:spPr bwMode="auto">
          <a:xfrm flipV="1">
            <a:off x="5505450" y="764704"/>
            <a:ext cx="1229735" cy="431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hteck 133"/>
          <p:cNvSpPr/>
          <p:nvPr/>
        </p:nvSpPr>
        <p:spPr bwMode="auto">
          <a:xfrm>
            <a:off x="5691158" y="873585"/>
            <a:ext cx="860965" cy="19255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Textfeld 134"/>
          <p:cNvSpPr txBox="1"/>
          <p:nvPr/>
        </p:nvSpPr>
        <p:spPr>
          <a:xfrm>
            <a:off x="5520205" y="848847"/>
            <a:ext cx="1261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bg1"/>
                </a:solidFill>
              </a:rPr>
              <a:t>MIDAS DSL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233" name="Ellipse 232"/>
          <p:cNvSpPr/>
          <p:nvPr/>
        </p:nvSpPr>
        <p:spPr bwMode="auto">
          <a:xfrm flipV="1">
            <a:off x="1788445" y="4010104"/>
            <a:ext cx="1229735" cy="431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4" name="Gruppieren 213"/>
          <p:cNvGrpSpPr/>
          <p:nvPr/>
        </p:nvGrpSpPr>
        <p:grpSpPr>
          <a:xfrm>
            <a:off x="1755955" y="4099808"/>
            <a:ext cx="1261741" cy="261610"/>
            <a:chOff x="7924233" y="3068960"/>
            <a:chExt cx="1261741" cy="261610"/>
          </a:xfrm>
        </p:grpSpPr>
        <p:sp>
          <p:nvSpPr>
            <p:cNvPr id="215" name="Rechteck 133"/>
            <p:cNvSpPr/>
            <p:nvPr/>
          </p:nvSpPr>
          <p:spPr bwMode="auto">
            <a:xfrm>
              <a:off x="8138077" y="3093698"/>
              <a:ext cx="860965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Textfeld 134"/>
            <p:cNvSpPr txBox="1"/>
            <p:nvPr/>
          </p:nvSpPr>
          <p:spPr>
            <a:xfrm>
              <a:off x="7924233" y="3068960"/>
              <a:ext cx="1261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bg1"/>
                  </a:solidFill>
                </a:rPr>
                <a:t>MIDAS DSL</a:t>
              </a:r>
              <a:endParaRPr lang="de-DE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8" name="Rechteck 123"/>
          <p:cNvSpPr/>
          <p:nvPr/>
        </p:nvSpPr>
        <p:spPr bwMode="auto">
          <a:xfrm>
            <a:off x="326950" y="737855"/>
            <a:ext cx="2583904" cy="1852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0" name="Gerade Verbindung mit Pfeil 126"/>
          <p:cNvCxnSpPr/>
          <p:nvPr/>
        </p:nvCxnSpPr>
        <p:spPr bwMode="auto">
          <a:xfrm>
            <a:off x="2306747" y="1484784"/>
            <a:ext cx="1002253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23" name="Gerade Verbindung mit Pfeil 208"/>
          <p:cNvCxnSpPr/>
          <p:nvPr/>
        </p:nvCxnSpPr>
        <p:spPr bwMode="auto">
          <a:xfrm>
            <a:off x="2282149" y="3933056"/>
            <a:ext cx="1002253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224" name="Gruppieren 193"/>
          <p:cNvGrpSpPr/>
          <p:nvPr/>
        </p:nvGrpSpPr>
        <p:grpSpPr>
          <a:xfrm>
            <a:off x="1581039" y="1181153"/>
            <a:ext cx="432048" cy="648072"/>
            <a:chOff x="274509" y="2276872"/>
            <a:chExt cx="432048" cy="648072"/>
          </a:xfrm>
        </p:grpSpPr>
        <p:sp>
          <p:nvSpPr>
            <p:cNvPr id="252" name="Ellipse 212"/>
            <p:cNvSpPr/>
            <p:nvPr/>
          </p:nvSpPr>
          <p:spPr>
            <a:xfrm>
              <a:off x="395536" y="2276872"/>
              <a:ext cx="216024" cy="216024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53" name="Gerade Verbindung 195"/>
            <p:cNvCxnSpPr/>
            <p:nvPr/>
          </p:nvCxnSpPr>
          <p:spPr>
            <a:xfrm rot="5400000">
              <a:off x="390012" y="260090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Gerade Verbindung 196"/>
            <p:cNvCxnSpPr/>
            <p:nvPr/>
          </p:nvCxnSpPr>
          <p:spPr>
            <a:xfrm rot="16200000" flipH="1">
              <a:off x="465448" y="274492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 Verbindung 197"/>
            <p:cNvCxnSpPr/>
            <p:nvPr/>
          </p:nvCxnSpPr>
          <p:spPr>
            <a:xfrm rot="5400000">
              <a:off x="297240" y="2727588"/>
              <a:ext cx="223644" cy="171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198"/>
            <p:cNvCxnSpPr/>
            <p:nvPr/>
          </p:nvCxnSpPr>
          <p:spPr>
            <a:xfrm flipV="1">
              <a:off x="493832" y="2459784"/>
              <a:ext cx="212725" cy="12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199"/>
            <p:cNvCxnSpPr/>
            <p:nvPr/>
          </p:nvCxnSpPr>
          <p:spPr>
            <a:xfrm>
              <a:off x="274509" y="2459784"/>
              <a:ext cx="235327" cy="135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99950" y="744288"/>
            <a:ext cx="1409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/>
              <a:t>Manual</a:t>
            </a:r>
          </a:p>
          <a:p>
            <a:r>
              <a:rPr lang="de-DE" sz="1400" dirty="0"/>
              <a:t>Test (Case)</a:t>
            </a:r>
          </a:p>
          <a:p>
            <a:r>
              <a:rPr lang="de-DE" sz="1400" dirty="0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32481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1" grpId="0" animBg="1"/>
      <p:bldP spid="217" grpId="0" animBg="1"/>
      <p:bldP spid="232" grpId="0" animBg="1"/>
      <p:bldP spid="2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err="1" smtClean="0">
                <a:latin typeface="Arial" charset="0"/>
              </a:rPr>
              <a:t>Automated</a:t>
            </a:r>
            <a:r>
              <a:rPr lang="sl-SI" dirty="0" smtClean="0">
                <a:latin typeface="Arial" charset="0"/>
              </a:rPr>
              <a:t> Test Design Use </a:t>
            </a:r>
            <a:r>
              <a:rPr lang="sl-SI" dirty="0" err="1" smtClean="0">
                <a:latin typeface="Arial" charset="0"/>
              </a:rPr>
              <a:t>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176" name="Rechteck 175"/>
          <p:cNvSpPr/>
          <p:nvPr/>
        </p:nvSpPr>
        <p:spPr bwMode="auto">
          <a:xfrm>
            <a:off x="508995" y="4808093"/>
            <a:ext cx="6131314" cy="14831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hteck 123"/>
          <p:cNvSpPr/>
          <p:nvPr/>
        </p:nvSpPr>
        <p:spPr bwMode="auto">
          <a:xfrm>
            <a:off x="508995" y="809864"/>
            <a:ext cx="2369356" cy="1656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96941" y="4792608"/>
            <a:ext cx="219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Execution</a:t>
            </a:r>
            <a:r>
              <a:rPr lang="de-DE" sz="1200" b="1" dirty="0" smtClean="0"/>
              <a:t> Environment</a:t>
            </a:r>
            <a:endParaRPr lang="de-DE" sz="1200" b="1" dirty="0"/>
          </a:p>
        </p:txBody>
      </p:sp>
      <p:grpSp>
        <p:nvGrpSpPr>
          <p:cNvPr id="179" name="Gruppieren 178"/>
          <p:cNvGrpSpPr/>
          <p:nvPr/>
        </p:nvGrpSpPr>
        <p:grpSpPr>
          <a:xfrm>
            <a:off x="5901029" y="4844419"/>
            <a:ext cx="846638" cy="261610"/>
            <a:chOff x="4377105" y="1236858"/>
            <a:chExt cx="1331405" cy="261610"/>
          </a:xfrm>
        </p:grpSpPr>
        <p:sp>
          <p:nvSpPr>
            <p:cNvPr id="180" name="Rechteck 179"/>
            <p:cNvSpPr/>
            <p:nvPr/>
          </p:nvSpPr>
          <p:spPr bwMode="auto">
            <a:xfrm>
              <a:off x="4627850" y="1264327"/>
              <a:ext cx="808246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4377105" y="1236858"/>
              <a:ext cx="1331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b="1" dirty="0" smtClean="0">
                  <a:solidFill>
                    <a:schemeClr val="bg1"/>
                  </a:solidFill>
                </a:rPr>
                <a:t>Java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3" name="Rechteck 182"/>
          <p:cNvSpPr/>
          <p:nvPr/>
        </p:nvSpPr>
        <p:spPr bwMode="auto">
          <a:xfrm>
            <a:off x="4313248" y="4968166"/>
            <a:ext cx="1062008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Textfeld 183"/>
          <p:cNvSpPr txBox="1"/>
          <p:nvPr/>
        </p:nvSpPr>
        <p:spPr>
          <a:xfrm>
            <a:off x="4317614" y="4998716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TTCN-3 </a:t>
            </a:r>
            <a:r>
              <a:rPr lang="de-DE" sz="1200" dirty="0" err="1" smtClean="0"/>
              <a:t>Executable</a:t>
            </a:r>
            <a:endParaRPr lang="de-DE" sz="1200" dirty="0"/>
          </a:p>
        </p:txBody>
      </p:sp>
      <p:sp>
        <p:nvSpPr>
          <p:cNvPr id="185" name="Rechteck 184"/>
          <p:cNvSpPr/>
          <p:nvPr/>
        </p:nvSpPr>
        <p:spPr bwMode="auto">
          <a:xfrm>
            <a:off x="4302262" y="5629690"/>
            <a:ext cx="1062008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Textfeld 185"/>
          <p:cNvSpPr txBox="1"/>
          <p:nvPr/>
        </p:nvSpPr>
        <p:spPr>
          <a:xfrm>
            <a:off x="4315907" y="5654946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SOA System</a:t>
            </a:r>
          </a:p>
          <a:p>
            <a:r>
              <a:rPr lang="de-DE" sz="1200" dirty="0" smtClean="0"/>
              <a:t>Adapter</a:t>
            </a:r>
            <a:endParaRPr lang="de-DE" sz="1200" dirty="0"/>
          </a:p>
        </p:txBody>
      </p:sp>
      <p:sp>
        <p:nvSpPr>
          <p:cNvPr id="187" name="Rechteck 186"/>
          <p:cNvSpPr/>
          <p:nvPr/>
        </p:nvSpPr>
        <p:spPr bwMode="auto">
          <a:xfrm>
            <a:off x="5559639" y="5242698"/>
            <a:ext cx="835699" cy="549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Textfeld 187"/>
          <p:cNvSpPr txBox="1"/>
          <p:nvPr/>
        </p:nvSpPr>
        <p:spPr>
          <a:xfrm>
            <a:off x="5564005" y="5286399"/>
            <a:ext cx="108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CoDec</a:t>
            </a:r>
            <a:endParaRPr lang="de-DE" sz="1200" dirty="0"/>
          </a:p>
        </p:txBody>
      </p:sp>
      <p:cxnSp>
        <p:nvCxnSpPr>
          <p:cNvPr id="190" name="Gerade Verbindung mit Pfeil 189"/>
          <p:cNvCxnSpPr/>
          <p:nvPr/>
        </p:nvCxnSpPr>
        <p:spPr bwMode="auto">
          <a:xfrm>
            <a:off x="4878192" y="4500854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191" name="Gruppieren 190"/>
          <p:cNvGrpSpPr/>
          <p:nvPr/>
        </p:nvGrpSpPr>
        <p:grpSpPr>
          <a:xfrm>
            <a:off x="6756385" y="2042044"/>
            <a:ext cx="593073" cy="306836"/>
            <a:chOff x="4139952" y="1362631"/>
            <a:chExt cx="999386" cy="878826"/>
          </a:xfrm>
        </p:grpSpPr>
        <p:cxnSp>
          <p:nvCxnSpPr>
            <p:cNvPr id="192" name="Gerade Verbindung mit Pfeil 191"/>
            <p:cNvCxnSpPr/>
            <p:nvPr/>
          </p:nvCxnSpPr>
          <p:spPr bwMode="auto">
            <a:xfrm>
              <a:off x="4270426" y="1382908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3" name="Gerade Verbindung mit Pfeil 192"/>
            <p:cNvCxnSpPr/>
            <p:nvPr/>
          </p:nvCxnSpPr>
          <p:spPr bwMode="auto">
            <a:xfrm>
              <a:off x="5131588" y="1362631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4" name="Gerade Verbindung mit Pfeil 193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grpSp>
        <p:nvGrpSpPr>
          <p:cNvPr id="240" name="Gruppieren 239"/>
          <p:cNvGrpSpPr/>
          <p:nvPr/>
        </p:nvGrpSpPr>
        <p:grpSpPr>
          <a:xfrm>
            <a:off x="6762102" y="2053117"/>
            <a:ext cx="588474" cy="1295466"/>
            <a:chOff x="4139952" y="1362631"/>
            <a:chExt cx="991636" cy="878826"/>
          </a:xfrm>
        </p:grpSpPr>
        <p:cxnSp>
          <p:nvCxnSpPr>
            <p:cNvPr id="242" name="Gerade Verbindung mit Pfeil 241"/>
            <p:cNvCxnSpPr/>
            <p:nvPr/>
          </p:nvCxnSpPr>
          <p:spPr bwMode="auto">
            <a:xfrm>
              <a:off x="5131588" y="1362631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3" name="Gerade Verbindung mit Pfeil 242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244" name="Textfeld 243"/>
          <p:cNvSpPr txBox="1"/>
          <p:nvPr/>
        </p:nvSpPr>
        <p:spPr>
          <a:xfrm>
            <a:off x="7349458" y="1918573"/>
            <a:ext cx="116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Data &amp; </a:t>
            </a:r>
            <a:r>
              <a:rPr lang="de-DE" sz="1200" dirty="0" err="1" smtClean="0"/>
              <a:t>Behavioural</a:t>
            </a:r>
            <a:r>
              <a:rPr lang="de-DE" sz="1200" dirty="0" smtClean="0"/>
              <a:t> </a:t>
            </a:r>
          </a:p>
          <a:p>
            <a:r>
              <a:rPr lang="de-DE" sz="1200" dirty="0" err="1" smtClean="0"/>
              <a:t>Fuzzing</a:t>
            </a:r>
            <a:endParaRPr lang="de-DE" sz="1200" dirty="0"/>
          </a:p>
        </p:txBody>
      </p:sp>
      <p:sp>
        <p:nvSpPr>
          <p:cNvPr id="263" name="Rechteck 262"/>
          <p:cNvSpPr/>
          <p:nvPr/>
        </p:nvSpPr>
        <p:spPr bwMode="auto">
          <a:xfrm>
            <a:off x="1114518" y="5352058"/>
            <a:ext cx="1224136" cy="5972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Textfeld 263"/>
          <p:cNvSpPr txBox="1"/>
          <p:nvPr/>
        </p:nvSpPr>
        <p:spPr>
          <a:xfrm>
            <a:off x="1254830" y="5399878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External</a:t>
            </a:r>
            <a:r>
              <a:rPr lang="de-DE" sz="1200" dirty="0" smtClean="0"/>
              <a:t> </a:t>
            </a:r>
          </a:p>
          <a:p>
            <a:r>
              <a:rPr lang="de-DE" sz="1200" dirty="0" err="1" smtClean="0"/>
              <a:t>Functions</a:t>
            </a:r>
            <a:endParaRPr lang="de-DE" sz="1200" dirty="0"/>
          </a:p>
        </p:txBody>
      </p:sp>
      <p:sp>
        <p:nvSpPr>
          <p:cNvPr id="266" name="Textfeld 265"/>
          <p:cNvSpPr txBox="1"/>
          <p:nvPr/>
        </p:nvSpPr>
        <p:spPr>
          <a:xfrm>
            <a:off x="509851" y="809862"/>
            <a:ext cx="1600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Inputs from </a:t>
            </a:r>
            <a:r>
              <a:rPr lang="sl-SI" sz="1200" b="1" dirty="0" smtClean="0"/>
              <a:t>SUT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68" name="Rechteck 267"/>
          <p:cNvSpPr/>
          <p:nvPr/>
        </p:nvSpPr>
        <p:spPr bwMode="auto">
          <a:xfrm>
            <a:off x="1083440" y="1133842"/>
            <a:ext cx="1224136" cy="3761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Textfeld 266"/>
          <p:cNvSpPr txBox="1"/>
          <p:nvPr/>
        </p:nvSpPr>
        <p:spPr>
          <a:xfrm>
            <a:off x="1099870" y="1082416"/>
            <a:ext cx="141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Design &amp; </a:t>
            </a:r>
            <a:r>
              <a:rPr lang="de-DE" sz="1200" dirty="0" err="1" smtClean="0"/>
              <a:t>Behaviour</a:t>
            </a:r>
            <a:r>
              <a:rPr lang="de-DE" sz="1200" dirty="0" smtClean="0"/>
              <a:t> Infos</a:t>
            </a:r>
            <a:endParaRPr lang="de-DE" sz="1200" dirty="0"/>
          </a:p>
        </p:txBody>
      </p:sp>
      <p:sp>
        <p:nvSpPr>
          <p:cNvPr id="269" name="Rechteck 268"/>
          <p:cNvSpPr/>
          <p:nvPr/>
        </p:nvSpPr>
        <p:spPr bwMode="auto">
          <a:xfrm>
            <a:off x="1081941" y="1586472"/>
            <a:ext cx="1224136" cy="35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Textfeld 269"/>
          <p:cNvSpPr txBox="1"/>
          <p:nvPr/>
        </p:nvSpPr>
        <p:spPr>
          <a:xfrm>
            <a:off x="1132836" y="1668165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WSDL</a:t>
            </a:r>
            <a:endParaRPr lang="de-DE" sz="1200" dirty="0"/>
          </a:p>
        </p:txBody>
      </p:sp>
      <p:sp>
        <p:nvSpPr>
          <p:cNvPr id="273" name="Textfeld 272"/>
          <p:cNvSpPr txBox="1"/>
          <p:nvPr/>
        </p:nvSpPr>
        <p:spPr>
          <a:xfrm>
            <a:off x="1968433" y="2591280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275" name="Textfeld 274"/>
          <p:cNvSpPr txBox="1"/>
          <p:nvPr/>
        </p:nvSpPr>
        <p:spPr>
          <a:xfrm>
            <a:off x="4874686" y="4474751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277" name="Rechteck 276"/>
          <p:cNvSpPr/>
          <p:nvPr/>
        </p:nvSpPr>
        <p:spPr bwMode="auto">
          <a:xfrm>
            <a:off x="1082091" y="2027851"/>
            <a:ext cx="1224136" cy="35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1059371" y="2091137"/>
            <a:ext cx="124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Usage</a:t>
            </a:r>
            <a:r>
              <a:rPr lang="de-DE" sz="1200" dirty="0" smtClean="0"/>
              <a:t> </a:t>
            </a:r>
            <a:r>
              <a:rPr lang="de-DE" sz="1200" dirty="0" err="1" smtClean="0"/>
              <a:t>Profiles</a:t>
            </a:r>
            <a:endParaRPr lang="de-DE" sz="1200" dirty="0"/>
          </a:p>
        </p:txBody>
      </p:sp>
      <p:grpSp>
        <p:nvGrpSpPr>
          <p:cNvPr id="280" name="Gruppieren 279"/>
          <p:cNvGrpSpPr/>
          <p:nvPr/>
        </p:nvGrpSpPr>
        <p:grpSpPr>
          <a:xfrm>
            <a:off x="6761334" y="929075"/>
            <a:ext cx="593073" cy="309437"/>
            <a:chOff x="4139952" y="1356824"/>
            <a:chExt cx="999386" cy="878826"/>
          </a:xfrm>
        </p:grpSpPr>
        <p:cxnSp>
          <p:nvCxnSpPr>
            <p:cNvPr id="281" name="Gerade Verbindung mit Pfeil 280"/>
            <p:cNvCxnSpPr/>
            <p:nvPr/>
          </p:nvCxnSpPr>
          <p:spPr bwMode="auto">
            <a:xfrm>
              <a:off x="4270426" y="1362631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2" name="Gerade Verbindung mit Pfeil 281"/>
            <p:cNvCxnSpPr/>
            <p:nvPr/>
          </p:nvCxnSpPr>
          <p:spPr bwMode="auto">
            <a:xfrm>
              <a:off x="5131588" y="1356824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3" name="Gerade Verbindung mit Pfeil 282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284" name="Textfeld 283"/>
          <p:cNvSpPr txBox="1"/>
          <p:nvPr/>
        </p:nvSpPr>
        <p:spPr>
          <a:xfrm>
            <a:off x="7341808" y="1346319"/>
            <a:ext cx="140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Combination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UBT &amp; </a:t>
            </a:r>
            <a:r>
              <a:rPr lang="de-DE" sz="1200" dirty="0" err="1" smtClean="0"/>
              <a:t>Fuzzing</a:t>
            </a:r>
            <a:endParaRPr lang="de-DE" sz="1200" dirty="0"/>
          </a:p>
        </p:txBody>
      </p:sp>
      <p:cxnSp>
        <p:nvCxnSpPr>
          <p:cNvPr id="308" name="Gerade Verbindung mit Pfeil 307"/>
          <p:cNvCxnSpPr/>
          <p:nvPr/>
        </p:nvCxnSpPr>
        <p:spPr bwMode="auto">
          <a:xfrm>
            <a:off x="6771055" y="5539122"/>
            <a:ext cx="750858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309" name="Textfeld 308"/>
          <p:cNvSpPr txBox="1"/>
          <p:nvPr/>
        </p:nvSpPr>
        <p:spPr>
          <a:xfrm>
            <a:off x="6644790" y="5226528"/>
            <a:ext cx="87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Running</a:t>
            </a:r>
            <a:endParaRPr lang="de-DE" sz="1200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7711697" y="5002667"/>
            <a:ext cx="1341517" cy="956601"/>
            <a:chOff x="7711697" y="5002667"/>
            <a:chExt cx="1341517" cy="956601"/>
          </a:xfrm>
        </p:grpSpPr>
        <p:sp>
          <p:nvSpPr>
            <p:cNvPr id="31" name="Wolkenförmige Legende 30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0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grpSp>
        <p:nvGrpSpPr>
          <p:cNvPr id="315" name="Gruppieren 314"/>
          <p:cNvGrpSpPr/>
          <p:nvPr/>
        </p:nvGrpSpPr>
        <p:grpSpPr>
          <a:xfrm>
            <a:off x="386744" y="6060622"/>
            <a:ext cx="441925" cy="285538"/>
            <a:chOff x="7711697" y="5002667"/>
            <a:chExt cx="1341517" cy="956601"/>
          </a:xfrm>
        </p:grpSpPr>
        <p:sp>
          <p:nvSpPr>
            <p:cNvPr id="316" name="Wolkenförmige Legende 315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7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cxnSp>
        <p:nvCxnSpPr>
          <p:cNvPr id="265" name="Gerade Verbindung mit Pfeil 264"/>
          <p:cNvCxnSpPr/>
          <p:nvPr/>
        </p:nvCxnSpPr>
        <p:spPr bwMode="auto">
          <a:xfrm>
            <a:off x="2710465" y="5661248"/>
            <a:ext cx="750858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333" name="Gruppieren 332"/>
          <p:cNvGrpSpPr/>
          <p:nvPr/>
        </p:nvGrpSpPr>
        <p:grpSpPr>
          <a:xfrm>
            <a:off x="6764072" y="1501898"/>
            <a:ext cx="593073" cy="309437"/>
            <a:chOff x="4139952" y="1356824"/>
            <a:chExt cx="999386" cy="878826"/>
          </a:xfrm>
        </p:grpSpPr>
        <p:cxnSp>
          <p:nvCxnSpPr>
            <p:cNvPr id="334" name="Gerade Verbindung mit Pfeil 333"/>
            <p:cNvCxnSpPr/>
            <p:nvPr/>
          </p:nvCxnSpPr>
          <p:spPr bwMode="auto">
            <a:xfrm>
              <a:off x="4270426" y="1362631"/>
              <a:ext cx="8689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5" name="Gerade Verbindung mit Pfeil 334"/>
            <p:cNvCxnSpPr/>
            <p:nvPr/>
          </p:nvCxnSpPr>
          <p:spPr bwMode="auto">
            <a:xfrm>
              <a:off x="5131588" y="1356824"/>
              <a:ext cx="0" cy="878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6" name="Gerade Verbindung mit Pfeil 335"/>
            <p:cNvCxnSpPr/>
            <p:nvPr/>
          </p:nvCxnSpPr>
          <p:spPr bwMode="auto">
            <a:xfrm>
              <a:off x="4139952" y="2224701"/>
              <a:ext cx="987792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sp>
        <p:nvSpPr>
          <p:cNvPr id="337" name="Textfeld 336"/>
          <p:cNvSpPr txBox="1"/>
          <p:nvPr/>
        </p:nvSpPr>
        <p:spPr>
          <a:xfrm>
            <a:off x="7348353" y="865329"/>
            <a:ext cx="1400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Input </a:t>
            </a:r>
            <a:r>
              <a:rPr lang="de-DE" sz="1200" dirty="0" err="1" smtClean="0"/>
              <a:t>validation</a:t>
            </a:r>
            <a:endParaRPr lang="de-DE" sz="1200" dirty="0"/>
          </a:p>
        </p:txBody>
      </p:sp>
      <p:sp>
        <p:nvSpPr>
          <p:cNvPr id="178" name="Textfeld 177"/>
          <p:cNvSpPr txBox="1"/>
          <p:nvPr/>
        </p:nvSpPr>
        <p:spPr>
          <a:xfrm>
            <a:off x="2614757" y="5362922"/>
            <a:ext cx="87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Usage</a:t>
            </a:r>
            <a:endParaRPr lang="de-DE" sz="1200" dirty="0"/>
          </a:p>
        </p:txBody>
      </p:sp>
      <p:sp>
        <p:nvSpPr>
          <p:cNvPr id="285" name="Rechteck 284"/>
          <p:cNvSpPr/>
          <p:nvPr/>
        </p:nvSpPr>
        <p:spPr bwMode="auto">
          <a:xfrm>
            <a:off x="514807" y="2909251"/>
            <a:ext cx="2359427" cy="145594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hteck 138"/>
          <p:cNvSpPr/>
          <p:nvPr/>
        </p:nvSpPr>
        <p:spPr bwMode="auto">
          <a:xfrm>
            <a:off x="3191210" y="2902837"/>
            <a:ext cx="3461154" cy="146226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>
            <a:off x="3195812" y="809862"/>
            <a:ext cx="3459008" cy="164641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980007" y="982128"/>
            <a:ext cx="1224136" cy="864096"/>
            <a:chOff x="3403948" y="1196752"/>
            <a:chExt cx="1224136" cy="864096"/>
          </a:xfrm>
        </p:grpSpPr>
        <p:sp>
          <p:nvSpPr>
            <p:cNvPr id="2" name="Rechteck 1"/>
            <p:cNvSpPr/>
            <p:nvPr/>
          </p:nvSpPr>
          <p:spPr bwMode="auto">
            <a:xfrm>
              <a:off x="3403948" y="1196752"/>
              <a:ext cx="122413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e 3"/>
            <p:cNvSpPr/>
            <p:nvPr/>
          </p:nvSpPr>
          <p:spPr bwMode="auto">
            <a:xfrm>
              <a:off x="3539547" y="1287643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3539547" y="1628800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3928439" y="1304764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4248825" y="1628800"/>
              <a:ext cx="252028" cy="149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3963854" y="1871216"/>
              <a:ext cx="144016" cy="144016"/>
              <a:chOff x="4142030" y="1847462"/>
              <a:chExt cx="144016" cy="144016"/>
            </a:xfrm>
          </p:grpSpPr>
          <p:sp>
            <p:nvSpPr>
              <p:cNvPr id="10" name="Ellipse 9"/>
              <p:cNvSpPr/>
              <p:nvPr/>
            </p:nvSpPr>
            <p:spPr bwMode="auto">
              <a:xfrm>
                <a:off x="4142030" y="184746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 bwMode="auto">
              <a:xfrm>
                <a:off x="4182143" y="188359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" name="Gerade Verbindung mit Pfeil 11"/>
            <p:cNvCxnSpPr>
              <a:endCxn id="7" idx="2"/>
            </p:cNvCxnSpPr>
            <p:nvPr/>
          </p:nvCxnSpPr>
          <p:spPr bwMode="auto">
            <a:xfrm>
              <a:off x="3611555" y="1346044"/>
              <a:ext cx="316884" cy="333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Gerade Verbindung mit Pfeil 13"/>
            <p:cNvCxnSpPr>
              <a:stCxn id="7" idx="3"/>
              <a:endCxn id="6" idx="7"/>
            </p:cNvCxnSpPr>
            <p:nvPr/>
          </p:nvCxnSpPr>
          <p:spPr bwMode="auto">
            <a:xfrm flipH="1">
              <a:off x="3754666" y="1432193"/>
              <a:ext cx="210682" cy="2184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Gerade Verbindung mit Pfeil 19"/>
            <p:cNvCxnSpPr>
              <a:stCxn id="7" idx="4"/>
              <a:endCxn id="8" idx="1"/>
            </p:cNvCxnSpPr>
            <p:nvPr/>
          </p:nvCxnSpPr>
          <p:spPr bwMode="auto">
            <a:xfrm>
              <a:off x="4054453" y="1454056"/>
              <a:ext cx="231281" cy="196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Gerade Verbindung mit Pfeil 22"/>
            <p:cNvCxnSpPr>
              <a:stCxn id="8" idx="2"/>
              <a:endCxn id="9" idx="7"/>
            </p:cNvCxnSpPr>
            <p:nvPr/>
          </p:nvCxnSpPr>
          <p:spPr bwMode="auto">
            <a:xfrm flipH="1">
              <a:off x="4065430" y="1703446"/>
              <a:ext cx="183395" cy="214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Gerade Verbindung mit Pfeil 25"/>
            <p:cNvCxnSpPr>
              <a:stCxn id="6" idx="6"/>
              <a:endCxn id="8" idx="2"/>
            </p:cNvCxnSpPr>
            <p:nvPr/>
          </p:nvCxnSpPr>
          <p:spPr bwMode="auto">
            <a:xfrm>
              <a:off x="3791575" y="1703446"/>
              <a:ext cx="4572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1" name="Gruppieren 110"/>
          <p:cNvGrpSpPr/>
          <p:nvPr/>
        </p:nvGrpSpPr>
        <p:grpSpPr>
          <a:xfrm>
            <a:off x="5045188" y="1247328"/>
            <a:ext cx="1477381" cy="1074938"/>
            <a:chOff x="2446547" y="3201682"/>
            <a:chExt cx="1477381" cy="1074938"/>
          </a:xfrm>
        </p:grpSpPr>
        <p:grpSp>
          <p:nvGrpSpPr>
            <p:cNvPr id="69" name="Gruppieren 68"/>
            <p:cNvGrpSpPr/>
            <p:nvPr/>
          </p:nvGrpSpPr>
          <p:grpSpPr>
            <a:xfrm>
              <a:off x="2699792" y="3412524"/>
              <a:ext cx="1224136" cy="864096"/>
              <a:chOff x="2555776" y="2041965"/>
              <a:chExt cx="1224136" cy="864096"/>
            </a:xfrm>
          </p:grpSpPr>
          <p:sp>
            <p:nvSpPr>
              <p:cNvPr id="70" name="Rechteck 69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1" name="Gerade Verbindung mit Pfeil 70"/>
              <p:cNvCxnSpPr/>
              <p:nvPr/>
            </p:nvCxnSpPr>
            <p:spPr bwMode="auto">
              <a:xfrm>
                <a:off x="2906494" y="2286811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72" name="Gruppieren 71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80" name="Gerader Verbinder 79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Rechteck 80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hteck 81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Gruppieren 72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77" name="Gerader Verbinder 76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8" name="Rechteck 77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hteck 78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74" name="Gerade Verbindung mit Pfeil 73"/>
              <p:cNvCxnSpPr/>
              <p:nvPr/>
            </p:nvCxnSpPr>
            <p:spPr bwMode="auto">
              <a:xfrm>
                <a:off x="2888804" y="2522713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Gerade Verbindung mit Pfeil 74"/>
              <p:cNvCxnSpPr/>
              <p:nvPr/>
            </p:nvCxnSpPr>
            <p:spPr bwMode="auto">
              <a:xfrm flipH="1">
                <a:off x="2906494" y="240200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6" name="Gerade Verbindung mit Pfeil 75"/>
              <p:cNvCxnSpPr/>
              <p:nvPr/>
            </p:nvCxnSpPr>
            <p:spPr bwMode="auto">
              <a:xfrm flipH="1">
                <a:off x="2897522" y="2628942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3" name="Gruppieren 82"/>
            <p:cNvGrpSpPr/>
            <p:nvPr/>
          </p:nvGrpSpPr>
          <p:grpSpPr>
            <a:xfrm>
              <a:off x="2572561" y="3307642"/>
              <a:ext cx="1224136" cy="864096"/>
              <a:chOff x="2555776" y="2041965"/>
              <a:chExt cx="1224136" cy="864096"/>
            </a:xfrm>
          </p:grpSpPr>
          <p:sp>
            <p:nvSpPr>
              <p:cNvPr id="84" name="Rechteck 83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Gerade Verbindung mit Pfeil 84"/>
              <p:cNvCxnSpPr/>
              <p:nvPr/>
            </p:nvCxnSpPr>
            <p:spPr bwMode="auto">
              <a:xfrm>
                <a:off x="2906494" y="2286811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86" name="Gruppieren 85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94" name="Gerader Verbinder 93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5" name="Rechteck 94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hteck 95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7" name="Gruppieren 86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91" name="Gerader Verbinder 90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Rechteck 91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hteck 92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88" name="Gerade Verbindung mit Pfeil 87"/>
              <p:cNvCxnSpPr/>
              <p:nvPr/>
            </p:nvCxnSpPr>
            <p:spPr bwMode="auto">
              <a:xfrm>
                <a:off x="2888804" y="2522713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Gerade Verbindung mit Pfeil 88"/>
              <p:cNvCxnSpPr/>
              <p:nvPr/>
            </p:nvCxnSpPr>
            <p:spPr bwMode="auto">
              <a:xfrm flipH="1">
                <a:off x="2906494" y="240200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Gerade Verbindung mit Pfeil 89"/>
              <p:cNvCxnSpPr/>
              <p:nvPr/>
            </p:nvCxnSpPr>
            <p:spPr bwMode="auto">
              <a:xfrm flipH="1">
                <a:off x="2897522" y="2628942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7" name="Gruppieren 96"/>
            <p:cNvGrpSpPr/>
            <p:nvPr/>
          </p:nvGrpSpPr>
          <p:grpSpPr>
            <a:xfrm>
              <a:off x="2446547" y="3201682"/>
              <a:ext cx="1224136" cy="864096"/>
              <a:chOff x="2555776" y="2041965"/>
              <a:chExt cx="1224136" cy="864096"/>
            </a:xfrm>
          </p:grpSpPr>
          <p:sp>
            <p:nvSpPr>
              <p:cNvPr id="98" name="Rechteck 97"/>
              <p:cNvSpPr/>
              <p:nvPr/>
            </p:nvSpPr>
            <p:spPr bwMode="auto">
              <a:xfrm>
                <a:off x="2555776" y="2041965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9" name="Gerade Verbindung mit Pfeil 98"/>
              <p:cNvCxnSpPr/>
              <p:nvPr/>
            </p:nvCxnSpPr>
            <p:spPr bwMode="auto">
              <a:xfrm>
                <a:off x="2898256" y="2261045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00" name="Gruppieren 99"/>
              <p:cNvGrpSpPr/>
              <p:nvPr/>
            </p:nvGrpSpPr>
            <p:grpSpPr>
              <a:xfrm>
                <a:off x="2831993" y="2132856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108" name="Gerader Verbinder 107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hteck 108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hteck 109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3360238" y="2130505"/>
                <a:ext cx="126014" cy="662436"/>
                <a:chOff x="2691375" y="2132856"/>
                <a:chExt cx="126014" cy="662436"/>
              </a:xfrm>
            </p:grpSpPr>
            <p:cxnSp>
              <p:nvCxnSpPr>
                <p:cNvPr id="105" name="Gerader Verbinder 104"/>
                <p:cNvCxnSpPr/>
                <p:nvPr/>
              </p:nvCxnSpPr>
              <p:spPr bwMode="auto">
                <a:xfrm>
                  <a:off x="2753444" y="221204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6" name="Rechteck 105"/>
                <p:cNvSpPr/>
                <p:nvPr/>
              </p:nvSpPr>
              <p:spPr bwMode="auto">
                <a:xfrm>
                  <a:off x="2691375" y="2132856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 bwMode="auto">
                <a:xfrm>
                  <a:off x="2691375" y="2723284"/>
                  <a:ext cx="126014" cy="72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02" name="Gerade Verbindung mit Pfeil 101"/>
              <p:cNvCxnSpPr/>
              <p:nvPr/>
            </p:nvCxnSpPr>
            <p:spPr bwMode="auto">
              <a:xfrm>
                <a:off x="2888804" y="2452355"/>
                <a:ext cx="5310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Gerade Verbindung mit Pfeil 102"/>
              <p:cNvCxnSpPr/>
              <p:nvPr/>
            </p:nvCxnSpPr>
            <p:spPr bwMode="auto">
              <a:xfrm flipH="1">
                <a:off x="2898256" y="2351525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Gerade Verbindung mit Pfeil 103"/>
              <p:cNvCxnSpPr/>
              <p:nvPr/>
            </p:nvCxnSpPr>
            <p:spPr bwMode="auto">
              <a:xfrm flipH="1">
                <a:off x="2905760" y="2540839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12" name="Gerade Verbindung mit Pfeil 111"/>
            <p:cNvCxnSpPr/>
            <p:nvPr/>
          </p:nvCxnSpPr>
          <p:spPr bwMode="auto">
            <a:xfrm flipH="1">
              <a:off x="2796514" y="3803650"/>
              <a:ext cx="505874" cy="7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5" name="Textfeld 114"/>
          <p:cNvSpPr txBox="1"/>
          <p:nvPr/>
        </p:nvSpPr>
        <p:spPr>
          <a:xfrm>
            <a:off x="3175180" y="793982"/>
            <a:ext cx="99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MIDAS Models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grpSp>
        <p:nvGrpSpPr>
          <p:cNvPr id="321" name="Gruppieren 320"/>
          <p:cNvGrpSpPr/>
          <p:nvPr/>
        </p:nvGrpSpPr>
        <p:grpSpPr>
          <a:xfrm>
            <a:off x="3850835" y="2222448"/>
            <a:ext cx="441925" cy="285538"/>
            <a:chOff x="7711697" y="5002667"/>
            <a:chExt cx="1341517" cy="956601"/>
          </a:xfrm>
        </p:grpSpPr>
        <p:sp>
          <p:nvSpPr>
            <p:cNvPr id="322" name="Wolkenförmige Legende 321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23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sp>
        <p:nvSpPr>
          <p:cNvPr id="140" name="Textfeld 139"/>
          <p:cNvSpPr txBox="1"/>
          <p:nvPr/>
        </p:nvSpPr>
        <p:spPr>
          <a:xfrm>
            <a:off x="3169158" y="2886919"/>
            <a:ext cx="108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Generated</a:t>
            </a:r>
            <a:endParaRPr lang="de-DE" sz="1200" b="1" dirty="0" smtClean="0"/>
          </a:p>
          <a:p>
            <a:r>
              <a:rPr lang="de-DE" sz="1200" b="1" dirty="0"/>
              <a:t>T</a:t>
            </a:r>
            <a:r>
              <a:rPr lang="de-DE" sz="1200" b="1" dirty="0" smtClean="0"/>
              <a:t>est Scripts</a:t>
            </a:r>
            <a:endParaRPr lang="de-DE" sz="1200" b="1" dirty="0"/>
          </a:p>
        </p:txBody>
      </p:sp>
      <p:sp>
        <p:nvSpPr>
          <p:cNvPr id="182" name="Rechteck 181"/>
          <p:cNvSpPr/>
          <p:nvPr/>
        </p:nvSpPr>
        <p:spPr bwMode="auto">
          <a:xfrm>
            <a:off x="4567014" y="3366720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hteck 168"/>
          <p:cNvSpPr/>
          <p:nvPr/>
        </p:nvSpPr>
        <p:spPr bwMode="auto">
          <a:xfrm>
            <a:off x="4453643" y="3256936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hteck 145"/>
          <p:cNvSpPr/>
          <p:nvPr/>
        </p:nvSpPr>
        <p:spPr bwMode="auto">
          <a:xfrm>
            <a:off x="4327654" y="3155036"/>
            <a:ext cx="1224091" cy="851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Textfeld 197"/>
          <p:cNvSpPr txBox="1"/>
          <p:nvPr/>
        </p:nvSpPr>
        <p:spPr>
          <a:xfrm>
            <a:off x="4282994" y="3140968"/>
            <a:ext cx="145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/>
              <a:t>testcase</a:t>
            </a:r>
            <a:r>
              <a:rPr lang="de-DE" sz="900" dirty="0"/>
              <a:t> </a:t>
            </a:r>
            <a:r>
              <a:rPr lang="de-DE" sz="900" dirty="0" smtClean="0"/>
              <a:t>tc_2() … </a:t>
            </a:r>
            <a:r>
              <a:rPr lang="de-DE" sz="900" b="1" dirty="0" smtClean="0"/>
              <a:t>{</a:t>
            </a:r>
          </a:p>
          <a:p>
            <a:r>
              <a:rPr lang="de-DE" sz="900" dirty="0" smtClean="0"/>
              <a:t>  </a:t>
            </a:r>
            <a:r>
              <a:rPr lang="de-DE" sz="900" b="1" dirty="0" err="1" smtClean="0"/>
              <a:t>var</a:t>
            </a:r>
            <a:r>
              <a:rPr lang="de-DE" sz="900" dirty="0" smtClean="0"/>
              <a:t> TC </a:t>
            </a:r>
            <a:r>
              <a:rPr lang="de-DE" sz="900" dirty="0" err="1" smtClean="0"/>
              <a:t>tc_Property</a:t>
            </a:r>
            <a:r>
              <a:rPr lang="de-DE" sz="900" dirty="0"/>
              <a:t>;  </a:t>
            </a:r>
            <a:endParaRPr lang="de-DE" sz="900" dirty="0" smtClean="0"/>
          </a:p>
          <a:p>
            <a:r>
              <a:rPr lang="de-DE" sz="900" dirty="0"/>
              <a:t> </a:t>
            </a:r>
            <a:r>
              <a:rPr lang="de-DE" sz="900" dirty="0" smtClean="0"/>
              <a:t> </a:t>
            </a:r>
            <a:r>
              <a:rPr lang="de-DE" sz="900" b="1" dirty="0" err="1" smtClean="0"/>
              <a:t>connect</a:t>
            </a:r>
            <a:r>
              <a:rPr lang="de-DE" sz="900" dirty="0" smtClean="0"/>
              <a:t>( (..);</a:t>
            </a:r>
            <a:endParaRPr lang="de-DE" sz="900" dirty="0"/>
          </a:p>
          <a:p>
            <a:r>
              <a:rPr lang="de-DE" sz="900" dirty="0" smtClean="0"/>
              <a:t>  </a:t>
            </a:r>
            <a:r>
              <a:rPr lang="de-DE" sz="900" dirty="0" err="1" smtClean="0"/>
              <a:t>tc_Property.start</a:t>
            </a:r>
            <a:r>
              <a:rPr lang="de-DE" sz="900" dirty="0" smtClean="0"/>
              <a:t>(…);</a:t>
            </a:r>
          </a:p>
          <a:p>
            <a:r>
              <a:rPr lang="de-DE" sz="900" dirty="0"/>
              <a:t>  </a:t>
            </a:r>
            <a:r>
              <a:rPr lang="de-DE" sz="900" dirty="0" err="1" smtClean="0"/>
              <a:t>tc_Property.done</a:t>
            </a:r>
            <a:r>
              <a:rPr lang="de-DE" sz="900" dirty="0"/>
              <a:t>; </a:t>
            </a:r>
            <a:r>
              <a:rPr lang="de-DE" sz="900" dirty="0" smtClean="0"/>
              <a:t>…</a:t>
            </a:r>
          </a:p>
          <a:p>
            <a:r>
              <a:rPr lang="de-DE" sz="900" b="1" dirty="0"/>
              <a:t>}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500506" y="2940754"/>
            <a:ext cx="189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Planning</a:t>
            </a:r>
            <a:r>
              <a:rPr lang="de-DE" sz="1200" b="1" dirty="0"/>
              <a:t> </a:t>
            </a:r>
            <a:r>
              <a:rPr lang="de-DE" sz="1200" b="1" dirty="0" smtClean="0"/>
              <a:t>&amp; </a:t>
            </a:r>
            <a:r>
              <a:rPr lang="de-DE" sz="1200" b="1" dirty="0" err="1" smtClean="0"/>
              <a:t>Scheduling</a:t>
            </a:r>
            <a:endParaRPr lang="de-DE" sz="1200" b="1" dirty="0"/>
          </a:p>
          <a:p>
            <a:r>
              <a:rPr lang="de-DE" sz="1200" b="1" dirty="0"/>
              <a:t>Models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4333071" y="2404967"/>
            <a:ext cx="1679649" cy="5930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6" name="Gruppieren 285"/>
          <p:cNvGrpSpPr/>
          <p:nvPr/>
        </p:nvGrpSpPr>
        <p:grpSpPr>
          <a:xfrm>
            <a:off x="1145942" y="3190674"/>
            <a:ext cx="1214969" cy="863357"/>
            <a:chOff x="7121226" y="3057391"/>
            <a:chExt cx="1215014" cy="875670"/>
          </a:xfrm>
        </p:grpSpPr>
        <p:sp>
          <p:nvSpPr>
            <p:cNvPr id="287" name="Abgerundetes Rechteck 286"/>
            <p:cNvSpPr/>
            <p:nvPr/>
          </p:nvSpPr>
          <p:spPr>
            <a:xfrm>
              <a:off x="7121226" y="3057391"/>
              <a:ext cx="1215014" cy="875670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8" name="Abgerundetes Rechteck 287"/>
            <p:cNvSpPr/>
            <p:nvPr/>
          </p:nvSpPr>
          <p:spPr>
            <a:xfrm>
              <a:off x="7253103" y="3500012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89" name="Gerade Verbindung 64"/>
            <p:cNvCxnSpPr/>
            <p:nvPr/>
          </p:nvCxnSpPr>
          <p:spPr>
            <a:xfrm>
              <a:off x="7154559" y="3129068"/>
              <a:ext cx="1141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71"/>
            <p:cNvCxnSpPr/>
            <p:nvPr/>
          </p:nvCxnSpPr>
          <p:spPr>
            <a:xfrm>
              <a:off x="7121226" y="3262517"/>
              <a:ext cx="12150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hteck 290"/>
            <p:cNvSpPr/>
            <p:nvPr/>
          </p:nvSpPr>
          <p:spPr>
            <a:xfrm rot="2351499">
              <a:off x="7734660" y="3354491"/>
              <a:ext cx="60870" cy="61898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2" name="Ellipse 291"/>
            <p:cNvSpPr/>
            <p:nvPr/>
          </p:nvSpPr>
          <p:spPr>
            <a:xfrm>
              <a:off x="7347054" y="3311239"/>
              <a:ext cx="66267" cy="66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3" name="Abgerundetes Rechteck 292"/>
            <p:cNvSpPr/>
            <p:nvPr/>
          </p:nvSpPr>
          <p:spPr>
            <a:xfrm>
              <a:off x="7997931" y="3327299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4" name="Abgerundetes Rechteck 293"/>
            <p:cNvSpPr/>
            <p:nvPr/>
          </p:nvSpPr>
          <p:spPr>
            <a:xfrm>
              <a:off x="7997931" y="3674513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5" name="Abgerundetes Rechteck 294"/>
            <p:cNvSpPr/>
            <p:nvPr/>
          </p:nvSpPr>
          <p:spPr>
            <a:xfrm>
              <a:off x="7638010" y="3495226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6" name="Abgerundetes Rechteck 295"/>
            <p:cNvSpPr/>
            <p:nvPr/>
          </p:nvSpPr>
          <p:spPr>
            <a:xfrm>
              <a:off x="7253102" y="3675512"/>
              <a:ext cx="254170" cy="1004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7" name="Ellipse 296"/>
            <p:cNvSpPr/>
            <p:nvPr/>
          </p:nvSpPr>
          <p:spPr>
            <a:xfrm>
              <a:off x="7742235" y="3845641"/>
              <a:ext cx="45719" cy="45719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98" name="Gewinkelte Verbindung 297"/>
            <p:cNvCxnSpPr>
              <a:stCxn id="288" idx="3"/>
            </p:cNvCxnSpPr>
            <p:nvPr/>
          </p:nvCxnSpPr>
          <p:spPr>
            <a:xfrm flipV="1">
              <a:off x="7507273" y="3385440"/>
              <a:ext cx="214676" cy="164779"/>
            </a:xfrm>
            <a:prstGeom prst="bentConnector3">
              <a:avLst>
                <a:gd name="adj1" fmla="val 40401"/>
              </a:avLst>
            </a:prstGeom>
            <a:ln w="6350">
              <a:solidFill>
                <a:schemeClr val="tx1"/>
              </a:solidFill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winkelte Verbindung 298"/>
            <p:cNvCxnSpPr>
              <a:stCxn id="295" idx="3"/>
            </p:cNvCxnSpPr>
            <p:nvPr/>
          </p:nvCxnSpPr>
          <p:spPr>
            <a:xfrm flipV="1">
              <a:off x="7892180" y="3545432"/>
              <a:ext cx="232836" cy="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 Verbindung mit Pfeil 299"/>
            <p:cNvCxnSpPr>
              <a:stCxn id="293" idx="2"/>
              <a:endCxn id="294" idx="0"/>
            </p:cNvCxnSpPr>
            <p:nvPr/>
          </p:nvCxnSpPr>
          <p:spPr>
            <a:xfrm>
              <a:off x="8125016" y="3427712"/>
              <a:ext cx="0" cy="24680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mit Pfeil 300"/>
            <p:cNvCxnSpPr>
              <a:stCxn id="292" idx="4"/>
              <a:endCxn id="288" idx="0"/>
            </p:cNvCxnSpPr>
            <p:nvPr/>
          </p:nvCxnSpPr>
          <p:spPr>
            <a:xfrm>
              <a:off x="7380188" y="3377506"/>
              <a:ext cx="0" cy="12250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 Verbindung mit Pfeil 301"/>
            <p:cNvCxnSpPr>
              <a:endCxn id="295" idx="0"/>
            </p:cNvCxnSpPr>
            <p:nvPr/>
          </p:nvCxnSpPr>
          <p:spPr>
            <a:xfrm flipH="1">
              <a:off x="7765095" y="3428659"/>
              <a:ext cx="1" cy="6656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Gerade Verbindung mit Pfeil 302"/>
            <p:cNvCxnSpPr>
              <a:endCxn id="293" idx="1"/>
            </p:cNvCxnSpPr>
            <p:nvPr/>
          </p:nvCxnSpPr>
          <p:spPr>
            <a:xfrm>
              <a:off x="7808241" y="3377506"/>
              <a:ext cx="18969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Gerade Verbindung mit Pfeil 303"/>
            <p:cNvCxnSpPr>
              <a:stCxn id="294" idx="1"/>
              <a:endCxn id="296" idx="3"/>
            </p:cNvCxnSpPr>
            <p:nvPr/>
          </p:nvCxnSpPr>
          <p:spPr>
            <a:xfrm flipH="1">
              <a:off x="7507272" y="3724720"/>
              <a:ext cx="490659" cy="99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Rechteck 304"/>
            <p:cNvSpPr/>
            <p:nvPr/>
          </p:nvSpPr>
          <p:spPr>
            <a:xfrm>
              <a:off x="7276867" y="3151851"/>
              <a:ext cx="761496" cy="816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: </a:t>
              </a:r>
              <a:r>
                <a:rPr kumimoji="0" lang="de-DE" sz="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TMScheduler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7981856" y="3178121"/>
              <a:ext cx="288277" cy="765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307" name="Gewinkelte Verbindung 306"/>
            <p:cNvCxnSpPr>
              <a:stCxn id="296" idx="2"/>
              <a:endCxn id="297" idx="2"/>
            </p:cNvCxnSpPr>
            <p:nvPr/>
          </p:nvCxnSpPr>
          <p:spPr>
            <a:xfrm rot="16200000" flipH="1">
              <a:off x="7514923" y="3641189"/>
              <a:ext cx="92576" cy="362048"/>
            </a:xfrm>
            <a:prstGeom prst="bentConnector2">
              <a:avLst/>
            </a:prstGeom>
            <a:ln w="6350">
              <a:solidFill>
                <a:schemeClr val="tx1"/>
              </a:solidFill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uppieren 311"/>
          <p:cNvGrpSpPr/>
          <p:nvPr/>
        </p:nvGrpSpPr>
        <p:grpSpPr>
          <a:xfrm>
            <a:off x="3086208" y="4151574"/>
            <a:ext cx="441909" cy="281523"/>
            <a:chOff x="7711697" y="5002667"/>
            <a:chExt cx="1341517" cy="956601"/>
          </a:xfrm>
        </p:grpSpPr>
        <p:sp>
          <p:nvSpPr>
            <p:cNvPr id="313" name="Wolkenförmige Legende 312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4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grpSp>
        <p:nvGrpSpPr>
          <p:cNvPr id="318" name="Gruppieren 317"/>
          <p:cNvGrpSpPr/>
          <p:nvPr/>
        </p:nvGrpSpPr>
        <p:grpSpPr>
          <a:xfrm>
            <a:off x="394451" y="4140288"/>
            <a:ext cx="441909" cy="281523"/>
            <a:chOff x="7711697" y="5002667"/>
            <a:chExt cx="1341517" cy="956601"/>
          </a:xfrm>
        </p:grpSpPr>
        <p:sp>
          <p:nvSpPr>
            <p:cNvPr id="319" name="Wolkenförmige Legende 318"/>
            <p:cNvSpPr/>
            <p:nvPr/>
          </p:nvSpPr>
          <p:spPr bwMode="auto">
            <a:xfrm>
              <a:off x="7711697" y="5002667"/>
              <a:ext cx="1341517" cy="956601"/>
            </a:xfrm>
            <a:prstGeom prst="cloudCallout">
              <a:avLst>
                <a:gd name="adj1" fmla="val -15147"/>
                <a:gd name="adj2" fmla="val 4293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20" name="Immagine 21" descr="logo midas trasp hig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4621" y="5107649"/>
              <a:ext cx="1195670" cy="716144"/>
            </a:xfrm>
            <a:prstGeom prst="rect">
              <a:avLst/>
            </a:prstGeom>
          </p:spPr>
        </p:pic>
      </p:grpSp>
      <p:sp>
        <p:nvSpPr>
          <p:cNvPr id="272" name="Textfeld 271"/>
          <p:cNvSpPr txBox="1"/>
          <p:nvPr/>
        </p:nvSpPr>
        <p:spPr>
          <a:xfrm>
            <a:off x="4861704" y="2528953"/>
            <a:ext cx="116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cxnSp>
        <p:nvCxnSpPr>
          <p:cNvPr id="189" name="Gerade Verbindung mit Pfeil 188"/>
          <p:cNvCxnSpPr/>
          <p:nvPr/>
        </p:nvCxnSpPr>
        <p:spPr bwMode="auto">
          <a:xfrm>
            <a:off x="4861671" y="2554138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62" name="Gerade Verbindung mit Pfeil 261"/>
          <p:cNvCxnSpPr/>
          <p:nvPr/>
        </p:nvCxnSpPr>
        <p:spPr bwMode="auto">
          <a:xfrm flipH="1">
            <a:off x="2476949" y="2640617"/>
            <a:ext cx="629593" cy="572359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00" name="Gerade Verbindung mit Pfeil 199"/>
          <p:cNvCxnSpPr/>
          <p:nvPr/>
        </p:nvCxnSpPr>
        <p:spPr bwMode="auto">
          <a:xfrm flipH="1">
            <a:off x="2458368" y="2649612"/>
            <a:ext cx="629593" cy="572359"/>
          </a:xfrm>
          <a:prstGeom prst="straightConnector1">
            <a:avLst/>
          </a:prstGeom>
          <a:solidFill>
            <a:schemeClr val="accent1"/>
          </a:solidFill>
          <a:ln w="57150" cap="rnd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201" name="Ellipse 200"/>
          <p:cNvSpPr/>
          <p:nvPr/>
        </p:nvSpPr>
        <p:spPr bwMode="auto">
          <a:xfrm>
            <a:off x="2228648" y="3324613"/>
            <a:ext cx="1679649" cy="5930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1" name="Gerade Verbindung mit Pfeil 260"/>
          <p:cNvCxnSpPr/>
          <p:nvPr/>
        </p:nvCxnSpPr>
        <p:spPr bwMode="auto">
          <a:xfrm>
            <a:off x="2710465" y="3573016"/>
            <a:ext cx="750830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274" name="Textfeld 273"/>
          <p:cNvSpPr txBox="1"/>
          <p:nvPr/>
        </p:nvSpPr>
        <p:spPr>
          <a:xfrm>
            <a:off x="2595548" y="3552968"/>
            <a:ext cx="1160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sp>
        <p:nvSpPr>
          <p:cNvPr id="332" name="Textfeld 331"/>
          <p:cNvSpPr txBox="1"/>
          <p:nvPr/>
        </p:nvSpPr>
        <p:spPr>
          <a:xfrm>
            <a:off x="2598405" y="1957813"/>
            <a:ext cx="114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Generation</a:t>
            </a:r>
            <a:endParaRPr lang="de-DE" sz="1200" dirty="0"/>
          </a:p>
        </p:txBody>
      </p:sp>
      <p:cxnSp>
        <p:nvCxnSpPr>
          <p:cNvPr id="127" name="Gerade Verbindung mit Pfeil 126"/>
          <p:cNvCxnSpPr/>
          <p:nvPr/>
        </p:nvCxnSpPr>
        <p:spPr bwMode="auto">
          <a:xfrm>
            <a:off x="2696900" y="1366121"/>
            <a:ext cx="738737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2693197" y="1798169"/>
            <a:ext cx="738737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279" name="Gerade Verbindung mit Pfeil 278"/>
          <p:cNvCxnSpPr/>
          <p:nvPr/>
        </p:nvCxnSpPr>
        <p:spPr bwMode="auto">
          <a:xfrm>
            <a:off x="2697228" y="2204864"/>
            <a:ext cx="738737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</p:spPr>
      </p:cxnSp>
      <p:grpSp>
        <p:nvGrpSpPr>
          <p:cNvPr id="324" name="Gruppieren 193"/>
          <p:cNvGrpSpPr/>
          <p:nvPr/>
        </p:nvGrpSpPr>
        <p:grpSpPr>
          <a:xfrm>
            <a:off x="2922642" y="1042641"/>
            <a:ext cx="210727" cy="268243"/>
            <a:chOff x="274509" y="2276872"/>
            <a:chExt cx="432048" cy="648072"/>
          </a:xfrm>
        </p:grpSpPr>
        <p:sp>
          <p:nvSpPr>
            <p:cNvPr id="325" name="Ellipse 324"/>
            <p:cNvSpPr/>
            <p:nvPr/>
          </p:nvSpPr>
          <p:spPr>
            <a:xfrm>
              <a:off x="395536" y="2276872"/>
              <a:ext cx="216024" cy="216024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326" name="Gerade Verbindung 195"/>
            <p:cNvCxnSpPr/>
            <p:nvPr/>
          </p:nvCxnSpPr>
          <p:spPr>
            <a:xfrm rot="5400000">
              <a:off x="390012" y="260090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Gerade Verbindung 196"/>
            <p:cNvCxnSpPr/>
            <p:nvPr/>
          </p:nvCxnSpPr>
          <p:spPr>
            <a:xfrm rot="16200000" flipH="1">
              <a:off x="465448" y="274492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197"/>
            <p:cNvCxnSpPr/>
            <p:nvPr/>
          </p:nvCxnSpPr>
          <p:spPr>
            <a:xfrm rot="5400000">
              <a:off x="297240" y="2727588"/>
              <a:ext cx="223644" cy="171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198"/>
            <p:cNvCxnSpPr/>
            <p:nvPr/>
          </p:nvCxnSpPr>
          <p:spPr>
            <a:xfrm flipV="1">
              <a:off x="493832" y="2459784"/>
              <a:ext cx="212725" cy="12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199"/>
            <p:cNvCxnSpPr/>
            <p:nvPr/>
          </p:nvCxnSpPr>
          <p:spPr>
            <a:xfrm>
              <a:off x="274509" y="2459784"/>
              <a:ext cx="235327" cy="135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1" name="Textfeld 330"/>
          <p:cNvSpPr txBox="1"/>
          <p:nvPr/>
        </p:nvSpPr>
        <p:spPr>
          <a:xfrm>
            <a:off x="2602683" y="1539488"/>
            <a:ext cx="848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Import</a:t>
            </a:r>
            <a:endParaRPr lang="de-DE" sz="1200" dirty="0"/>
          </a:p>
        </p:txBody>
      </p:sp>
      <p:grpSp>
        <p:nvGrpSpPr>
          <p:cNvPr id="226" name="Gruppieren 225"/>
          <p:cNvGrpSpPr/>
          <p:nvPr/>
        </p:nvGrpSpPr>
        <p:grpSpPr>
          <a:xfrm>
            <a:off x="2600380" y="1041585"/>
            <a:ext cx="1147475" cy="1180985"/>
            <a:chOff x="7551082" y="2773955"/>
            <a:chExt cx="1147475" cy="1180985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7551082" y="2773955"/>
              <a:ext cx="859083" cy="1161381"/>
              <a:chOff x="2755082" y="1123875"/>
              <a:chExt cx="859083" cy="1161381"/>
            </a:xfrm>
          </p:grpSpPr>
          <p:cxnSp>
            <p:nvCxnSpPr>
              <p:cNvPr id="202" name="Gerade Verbindung mit Pfeil 201"/>
              <p:cNvCxnSpPr/>
              <p:nvPr/>
            </p:nvCxnSpPr>
            <p:spPr bwMode="auto">
              <a:xfrm>
                <a:off x="2849300" y="1446513"/>
                <a:ext cx="74760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cxnSp>
            <p:nvCxnSpPr>
              <p:cNvPr id="203" name="Gerade Verbindung mit Pfeil 202"/>
              <p:cNvCxnSpPr/>
              <p:nvPr/>
            </p:nvCxnSpPr>
            <p:spPr bwMode="auto">
              <a:xfrm>
                <a:off x="2845597" y="1878561"/>
                <a:ext cx="74760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cxnSp>
            <p:nvCxnSpPr>
              <p:cNvPr id="204" name="Gerade Verbindung mit Pfeil 203"/>
              <p:cNvCxnSpPr/>
              <p:nvPr/>
            </p:nvCxnSpPr>
            <p:spPr bwMode="auto">
              <a:xfrm>
                <a:off x="2849628" y="2285256"/>
                <a:ext cx="74760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grpSp>
            <p:nvGrpSpPr>
              <p:cNvPr id="205" name="Gruppieren 193"/>
              <p:cNvGrpSpPr/>
              <p:nvPr/>
            </p:nvGrpSpPr>
            <p:grpSpPr>
              <a:xfrm>
                <a:off x="3075041" y="1123875"/>
                <a:ext cx="213257" cy="267401"/>
                <a:chOff x="274509" y="2276872"/>
                <a:chExt cx="432048" cy="648072"/>
              </a:xfrm>
            </p:grpSpPr>
            <p:sp>
              <p:nvSpPr>
                <p:cNvPr id="206" name="Ellipse 205"/>
                <p:cNvSpPr/>
                <p:nvPr/>
              </p:nvSpPr>
              <p:spPr>
                <a:xfrm>
                  <a:off x="395536" y="2276872"/>
                  <a:ext cx="216024" cy="216024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7" name="Gerade Verbindung 195"/>
                <p:cNvCxnSpPr/>
                <p:nvPr/>
              </p:nvCxnSpPr>
              <p:spPr>
                <a:xfrm rot="5400000">
                  <a:off x="390012" y="2600908"/>
                  <a:ext cx="21602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 Verbindung 196"/>
                <p:cNvCxnSpPr/>
                <p:nvPr/>
              </p:nvCxnSpPr>
              <p:spPr>
                <a:xfrm rot="16200000" flipH="1">
                  <a:off x="465448" y="2744924"/>
                  <a:ext cx="216024" cy="14401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 Verbindung 197"/>
                <p:cNvCxnSpPr/>
                <p:nvPr/>
              </p:nvCxnSpPr>
              <p:spPr>
                <a:xfrm rot="5400000">
                  <a:off x="297240" y="2727588"/>
                  <a:ext cx="223644" cy="17106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 Verbindung 198"/>
                <p:cNvCxnSpPr/>
                <p:nvPr/>
              </p:nvCxnSpPr>
              <p:spPr>
                <a:xfrm flipV="1">
                  <a:off x="493832" y="2459784"/>
                  <a:ext cx="212725" cy="12837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 Verbindung 199"/>
                <p:cNvCxnSpPr/>
                <p:nvPr/>
              </p:nvCxnSpPr>
              <p:spPr>
                <a:xfrm>
                  <a:off x="274509" y="2459784"/>
                  <a:ext cx="235327" cy="13599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2" name="Textfeld 211"/>
              <p:cNvSpPr txBox="1"/>
              <p:nvPr/>
            </p:nvSpPr>
            <p:spPr>
              <a:xfrm>
                <a:off x="2755082" y="1620716"/>
                <a:ext cx="859083" cy="27699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Import</a:t>
                </a:r>
                <a:endParaRPr lang="de-DE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213" name="Textfeld 212"/>
            <p:cNvSpPr txBox="1"/>
            <p:nvPr/>
          </p:nvSpPr>
          <p:spPr>
            <a:xfrm>
              <a:off x="7551082" y="3677941"/>
              <a:ext cx="1147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>
                      <a:lumMod val="85000"/>
                    </a:schemeClr>
                  </a:solidFill>
                </a:rPr>
                <a:t>Generation</a:t>
              </a:r>
              <a:endParaRPr lang="de-DE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17" name="Ellipse 216"/>
          <p:cNvSpPr/>
          <p:nvPr/>
        </p:nvSpPr>
        <p:spPr bwMode="auto">
          <a:xfrm flipV="1">
            <a:off x="5912748" y="2887924"/>
            <a:ext cx="848664" cy="3700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5" name="Gruppieren 194"/>
          <p:cNvGrpSpPr/>
          <p:nvPr/>
        </p:nvGrpSpPr>
        <p:grpSpPr>
          <a:xfrm>
            <a:off x="5916849" y="2956941"/>
            <a:ext cx="846607" cy="257932"/>
            <a:chOff x="4377105" y="1236858"/>
            <a:chExt cx="1331405" cy="261610"/>
          </a:xfrm>
        </p:grpSpPr>
        <p:sp>
          <p:nvSpPr>
            <p:cNvPr id="196" name="Rechteck 195"/>
            <p:cNvSpPr/>
            <p:nvPr/>
          </p:nvSpPr>
          <p:spPr bwMode="auto">
            <a:xfrm>
              <a:off x="4627850" y="1264327"/>
              <a:ext cx="808246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Textfeld 196"/>
            <p:cNvSpPr txBox="1"/>
            <p:nvPr/>
          </p:nvSpPr>
          <p:spPr>
            <a:xfrm>
              <a:off x="4377105" y="1236858"/>
              <a:ext cx="1331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b="1" dirty="0" smtClean="0">
                  <a:solidFill>
                    <a:schemeClr val="bg1"/>
                  </a:solidFill>
                </a:rPr>
                <a:t>TTCN-3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2" name="Ellipse 231"/>
          <p:cNvSpPr/>
          <p:nvPr/>
        </p:nvSpPr>
        <p:spPr bwMode="auto">
          <a:xfrm flipV="1">
            <a:off x="5505450" y="764704"/>
            <a:ext cx="1229735" cy="431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hteck 133"/>
          <p:cNvSpPr/>
          <p:nvPr/>
        </p:nvSpPr>
        <p:spPr bwMode="auto">
          <a:xfrm>
            <a:off x="5691158" y="873585"/>
            <a:ext cx="860965" cy="19255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Textfeld 134"/>
          <p:cNvSpPr txBox="1"/>
          <p:nvPr/>
        </p:nvSpPr>
        <p:spPr>
          <a:xfrm>
            <a:off x="5520205" y="848847"/>
            <a:ext cx="1261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bg1"/>
                </a:solidFill>
              </a:rPr>
              <a:t>MIDAS DSL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233" name="Ellipse 232"/>
          <p:cNvSpPr/>
          <p:nvPr/>
        </p:nvSpPr>
        <p:spPr bwMode="auto">
          <a:xfrm flipV="1">
            <a:off x="1788445" y="4010104"/>
            <a:ext cx="1229735" cy="431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4" name="Gruppieren 213"/>
          <p:cNvGrpSpPr/>
          <p:nvPr/>
        </p:nvGrpSpPr>
        <p:grpSpPr>
          <a:xfrm>
            <a:off x="1755955" y="4099808"/>
            <a:ext cx="1261741" cy="261610"/>
            <a:chOff x="7924233" y="3068960"/>
            <a:chExt cx="1261741" cy="261610"/>
          </a:xfrm>
        </p:grpSpPr>
        <p:sp>
          <p:nvSpPr>
            <p:cNvPr id="215" name="Rechteck 133"/>
            <p:cNvSpPr/>
            <p:nvPr/>
          </p:nvSpPr>
          <p:spPr bwMode="auto">
            <a:xfrm>
              <a:off x="8138077" y="3093698"/>
              <a:ext cx="860965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Textfeld 134"/>
            <p:cNvSpPr txBox="1"/>
            <p:nvPr/>
          </p:nvSpPr>
          <p:spPr>
            <a:xfrm>
              <a:off x="7924233" y="3068960"/>
              <a:ext cx="1261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bg1"/>
                  </a:solidFill>
                </a:rPr>
                <a:t>MIDAS DSL</a:t>
              </a:r>
              <a:endParaRPr lang="de-DE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3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1" grpId="0" animBg="1"/>
      <p:bldP spid="217" grpId="0" animBg="1"/>
      <p:bldP spid="232" grpId="0" animBg="1"/>
      <p:bldP spid="2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Overview on the overall </a:t>
            </a:r>
            <a:r>
              <a:rPr lang="en-US" i="1" dirty="0" smtClean="0">
                <a:latin typeface="Arial" charset="0"/>
              </a:rPr>
              <a:t>Modelling &amp; Generation </a:t>
            </a:r>
            <a:r>
              <a:rPr lang="en-US" dirty="0" smtClean="0">
                <a:latin typeface="Arial" charset="0"/>
              </a:rPr>
              <a:t>Process</a:t>
            </a:r>
          </a:p>
        </p:txBody>
      </p:sp>
      <p:grpSp>
        <p:nvGrpSpPr>
          <p:cNvPr id="230" name="Gruppieren 229"/>
          <p:cNvGrpSpPr/>
          <p:nvPr/>
        </p:nvGrpSpPr>
        <p:grpSpPr>
          <a:xfrm>
            <a:off x="6762102" y="2241739"/>
            <a:ext cx="586193" cy="1034836"/>
            <a:chOff x="6762102" y="2241739"/>
            <a:chExt cx="586193" cy="1034836"/>
          </a:xfrm>
        </p:grpSpPr>
        <p:cxnSp>
          <p:nvCxnSpPr>
            <p:cNvPr id="242" name="Gerade Verbindung mit Pfeil 241"/>
            <p:cNvCxnSpPr/>
            <p:nvPr/>
          </p:nvCxnSpPr>
          <p:spPr bwMode="auto">
            <a:xfrm>
              <a:off x="7340031" y="2241739"/>
              <a:ext cx="1118" cy="10348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3" name="Gerade Verbindung mit Pfeil 242"/>
            <p:cNvCxnSpPr/>
            <p:nvPr/>
          </p:nvCxnSpPr>
          <p:spPr bwMode="auto">
            <a:xfrm>
              <a:off x="6762102" y="3251875"/>
              <a:ext cx="586193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</p:grpSp>
      <p:grpSp>
        <p:nvGrpSpPr>
          <p:cNvPr id="229" name="Gruppieren 228"/>
          <p:cNvGrpSpPr/>
          <p:nvPr/>
        </p:nvGrpSpPr>
        <p:grpSpPr>
          <a:xfrm>
            <a:off x="6756385" y="1918573"/>
            <a:ext cx="1753685" cy="646331"/>
            <a:chOff x="6756385" y="1918573"/>
            <a:chExt cx="1753685" cy="646331"/>
          </a:xfrm>
        </p:grpSpPr>
        <p:grpSp>
          <p:nvGrpSpPr>
            <p:cNvPr id="191" name="Gruppieren 190"/>
            <p:cNvGrpSpPr/>
            <p:nvPr/>
          </p:nvGrpSpPr>
          <p:grpSpPr>
            <a:xfrm>
              <a:off x="6756385" y="1970036"/>
              <a:ext cx="593073" cy="306836"/>
              <a:chOff x="4139952" y="1362631"/>
              <a:chExt cx="999386" cy="878826"/>
            </a:xfrm>
          </p:grpSpPr>
          <p:cxnSp>
            <p:nvCxnSpPr>
              <p:cNvPr id="192" name="Gerade Verbindung mit Pfeil 191"/>
              <p:cNvCxnSpPr/>
              <p:nvPr/>
            </p:nvCxnSpPr>
            <p:spPr bwMode="auto">
              <a:xfrm>
                <a:off x="4270426" y="1382908"/>
                <a:ext cx="8689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93" name="Gerade Verbindung mit Pfeil 192"/>
              <p:cNvCxnSpPr/>
              <p:nvPr/>
            </p:nvCxnSpPr>
            <p:spPr bwMode="auto">
              <a:xfrm>
                <a:off x="5131588" y="1362631"/>
                <a:ext cx="0" cy="87882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94" name="Gerade Verbindung mit Pfeil 193"/>
              <p:cNvCxnSpPr/>
              <p:nvPr/>
            </p:nvCxnSpPr>
            <p:spPr bwMode="auto">
              <a:xfrm>
                <a:off x="4139952" y="2224701"/>
                <a:ext cx="98779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</p:grpSp>
        <p:sp>
          <p:nvSpPr>
            <p:cNvPr id="244" name="Textfeld 243"/>
            <p:cNvSpPr txBox="1"/>
            <p:nvPr/>
          </p:nvSpPr>
          <p:spPr>
            <a:xfrm>
              <a:off x="7349458" y="1918573"/>
              <a:ext cx="1160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Data &amp; </a:t>
              </a:r>
              <a:r>
                <a:rPr lang="de-DE" sz="1200" dirty="0" err="1" smtClean="0"/>
                <a:t>Behavioural</a:t>
              </a:r>
              <a:r>
                <a:rPr lang="de-DE" sz="1200" dirty="0" smtClean="0"/>
                <a:t> </a:t>
              </a:r>
            </a:p>
            <a:p>
              <a:r>
                <a:rPr lang="de-DE" sz="1200" dirty="0" err="1" smtClean="0"/>
                <a:t>Fuzzing</a:t>
              </a:r>
              <a:endParaRPr lang="de-DE" sz="1200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08995" y="737854"/>
            <a:ext cx="2369356" cy="1656540"/>
            <a:chOff x="508995" y="737854"/>
            <a:chExt cx="2369356" cy="1656540"/>
          </a:xfrm>
        </p:grpSpPr>
        <p:sp>
          <p:nvSpPr>
            <p:cNvPr id="124" name="Rechteck 123"/>
            <p:cNvSpPr/>
            <p:nvPr/>
          </p:nvSpPr>
          <p:spPr bwMode="auto">
            <a:xfrm>
              <a:off x="508995" y="737856"/>
              <a:ext cx="2369356" cy="16565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Textfeld 265"/>
            <p:cNvSpPr txBox="1"/>
            <p:nvPr/>
          </p:nvSpPr>
          <p:spPr>
            <a:xfrm>
              <a:off x="509851" y="737854"/>
              <a:ext cx="1600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Inputs </a:t>
              </a:r>
              <a:r>
                <a:rPr lang="de-DE" sz="1200" b="1" dirty="0" err="1" smtClean="0"/>
                <a:t>from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Pilots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68" name="Rechteck 267"/>
            <p:cNvSpPr/>
            <p:nvPr/>
          </p:nvSpPr>
          <p:spPr bwMode="auto">
            <a:xfrm>
              <a:off x="1083440" y="1061834"/>
              <a:ext cx="1224136" cy="3761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Textfeld 266"/>
            <p:cNvSpPr txBox="1"/>
            <p:nvPr/>
          </p:nvSpPr>
          <p:spPr>
            <a:xfrm>
              <a:off x="1099870" y="1010408"/>
              <a:ext cx="1415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Design &amp; </a:t>
              </a:r>
              <a:r>
                <a:rPr lang="de-DE" sz="1200" dirty="0" err="1" smtClean="0"/>
                <a:t>Behaviour</a:t>
              </a:r>
              <a:r>
                <a:rPr lang="de-DE" sz="1200" dirty="0" smtClean="0"/>
                <a:t> Infos</a:t>
              </a:r>
              <a:endParaRPr lang="de-DE" sz="1200" dirty="0"/>
            </a:p>
          </p:txBody>
        </p:sp>
        <p:sp>
          <p:nvSpPr>
            <p:cNvPr id="269" name="Rechteck 268"/>
            <p:cNvSpPr/>
            <p:nvPr/>
          </p:nvSpPr>
          <p:spPr bwMode="auto">
            <a:xfrm>
              <a:off x="1081941" y="1514464"/>
              <a:ext cx="1224136" cy="3521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Textfeld 269"/>
            <p:cNvSpPr txBox="1"/>
            <p:nvPr/>
          </p:nvSpPr>
          <p:spPr>
            <a:xfrm>
              <a:off x="1132836" y="1596157"/>
              <a:ext cx="116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WSDL</a:t>
              </a:r>
              <a:endParaRPr lang="de-DE" sz="1200" dirty="0"/>
            </a:p>
          </p:txBody>
        </p:sp>
        <p:sp>
          <p:nvSpPr>
            <p:cNvPr id="277" name="Rechteck 276"/>
            <p:cNvSpPr/>
            <p:nvPr/>
          </p:nvSpPr>
          <p:spPr bwMode="auto">
            <a:xfrm>
              <a:off x="1082091" y="1955843"/>
              <a:ext cx="1224136" cy="3521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Textfeld 277"/>
            <p:cNvSpPr txBox="1"/>
            <p:nvPr/>
          </p:nvSpPr>
          <p:spPr>
            <a:xfrm>
              <a:off x="1059371" y="2019129"/>
              <a:ext cx="12482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/>
                <a:t>Usage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Profiles</a:t>
              </a:r>
              <a:endParaRPr lang="de-DE" sz="1200" dirty="0"/>
            </a:p>
          </p:txBody>
        </p:sp>
      </p:grpSp>
      <p:grpSp>
        <p:nvGrpSpPr>
          <p:cNvPr id="224" name="Gruppieren 223"/>
          <p:cNvGrpSpPr/>
          <p:nvPr/>
        </p:nvGrpSpPr>
        <p:grpSpPr>
          <a:xfrm>
            <a:off x="6644790" y="5002667"/>
            <a:ext cx="2408424" cy="956601"/>
            <a:chOff x="6644790" y="5002667"/>
            <a:chExt cx="2408424" cy="956601"/>
          </a:xfrm>
        </p:grpSpPr>
        <p:cxnSp>
          <p:nvCxnSpPr>
            <p:cNvPr id="308" name="Gerade Verbindung mit Pfeil 307"/>
            <p:cNvCxnSpPr/>
            <p:nvPr/>
          </p:nvCxnSpPr>
          <p:spPr bwMode="auto">
            <a:xfrm>
              <a:off x="6771055" y="5539122"/>
              <a:ext cx="750858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sp>
          <p:nvSpPr>
            <p:cNvPr id="309" name="Textfeld 308"/>
            <p:cNvSpPr txBox="1"/>
            <p:nvPr/>
          </p:nvSpPr>
          <p:spPr>
            <a:xfrm>
              <a:off x="6644790" y="5226528"/>
              <a:ext cx="8771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/>
                <a:t>Running</a:t>
              </a:r>
              <a:endParaRPr lang="de-DE" sz="1200" dirty="0"/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7711697" y="5002667"/>
              <a:ext cx="1341517" cy="956601"/>
              <a:chOff x="7711697" y="5002667"/>
              <a:chExt cx="1341517" cy="956601"/>
            </a:xfrm>
          </p:grpSpPr>
          <p:sp>
            <p:nvSpPr>
              <p:cNvPr id="31" name="Wolkenförmige Legende 30"/>
              <p:cNvSpPr/>
              <p:nvPr/>
            </p:nvSpPr>
            <p:spPr bwMode="auto">
              <a:xfrm>
                <a:off x="7711697" y="5002667"/>
                <a:ext cx="1341517" cy="956601"/>
              </a:xfrm>
              <a:prstGeom prst="cloudCallout">
                <a:avLst>
                  <a:gd name="adj1" fmla="val -15147"/>
                  <a:gd name="adj2" fmla="val 4293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10" name="Immagine 21" descr="logo midas trasp high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4621" y="5107649"/>
                <a:ext cx="1195670" cy="716144"/>
              </a:xfrm>
              <a:prstGeom prst="rect">
                <a:avLst/>
              </a:prstGeom>
            </p:spPr>
          </p:pic>
        </p:grpSp>
      </p:grpSp>
      <p:grpSp>
        <p:nvGrpSpPr>
          <p:cNvPr id="25" name="Gruppieren 24"/>
          <p:cNvGrpSpPr/>
          <p:nvPr/>
        </p:nvGrpSpPr>
        <p:grpSpPr>
          <a:xfrm>
            <a:off x="3086208" y="2456945"/>
            <a:ext cx="3688430" cy="1908159"/>
            <a:chOff x="3086208" y="2456945"/>
            <a:chExt cx="3688430" cy="1908159"/>
          </a:xfrm>
        </p:grpSpPr>
        <p:sp>
          <p:nvSpPr>
            <p:cNvPr id="139" name="Rechteck 138"/>
            <p:cNvSpPr/>
            <p:nvPr/>
          </p:nvSpPr>
          <p:spPr bwMode="auto">
            <a:xfrm>
              <a:off x="3191209" y="2830829"/>
              <a:ext cx="3461281" cy="148312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3169158" y="2814910"/>
              <a:ext cx="1088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Generated</a:t>
              </a:r>
              <a:endParaRPr lang="de-DE" sz="1200" b="1" dirty="0" smtClean="0"/>
            </a:p>
            <a:p>
              <a:r>
                <a:rPr lang="de-DE" sz="1200" b="1" dirty="0"/>
                <a:t>T</a:t>
              </a:r>
              <a:r>
                <a:rPr lang="de-DE" sz="1200" b="1" dirty="0" smtClean="0"/>
                <a:t>est Scripts</a:t>
              </a:r>
              <a:endParaRPr lang="de-DE" sz="1200" b="1" dirty="0"/>
            </a:p>
          </p:txBody>
        </p:sp>
        <p:sp>
          <p:nvSpPr>
            <p:cNvPr id="182" name="Rechteck 181"/>
            <p:cNvSpPr/>
            <p:nvPr/>
          </p:nvSpPr>
          <p:spPr bwMode="auto">
            <a:xfrm>
              <a:off x="4567014" y="3294712"/>
              <a:ext cx="122413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hteck 168"/>
            <p:cNvSpPr/>
            <p:nvPr/>
          </p:nvSpPr>
          <p:spPr bwMode="auto">
            <a:xfrm>
              <a:off x="4453643" y="3184928"/>
              <a:ext cx="122413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hteck 145"/>
            <p:cNvSpPr/>
            <p:nvPr/>
          </p:nvSpPr>
          <p:spPr bwMode="auto">
            <a:xfrm>
              <a:off x="4327654" y="3083028"/>
              <a:ext cx="122413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5" name="Gruppieren 194"/>
            <p:cNvGrpSpPr/>
            <p:nvPr/>
          </p:nvGrpSpPr>
          <p:grpSpPr>
            <a:xfrm>
              <a:off x="5928000" y="2873782"/>
              <a:ext cx="846638" cy="261610"/>
              <a:chOff x="4377105" y="1236858"/>
              <a:chExt cx="1331405" cy="261610"/>
            </a:xfrm>
          </p:grpSpPr>
          <p:sp>
            <p:nvSpPr>
              <p:cNvPr id="196" name="Rechteck 195"/>
              <p:cNvSpPr/>
              <p:nvPr/>
            </p:nvSpPr>
            <p:spPr bwMode="auto">
              <a:xfrm>
                <a:off x="4627850" y="1264327"/>
                <a:ext cx="808246" cy="1925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7" name="Textfeld 196"/>
              <p:cNvSpPr txBox="1"/>
              <p:nvPr/>
            </p:nvSpPr>
            <p:spPr>
              <a:xfrm>
                <a:off x="4377105" y="1236858"/>
                <a:ext cx="133140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 b="1" dirty="0" smtClean="0">
                    <a:solidFill>
                      <a:schemeClr val="bg1"/>
                    </a:solidFill>
                  </a:rPr>
                  <a:t>TTCN-3</a:t>
                </a:r>
                <a:endParaRPr lang="de-DE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8" name="Textfeld 197"/>
            <p:cNvSpPr txBox="1"/>
            <p:nvPr/>
          </p:nvSpPr>
          <p:spPr>
            <a:xfrm>
              <a:off x="4282994" y="3068960"/>
              <a:ext cx="1459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err="1"/>
                <a:t>testcase</a:t>
              </a:r>
              <a:r>
                <a:rPr lang="de-DE" sz="900" dirty="0"/>
                <a:t> </a:t>
              </a:r>
              <a:r>
                <a:rPr lang="de-DE" sz="900" dirty="0" smtClean="0"/>
                <a:t>tc_2() … </a:t>
              </a:r>
              <a:r>
                <a:rPr lang="de-DE" sz="900" b="1" dirty="0" smtClean="0"/>
                <a:t>{</a:t>
              </a:r>
            </a:p>
            <a:p>
              <a:r>
                <a:rPr lang="de-DE" sz="900" dirty="0" smtClean="0"/>
                <a:t>  </a:t>
              </a:r>
              <a:r>
                <a:rPr lang="de-DE" sz="900" b="1" dirty="0" err="1" smtClean="0"/>
                <a:t>var</a:t>
              </a:r>
              <a:r>
                <a:rPr lang="de-DE" sz="900" dirty="0" smtClean="0"/>
                <a:t> TC </a:t>
              </a:r>
              <a:r>
                <a:rPr lang="de-DE" sz="900" dirty="0" err="1" smtClean="0"/>
                <a:t>tc_Property</a:t>
              </a:r>
              <a:r>
                <a:rPr lang="de-DE" sz="900" dirty="0"/>
                <a:t>;  </a:t>
              </a:r>
              <a:endParaRPr lang="de-DE" sz="900" dirty="0" smtClean="0"/>
            </a:p>
            <a:p>
              <a:r>
                <a:rPr lang="de-DE" sz="900" dirty="0"/>
                <a:t> </a:t>
              </a:r>
              <a:r>
                <a:rPr lang="de-DE" sz="900" dirty="0" smtClean="0"/>
                <a:t> </a:t>
              </a:r>
              <a:r>
                <a:rPr lang="de-DE" sz="900" b="1" dirty="0" err="1" smtClean="0"/>
                <a:t>connect</a:t>
              </a:r>
              <a:r>
                <a:rPr lang="de-DE" sz="900" dirty="0" smtClean="0"/>
                <a:t>( (..);</a:t>
              </a:r>
              <a:endParaRPr lang="de-DE" sz="900" dirty="0"/>
            </a:p>
            <a:p>
              <a:r>
                <a:rPr lang="de-DE" sz="900" dirty="0" smtClean="0"/>
                <a:t>  </a:t>
              </a:r>
              <a:r>
                <a:rPr lang="de-DE" sz="900" dirty="0" err="1" smtClean="0"/>
                <a:t>tc_Property.start</a:t>
              </a:r>
              <a:r>
                <a:rPr lang="de-DE" sz="900" dirty="0" smtClean="0"/>
                <a:t>(…);</a:t>
              </a:r>
            </a:p>
            <a:p>
              <a:r>
                <a:rPr lang="de-DE" sz="900" dirty="0"/>
                <a:t>  </a:t>
              </a:r>
              <a:r>
                <a:rPr lang="de-DE" sz="900" dirty="0" err="1" smtClean="0"/>
                <a:t>tc_Property.done</a:t>
              </a:r>
              <a:r>
                <a:rPr lang="de-DE" sz="900" dirty="0"/>
                <a:t>; </a:t>
              </a:r>
              <a:r>
                <a:rPr lang="de-DE" sz="900" dirty="0" smtClean="0"/>
                <a:t>…</a:t>
              </a:r>
            </a:p>
            <a:p>
              <a:r>
                <a:rPr lang="de-DE" sz="900" b="1" dirty="0"/>
                <a:t>}</a:t>
              </a:r>
            </a:p>
          </p:txBody>
        </p:sp>
        <p:cxnSp>
          <p:nvCxnSpPr>
            <p:cNvPr id="189" name="Gerade Verbindung mit Pfeil 188"/>
            <p:cNvCxnSpPr/>
            <p:nvPr/>
          </p:nvCxnSpPr>
          <p:spPr bwMode="auto">
            <a:xfrm>
              <a:off x="4861671" y="2482130"/>
              <a:ext cx="0" cy="304563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sp>
          <p:nvSpPr>
            <p:cNvPr id="272" name="Textfeld 271"/>
            <p:cNvSpPr txBox="1"/>
            <p:nvPr/>
          </p:nvSpPr>
          <p:spPr>
            <a:xfrm>
              <a:off x="4861704" y="2456945"/>
              <a:ext cx="116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Generation</a:t>
              </a:r>
              <a:endParaRPr lang="de-DE" sz="1200" dirty="0"/>
            </a:p>
          </p:txBody>
        </p:sp>
        <p:grpSp>
          <p:nvGrpSpPr>
            <p:cNvPr id="312" name="Gruppieren 311"/>
            <p:cNvGrpSpPr/>
            <p:nvPr/>
          </p:nvGrpSpPr>
          <p:grpSpPr>
            <a:xfrm>
              <a:off x="3086208" y="4079566"/>
              <a:ext cx="441925" cy="285538"/>
              <a:chOff x="7711697" y="5002667"/>
              <a:chExt cx="1341517" cy="956601"/>
            </a:xfrm>
          </p:grpSpPr>
          <p:sp>
            <p:nvSpPr>
              <p:cNvPr id="313" name="Wolkenförmige Legende 312"/>
              <p:cNvSpPr/>
              <p:nvPr/>
            </p:nvSpPr>
            <p:spPr bwMode="auto">
              <a:xfrm>
                <a:off x="7711697" y="5002667"/>
                <a:ext cx="1341517" cy="956601"/>
              </a:xfrm>
              <a:prstGeom prst="cloudCallout">
                <a:avLst>
                  <a:gd name="adj1" fmla="val -15147"/>
                  <a:gd name="adj2" fmla="val 4293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14" name="Immagine 21" descr="logo midas trasp high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4621" y="5107649"/>
                <a:ext cx="1195670" cy="716144"/>
              </a:xfrm>
              <a:prstGeom prst="rect">
                <a:avLst/>
              </a:prstGeom>
            </p:spPr>
          </p:pic>
        </p:grpSp>
      </p:grpSp>
      <p:grpSp>
        <p:nvGrpSpPr>
          <p:cNvPr id="22" name="Gruppieren 21"/>
          <p:cNvGrpSpPr/>
          <p:nvPr/>
        </p:nvGrpSpPr>
        <p:grpSpPr>
          <a:xfrm>
            <a:off x="3175180" y="721974"/>
            <a:ext cx="3629068" cy="1714004"/>
            <a:chOff x="3175180" y="721974"/>
            <a:chExt cx="3629068" cy="1714004"/>
          </a:xfrm>
        </p:grpSpPr>
        <p:sp>
          <p:nvSpPr>
            <p:cNvPr id="116" name="Rechteck 115"/>
            <p:cNvSpPr/>
            <p:nvPr/>
          </p:nvSpPr>
          <p:spPr bwMode="auto">
            <a:xfrm>
              <a:off x="3195812" y="737854"/>
              <a:ext cx="3459008" cy="164641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3980007" y="910120"/>
              <a:ext cx="1224136" cy="864096"/>
              <a:chOff x="3403948" y="1196752"/>
              <a:chExt cx="1224136" cy="864096"/>
            </a:xfrm>
          </p:grpSpPr>
          <p:sp>
            <p:nvSpPr>
              <p:cNvPr id="2" name="Rechteck 1"/>
              <p:cNvSpPr/>
              <p:nvPr/>
            </p:nvSpPr>
            <p:spPr bwMode="auto">
              <a:xfrm>
                <a:off x="3403948" y="1196752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Ellipse 3"/>
              <p:cNvSpPr/>
              <p:nvPr/>
            </p:nvSpPr>
            <p:spPr bwMode="auto">
              <a:xfrm>
                <a:off x="3539547" y="128764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lipse 5"/>
              <p:cNvSpPr/>
              <p:nvPr/>
            </p:nvSpPr>
            <p:spPr bwMode="auto">
              <a:xfrm>
                <a:off x="3539547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Ellipse 6"/>
              <p:cNvSpPr/>
              <p:nvPr/>
            </p:nvSpPr>
            <p:spPr bwMode="auto">
              <a:xfrm>
                <a:off x="3928439" y="1304764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Ellipse 7"/>
              <p:cNvSpPr/>
              <p:nvPr/>
            </p:nvSpPr>
            <p:spPr bwMode="auto">
              <a:xfrm>
                <a:off x="4248825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pieren 4"/>
              <p:cNvGrpSpPr/>
              <p:nvPr/>
            </p:nvGrpSpPr>
            <p:grpSpPr>
              <a:xfrm>
                <a:off x="3963854" y="1871216"/>
                <a:ext cx="144016" cy="144016"/>
                <a:chOff x="4142030" y="1847462"/>
                <a:chExt cx="144016" cy="144016"/>
              </a:xfrm>
            </p:grpSpPr>
            <p:sp>
              <p:nvSpPr>
                <p:cNvPr id="10" name="Ellipse 9"/>
                <p:cNvSpPr/>
                <p:nvPr/>
              </p:nvSpPr>
              <p:spPr bwMode="auto">
                <a:xfrm>
                  <a:off x="4142030" y="1847462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" name="Ellipse 8"/>
                <p:cNvSpPr/>
                <p:nvPr/>
              </p:nvSpPr>
              <p:spPr bwMode="auto">
                <a:xfrm>
                  <a:off x="4182143" y="188359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2" name="Gerade Verbindung mit Pfeil 11"/>
              <p:cNvCxnSpPr>
                <a:endCxn id="7" idx="2"/>
              </p:cNvCxnSpPr>
              <p:nvPr/>
            </p:nvCxnSpPr>
            <p:spPr bwMode="auto">
              <a:xfrm>
                <a:off x="3611555" y="1346044"/>
                <a:ext cx="316884" cy="333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Gerade Verbindung mit Pfeil 13"/>
              <p:cNvCxnSpPr>
                <a:stCxn id="7" idx="3"/>
                <a:endCxn id="6" idx="7"/>
              </p:cNvCxnSpPr>
              <p:nvPr/>
            </p:nvCxnSpPr>
            <p:spPr bwMode="auto">
              <a:xfrm flipH="1">
                <a:off x="3754666" y="1432193"/>
                <a:ext cx="210682" cy="2184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Gerade Verbindung mit Pfeil 19"/>
              <p:cNvCxnSpPr>
                <a:stCxn id="7" idx="4"/>
                <a:endCxn id="8" idx="1"/>
              </p:cNvCxnSpPr>
              <p:nvPr/>
            </p:nvCxnSpPr>
            <p:spPr bwMode="auto">
              <a:xfrm>
                <a:off x="4054453" y="1454056"/>
                <a:ext cx="231281" cy="1966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Gerade Verbindung mit Pfeil 22"/>
              <p:cNvCxnSpPr>
                <a:stCxn id="8" idx="2"/>
                <a:endCxn id="9" idx="7"/>
              </p:cNvCxnSpPr>
              <p:nvPr/>
            </p:nvCxnSpPr>
            <p:spPr bwMode="auto">
              <a:xfrm flipH="1">
                <a:off x="4065430" y="1703446"/>
                <a:ext cx="183395" cy="2144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Gerade Verbindung mit Pfeil 25"/>
              <p:cNvCxnSpPr>
                <a:stCxn id="6" idx="6"/>
                <a:endCxn id="8" idx="2"/>
              </p:cNvCxnSpPr>
              <p:nvPr/>
            </p:nvCxnSpPr>
            <p:spPr bwMode="auto">
              <a:xfrm>
                <a:off x="3791575" y="1703446"/>
                <a:ext cx="4572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1" name="Gruppieren 110"/>
            <p:cNvGrpSpPr/>
            <p:nvPr/>
          </p:nvGrpSpPr>
          <p:grpSpPr>
            <a:xfrm>
              <a:off x="5045188" y="1175320"/>
              <a:ext cx="1477381" cy="1074938"/>
              <a:chOff x="2446547" y="3201682"/>
              <a:chExt cx="1477381" cy="1074938"/>
            </a:xfrm>
          </p:grpSpPr>
          <p:grpSp>
            <p:nvGrpSpPr>
              <p:cNvPr id="69" name="Gruppieren 68"/>
              <p:cNvGrpSpPr/>
              <p:nvPr/>
            </p:nvGrpSpPr>
            <p:grpSpPr>
              <a:xfrm>
                <a:off x="2699792" y="3412524"/>
                <a:ext cx="1224136" cy="864096"/>
                <a:chOff x="2555776" y="2041965"/>
                <a:chExt cx="1224136" cy="864096"/>
              </a:xfrm>
            </p:grpSpPr>
            <p:sp>
              <p:nvSpPr>
                <p:cNvPr id="70" name="Rechteck 69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1" name="Gerade Verbindung mit Pfeil 70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72" name="Gruppieren 71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80" name="Gerader Verbinder 79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1" name="Rechteck 80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Rechteck 81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3" name="Gruppieren 72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77" name="Gerader Verbinder 76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8" name="Rechteck 77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hteck 78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74" name="Gerade Verbindung mit Pfeil 73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5" name="Gerade Verbindung mit Pfeil 74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6" name="Gerade Verbindung mit Pfeil 75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83" name="Gruppieren 82"/>
              <p:cNvGrpSpPr/>
              <p:nvPr/>
            </p:nvGrpSpPr>
            <p:grpSpPr>
              <a:xfrm>
                <a:off x="2572561" y="330764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84" name="Rechteck 83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5" name="Gerade Verbindung mit Pfeil 84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86" name="Gruppieren 85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94" name="Gerader Verbinder 9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5" name="Rechteck 9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hteck 9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7" name="Gruppieren 86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91" name="Gerader Verbinder 9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" name="Rechteck 9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hteck 9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88" name="Gerade Verbindung mit Pfeil 87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9" name="Gerade Verbindung mit Pfeil 88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0" name="Gerade Verbindung mit Pfeil 89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97" name="Gruppieren 96"/>
              <p:cNvGrpSpPr/>
              <p:nvPr/>
            </p:nvGrpSpPr>
            <p:grpSpPr>
              <a:xfrm>
                <a:off x="2446547" y="320168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98" name="Rechteck 97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9" name="Gerade Verbindung mit Pfeil 98"/>
                <p:cNvCxnSpPr/>
                <p:nvPr/>
              </p:nvCxnSpPr>
              <p:spPr bwMode="auto">
                <a:xfrm>
                  <a:off x="2898256" y="226104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0" name="Gruppieren 99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8" name="Gerader Verbinder 107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9" name="Rechteck 108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hteck 109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01" name="Gruppieren 100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5" name="Gerader Verbinder 104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6" name="Rechteck 105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Rechteck 106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02" name="Gerade Verbindung mit Pfeil 101"/>
                <p:cNvCxnSpPr/>
                <p:nvPr/>
              </p:nvCxnSpPr>
              <p:spPr bwMode="auto">
                <a:xfrm>
                  <a:off x="2888804" y="245235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3" name="Gerade Verbindung mit Pfeil 102"/>
                <p:cNvCxnSpPr/>
                <p:nvPr/>
              </p:nvCxnSpPr>
              <p:spPr bwMode="auto">
                <a:xfrm flipH="1">
                  <a:off x="2898256" y="235152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4" name="Gerade Verbindung mit Pfeil 103"/>
                <p:cNvCxnSpPr/>
                <p:nvPr/>
              </p:nvCxnSpPr>
              <p:spPr bwMode="auto">
                <a:xfrm flipH="1">
                  <a:off x="2905760" y="2540839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112" name="Gerade Verbindung mit Pfeil 111"/>
              <p:cNvCxnSpPr/>
              <p:nvPr/>
            </p:nvCxnSpPr>
            <p:spPr bwMode="auto">
              <a:xfrm flipH="1">
                <a:off x="2796514" y="3803650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15" name="Textfeld 114"/>
            <p:cNvSpPr txBox="1"/>
            <p:nvPr/>
          </p:nvSpPr>
          <p:spPr>
            <a:xfrm>
              <a:off x="3175180" y="721974"/>
              <a:ext cx="99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MIDAS Models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74" name="Rechteck 133"/>
            <p:cNvSpPr/>
            <p:nvPr/>
          </p:nvSpPr>
          <p:spPr bwMode="auto">
            <a:xfrm>
              <a:off x="5756351" y="801577"/>
              <a:ext cx="860965" cy="192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Textfeld 134"/>
            <p:cNvSpPr txBox="1"/>
            <p:nvPr/>
          </p:nvSpPr>
          <p:spPr>
            <a:xfrm>
              <a:off x="5542507" y="776839"/>
              <a:ext cx="1261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bg1"/>
                  </a:solidFill>
                </a:rPr>
                <a:t>MIDAS DSL</a:t>
              </a:r>
              <a:endParaRPr lang="de-DE" sz="11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1" name="Gruppieren 320"/>
            <p:cNvGrpSpPr/>
            <p:nvPr/>
          </p:nvGrpSpPr>
          <p:grpSpPr>
            <a:xfrm>
              <a:off x="3850835" y="2150440"/>
              <a:ext cx="441925" cy="285538"/>
              <a:chOff x="7711697" y="5002667"/>
              <a:chExt cx="1341517" cy="956601"/>
            </a:xfrm>
          </p:grpSpPr>
          <p:sp>
            <p:nvSpPr>
              <p:cNvPr id="322" name="Wolkenförmige Legende 321"/>
              <p:cNvSpPr/>
              <p:nvPr/>
            </p:nvSpPr>
            <p:spPr bwMode="auto">
              <a:xfrm>
                <a:off x="7711697" y="5002667"/>
                <a:ext cx="1341517" cy="956601"/>
              </a:xfrm>
              <a:prstGeom prst="cloudCallout">
                <a:avLst>
                  <a:gd name="adj1" fmla="val -15147"/>
                  <a:gd name="adj2" fmla="val 4293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23" name="Immagine 21" descr="logo midas trasp high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4621" y="5107649"/>
                <a:ext cx="1195670" cy="716144"/>
              </a:xfrm>
              <a:prstGeom prst="rect">
                <a:avLst/>
              </a:prstGeom>
            </p:spPr>
          </p:pic>
        </p:grpSp>
      </p:grpSp>
      <p:grpSp>
        <p:nvGrpSpPr>
          <p:cNvPr id="226" name="Gruppieren 225"/>
          <p:cNvGrpSpPr/>
          <p:nvPr/>
        </p:nvGrpSpPr>
        <p:grpSpPr>
          <a:xfrm>
            <a:off x="6764072" y="1234460"/>
            <a:ext cx="1977847" cy="461665"/>
            <a:chOff x="6764072" y="1346319"/>
            <a:chExt cx="1977847" cy="461665"/>
          </a:xfrm>
        </p:grpSpPr>
        <p:sp>
          <p:nvSpPr>
            <p:cNvPr id="284" name="Textfeld 283"/>
            <p:cNvSpPr txBox="1"/>
            <p:nvPr/>
          </p:nvSpPr>
          <p:spPr>
            <a:xfrm>
              <a:off x="7341808" y="1346319"/>
              <a:ext cx="1400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Combination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of</a:t>
              </a:r>
              <a:r>
                <a:rPr lang="de-DE" sz="1200" dirty="0" smtClean="0"/>
                <a:t> UBT &amp; </a:t>
              </a:r>
              <a:r>
                <a:rPr lang="de-DE" sz="1200" dirty="0" err="1" smtClean="0"/>
                <a:t>Fuzzing</a:t>
              </a:r>
              <a:endParaRPr lang="de-DE" sz="1200" dirty="0"/>
            </a:p>
          </p:txBody>
        </p:sp>
        <p:grpSp>
          <p:nvGrpSpPr>
            <p:cNvPr id="333" name="Gruppieren 332"/>
            <p:cNvGrpSpPr/>
            <p:nvPr/>
          </p:nvGrpSpPr>
          <p:grpSpPr>
            <a:xfrm>
              <a:off x="6764072" y="1429890"/>
              <a:ext cx="593073" cy="309437"/>
              <a:chOff x="4139952" y="1356824"/>
              <a:chExt cx="999386" cy="878826"/>
            </a:xfrm>
          </p:grpSpPr>
          <p:cxnSp>
            <p:nvCxnSpPr>
              <p:cNvPr id="334" name="Gerade Verbindung mit Pfeil 333"/>
              <p:cNvCxnSpPr/>
              <p:nvPr/>
            </p:nvCxnSpPr>
            <p:spPr bwMode="auto">
              <a:xfrm>
                <a:off x="4270426" y="1362631"/>
                <a:ext cx="8689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5" name="Gerade Verbindung mit Pfeil 334"/>
              <p:cNvCxnSpPr/>
              <p:nvPr/>
            </p:nvCxnSpPr>
            <p:spPr bwMode="auto">
              <a:xfrm>
                <a:off x="5131588" y="1356824"/>
                <a:ext cx="0" cy="87882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6" name="Gerade Verbindung mit Pfeil 335"/>
              <p:cNvCxnSpPr/>
              <p:nvPr/>
            </p:nvCxnSpPr>
            <p:spPr bwMode="auto">
              <a:xfrm>
                <a:off x="4139952" y="2224701"/>
                <a:ext cx="98779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</p:grpSp>
      </p:grpSp>
      <p:grpSp>
        <p:nvGrpSpPr>
          <p:cNvPr id="225" name="Gruppieren 224"/>
          <p:cNvGrpSpPr/>
          <p:nvPr/>
        </p:nvGrpSpPr>
        <p:grpSpPr>
          <a:xfrm>
            <a:off x="6761336" y="865329"/>
            <a:ext cx="1987128" cy="276999"/>
            <a:chOff x="6761336" y="865329"/>
            <a:chExt cx="1987128" cy="276999"/>
          </a:xfrm>
        </p:grpSpPr>
        <p:cxnSp>
          <p:nvCxnSpPr>
            <p:cNvPr id="283" name="Gerade Verbindung mit Pfeil 282"/>
            <p:cNvCxnSpPr/>
            <p:nvPr/>
          </p:nvCxnSpPr>
          <p:spPr bwMode="auto">
            <a:xfrm>
              <a:off x="6761336" y="1005601"/>
              <a:ext cx="586193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337" name="Textfeld 336"/>
            <p:cNvSpPr txBox="1"/>
            <p:nvPr/>
          </p:nvSpPr>
          <p:spPr>
            <a:xfrm>
              <a:off x="7348353" y="865329"/>
              <a:ext cx="1400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Input </a:t>
              </a:r>
              <a:r>
                <a:rPr lang="de-DE" sz="1200" dirty="0" err="1" smtClean="0"/>
                <a:t>validation</a:t>
              </a:r>
              <a:endParaRPr lang="de-DE" sz="1200" dirty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86744" y="4402743"/>
            <a:ext cx="6360923" cy="1943417"/>
            <a:chOff x="386744" y="4402743"/>
            <a:chExt cx="6360923" cy="1943417"/>
          </a:xfrm>
        </p:grpSpPr>
        <p:sp>
          <p:nvSpPr>
            <p:cNvPr id="176" name="Rechteck 175"/>
            <p:cNvSpPr/>
            <p:nvPr/>
          </p:nvSpPr>
          <p:spPr bwMode="auto">
            <a:xfrm>
              <a:off x="508995" y="4808093"/>
              <a:ext cx="6131314" cy="14831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496941" y="4792608"/>
              <a:ext cx="2196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Execution</a:t>
              </a:r>
              <a:r>
                <a:rPr lang="de-DE" sz="1200" b="1" dirty="0" smtClean="0"/>
                <a:t> Environment</a:t>
              </a:r>
              <a:endParaRPr lang="de-DE" sz="1200" b="1" dirty="0"/>
            </a:p>
          </p:txBody>
        </p:sp>
        <p:grpSp>
          <p:nvGrpSpPr>
            <p:cNvPr id="179" name="Gruppieren 178"/>
            <p:cNvGrpSpPr/>
            <p:nvPr/>
          </p:nvGrpSpPr>
          <p:grpSpPr>
            <a:xfrm>
              <a:off x="5901029" y="4844419"/>
              <a:ext cx="846638" cy="261610"/>
              <a:chOff x="4377105" y="1236858"/>
              <a:chExt cx="1331405" cy="261610"/>
            </a:xfrm>
          </p:grpSpPr>
          <p:sp>
            <p:nvSpPr>
              <p:cNvPr id="180" name="Rechteck 179"/>
              <p:cNvSpPr/>
              <p:nvPr/>
            </p:nvSpPr>
            <p:spPr bwMode="auto">
              <a:xfrm>
                <a:off x="4627850" y="1264327"/>
                <a:ext cx="808246" cy="1925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Textfeld 180"/>
              <p:cNvSpPr txBox="1"/>
              <p:nvPr/>
            </p:nvSpPr>
            <p:spPr>
              <a:xfrm>
                <a:off x="4377105" y="1236858"/>
                <a:ext cx="133140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 b="1" dirty="0" smtClean="0">
                    <a:solidFill>
                      <a:schemeClr val="bg1"/>
                    </a:solidFill>
                  </a:rPr>
                  <a:t>Java</a:t>
                </a:r>
                <a:endParaRPr lang="de-DE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3" name="Rechteck 182"/>
            <p:cNvSpPr/>
            <p:nvPr/>
          </p:nvSpPr>
          <p:spPr bwMode="auto">
            <a:xfrm>
              <a:off x="4313248" y="4968166"/>
              <a:ext cx="1062008" cy="549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317614" y="4998716"/>
              <a:ext cx="1088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TTCN-3 </a:t>
              </a:r>
              <a:r>
                <a:rPr lang="de-DE" sz="1200" dirty="0" err="1" smtClean="0"/>
                <a:t>Executable</a:t>
              </a:r>
              <a:endParaRPr lang="de-DE" sz="1200" dirty="0"/>
            </a:p>
          </p:txBody>
        </p:sp>
        <p:sp>
          <p:nvSpPr>
            <p:cNvPr id="185" name="Rechteck 184"/>
            <p:cNvSpPr/>
            <p:nvPr/>
          </p:nvSpPr>
          <p:spPr bwMode="auto">
            <a:xfrm>
              <a:off x="4302262" y="5629690"/>
              <a:ext cx="1062008" cy="549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4315907" y="5654946"/>
              <a:ext cx="1088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SOA System</a:t>
              </a:r>
            </a:p>
            <a:p>
              <a:r>
                <a:rPr lang="de-DE" sz="1200" dirty="0" smtClean="0"/>
                <a:t>Adapter</a:t>
              </a:r>
              <a:endParaRPr lang="de-DE" sz="1200" dirty="0"/>
            </a:p>
          </p:txBody>
        </p:sp>
        <p:sp>
          <p:nvSpPr>
            <p:cNvPr id="187" name="Rechteck 186"/>
            <p:cNvSpPr/>
            <p:nvPr/>
          </p:nvSpPr>
          <p:spPr bwMode="auto">
            <a:xfrm>
              <a:off x="5559639" y="5242698"/>
              <a:ext cx="835699" cy="549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Textfeld 187"/>
            <p:cNvSpPr txBox="1"/>
            <p:nvPr/>
          </p:nvSpPr>
          <p:spPr>
            <a:xfrm>
              <a:off x="5564005" y="5286399"/>
              <a:ext cx="108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CoDec</a:t>
              </a:r>
              <a:endParaRPr lang="de-DE" sz="1200" dirty="0"/>
            </a:p>
          </p:txBody>
        </p:sp>
        <p:cxnSp>
          <p:nvCxnSpPr>
            <p:cNvPr id="190" name="Gerade Verbindung mit Pfeil 189"/>
            <p:cNvCxnSpPr/>
            <p:nvPr/>
          </p:nvCxnSpPr>
          <p:spPr bwMode="auto">
            <a:xfrm>
              <a:off x="4878192" y="4428846"/>
              <a:ext cx="0" cy="304563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sp>
          <p:nvSpPr>
            <p:cNvPr id="263" name="Rechteck 262"/>
            <p:cNvSpPr/>
            <p:nvPr/>
          </p:nvSpPr>
          <p:spPr bwMode="auto">
            <a:xfrm>
              <a:off x="1114518" y="5352058"/>
              <a:ext cx="1224136" cy="5972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Textfeld 263"/>
            <p:cNvSpPr txBox="1"/>
            <p:nvPr/>
          </p:nvSpPr>
          <p:spPr>
            <a:xfrm>
              <a:off x="1254830" y="5399878"/>
              <a:ext cx="1088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External</a:t>
              </a:r>
              <a:r>
                <a:rPr lang="de-DE" sz="1200" dirty="0" smtClean="0"/>
                <a:t> </a:t>
              </a:r>
            </a:p>
            <a:p>
              <a:r>
                <a:rPr lang="de-DE" sz="1200" dirty="0" err="1" smtClean="0"/>
                <a:t>Functions</a:t>
              </a:r>
              <a:endParaRPr lang="de-DE" sz="1200" dirty="0"/>
            </a:p>
          </p:txBody>
        </p:sp>
        <p:cxnSp>
          <p:nvCxnSpPr>
            <p:cNvPr id="265" name="Gerade Verbindung mit Pfeil 264"/>
            <p:cNvCxnSpPr/>
            <p:nvPr/>
          </p:nvCxnSpPr>
          <p:spPr bwMode="auto">
            <a:xfrm>
              <a:off x="2710465" y="5661248"/>
              <a:ext cx="750858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sp>
          <p:nvSpPr>
            <p:cNvPr id="275" name="Textfeld 274"/>
            <p:cNvSpPr txBox="1"/>
            <p:nvPr/>
          </p:nvSpPr>
          <p:spPr>
            <a:xfrm>
              <a:off x="4874686" y="4402743"/>
              <a:ext cx="116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Generation</a:t>
              </a:r>
              <a:endParaRPr lang="de-DE" sz="1200" dirty="0"/>
            </a:p>
          </p:txBody>
        </p:sp>
        <p:grpSp>
          <p:nvGrpSpPr>
            <p:cNvPr id="315" name="Gruppieren 314"/>
            <p:cNvGrpSpPr/>
            <p:nvPr/>
          </p:nvGrpSpPr>
          <p:grpSpPr>
            <a:xfrm>
              <a:off x="386744" y="6060622"/>
              <a:ext cx="441925" cy="285538"/>
              <a:chOff x="7711697" y="5002667"/>
              <a:chExt cx="1341517" cy="956601"/>
            </a:xfrm>
          </p:grpSpPr>
          <p:sp>
            <p:nvSpPr>
              <p:cNvPr id="316" name="Wolkenförmige Legende 315"/>
              <p:cNvSpPr/>
              <p:nvPr/>
            </p:nvSpPr>
            <p:spPr bwMode="auto">
              <a:xfrm>
                <a:off x="7711697" y="5002667"/>
                <a:ext cx="1341517" cy="956601"/>
              </a:xfrm>
              <a:prstGeom prst="cloudCallout">
                <a:avLst>
                  <a:gd name="adj1" fmla="val -15147"/>
                  <a:gd name="adj2" fmla="val 4293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17" name="Immagine 21" descr="logo midas trasp high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4621" y="5107649"/>
                <a:ext cx="1195670" cy="716144"/>
              </a:xfrm>
              <a:prstGeom prst="rect">
                <a:avLst/>
              </a:prstGeom>
            </p:spPr>
          </p:pic>
        </p:grpSp>
        <p:sp>
          <p:nvSpPr>
            <p:cNvPr id="178" name="Textfeld 177"/>
            <p:cNvSpPr txBox="1"/>
            <p:nvPr/>
          </p:nvSpPr>
          <p:spPr>
            <a:xfrm>
              <a:off x="2614757" y="5362922"/>
              <a:ext cx="8771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/>
                <a:t>Usage</a:t>
              </a:r>
              <a:endParaRPr lang="de-DE" sz="12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94451" y="2468023"/>
            <a:ext cx="2753448" cy="1885795"/>
            <a:chOff x="394451" y="2468023"/>
            <a:chExt cx="2753448" cy="1885795"/>
          </a:xfrm>
        </p:grpSpPr>
        <p:sp>
          <p:nvSpPr>
            <p:cNvPr id="285" name="Rechteck 284"/>
            <p:cNvSpPr/>
            <p:nvPr/>
          </p:nvSpPr>
          <p:spPr bwMode="auto">
            <a:xfrm>
              <a:off x="514807" y="2837243"/>
              <a:ext cx="2359514" cy="147670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Textfeld 259"/>
            <p:cNvSpPr txBox="1"/>
            <p:nvPr/>
          </p:nvSpPr>
          <p:spPr>
            <a:xfrm>
              <a:off x="500506" y="2812990"/>
              <a:ext cx="1893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/>
                <a:t>Planning</a:t>
              </a:r>
              <a:r>
                <a:rPr lang="de-DE" sz="1200" b="1" dirty="0"/>
                <a:t> </a:t>
              </a:r>
              <a:r>
                <a:rPr lang="de-DE" sz="1200" b="1" dirty="0" smtClean="0"/>
                <a:t>&amp; </a:t>
              </a:r>
              <a:r>
                <a:rPr lang="de-DE" sz="1200" b="1" dirty="0" err="1" smtClean="0"/>
                <a:t>Scheduling</a:t>
              </a:r>
              <a:endParaRPr lang="de-DE" sz="1200" b="1" dirty="0" smtClean="0"/>
            </a:p>
            <a:p>
              <a:r>
                <a:rPr lang="de-DE" sz="1200" b="1" dirty="0" smtClean="0"/>
                <a:t>Models</a:t>
              </a:r>
              <a:endParaRPr lang="de-DE" sz="1200" b="1" dirty="0"/>
            </a:p>
          </p:txBody>
        </p:sp>
        <p:sp>
          <p:nvSpPr>
            <p:cNvPr id="273" name="Textfeld 272"/>
            <p:cNvSpPr txBox="1"/>
            <p:nvPr/>
          </p:nvSpPr>
          <p:spPr>
            <a:xfrm>
              <a:off x="1987287" y="2468023"/>
              <a:ext cx="116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Generation</a:t>
              </a:r>
              <a:endParaRPr lang="de-DE" sz="1200" dirty="0"/>
            </a:p>
          </p:txBody>
        </p:sp>
        <p:grpSp>
          <p:nvGrpSpPr>
            <p:cNvPr id="286" name="Gruppieren 285"/>
            <p:cNvGrpSpPr/>
            <p:nvPr/>
          </p:nvGrpSpPr>
          <p:grpSpPr>
            <a:xfrm>
              <a:off x="1123640" y="3140968"/>
              <a:ext cx="1215014" cy="875670"/>
              <a:chOff x="7121226" y="3057391"/>
              <a:chExt cx="1215014" cy="875670"/>
            </a:xfrm>
          </p:grpSpPr>
          <p:sp>
            <p:nvSpPr>
              <p:cNvPr id="287" name="Abgerundetes Rechteck 286"/>
              <p:cNvSpPr/>
              <p:nvPr/>
            </p:nvSpPr>
            <p:spPr>
              <a:xfrm>
                <a:off x="7121226" y="3057391"/>
                <a:ext cx="1215014" cy="875670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88" name="Abgerundetes Rechteck 287"/>
              <p:cNvSpPr/>
              <p:nvPr/>
            </p:nvSpPr>
            <p:spPr>
              <a:xfrm>
                <a:off x="7253103" y="3500012"/>
                <a:ext cx="254170" cy="100413"/>
              </a:xfrm>
              <a:prstGeom prst="round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289" name="Gerade Verbindung 64"/>
              <p:cNvCxnSpPr/>
              <p:nvPr/>
            </p:nvCxnSpPr>
            <p:spPr>
              <a:xfrm>
                <a:off x="7154559" y="3129068"/>
                <a:ext cx="1141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Gerade Verbindung 71"/>
              <p:cNvCxnSpPr/>
              <p:nvPr/>
            </p:nvCxnSpPr>
            <p:spPr>
              <a:xfrm>
                <a:off x="7121226" y="3262517"/>
                <a:ext cx="12150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Rechteck 290"/>
              <p:cNvSpPr/>
              <p:nvPr/>
            </p:nvSpPr>
            <p:spPr>
              <a:xfrm rot="2351499">
                <a:off x="7734660" y="3354491"/>
                <a:ext cx="60870" cy="61898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7347054" y="3311239"/>
                <a:ext cx="66267" cy="6626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93" name="Abgerundetes Rechteck 292"/>
              <p:cNvSpPr/>
              <p:nvPr/>
            </p:nvSpPr>
            <p:spPr>
              <a:xfrm>
                <a:off x="7997931" y="3327299"/>
                <a:ext cx="254170" cy="100413"/>
              </a:xfrm>
              <a:prstGeom prst="round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94" name="Abgerundetes Rechteck 293"/>
              <p:cNvSpPr/>
              <p:nvPr/>
            </p:nvSpPr>
            <p:spPr>
              <a:xfrm>
                <a:off x="7997931" y="3674513"/>
                <a:ext cx="254170" cy="100413"/>
              </a:xfrm>
              <a:prstGeom prst="round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95" name="Abgerundetes Rechteck 294"/>
              <p:cNvSpPr/>
              <p:nvPr/>
            </p:nvSpPr>
            <p:spPr>
              <a:xfrm>
                <a:off x="7638010" y="3495226"/>
                <a:ext cx="254170" cy="100413"/>
              </a:xfrm>
              <a:prstGeom prst="round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96" name="Abgerundetes Rechteck 295"/>
              <p:cNvSpPr/>
              <p:nvPr/>
            </p:nvSpPr>
            <p:spPr>
              <a:xfrm>
                <a:off x="7253102" y="3675512"/>
                <a:ext cx="254170" cy="100413"/>
              </a:xfrm>
              <a:prstGeom prst="round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97" name="Ellipse 296"/>
              <p:cNvSpPr/>
              <p:nvPr/>
            </p:nvSpPr>
            <p:spPr>
              <a:xfrm>
                <a:off x="7742235" y="3845641"/>
                <a:ext cx="45719" cy="45719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298" name="Gewinkelte Verbindung 297"/>
              <p:cNvCxnSpPr>
                <a:stCxn id="288" idx="3"/>
              </p:cNvCxnSpPr>
              <p:nvPr/>
            </p:nvCxnSpPr>
            <p:spPr>
              <a:xfrm flipV="1">
                <a:off x="7507273" y="3385440"/>
                <a:ext cx="214676" cy="164779"/>
              </a:xfrm>
              <a:prstGeom prst="bentConnector3">
                <a:avLst>
                  <a:gd name="adj1" fmla="val 40401"/>
                </a:avLst>
              </a:prstGeom>
              <a:ln w="6350">
                <a:solidFill>
                  <a:schemeClr val="tx1"/>
                </a:solidFill>
                <a:headEnd type="none" w="med" len="med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Gewinkelte Verbindung 298"/>
              <p:cNvCxnSpPr>
                <a:stCxn id="295" idx="3"/>
              </p:cNvCxnSpPr>
              <p:nvPr/>
            </p:nvCxnSpPr>
            <p:spPr>
              <a:xfrm flipV="1">
                <a:off x="7892180" y="3545432"/>
                <a:ext cx="232836" cy="1"/>
              </a:xfrm>
              <a:prstGeom prst="bentConnector3">
                <a:avLst>
                  <a:gd name="adj1" fmla="val 50000"/>
                </a:avLst>
              </a:prstGeom>
              <a:ln w="6350">
                <a:solidFill>
                  <a:schemeClr val="tx1"/>
                </a:solidFill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Gerade Verbindung mit Pfeil 299"/>
              <p:cNvCxnSpPr>
                <a:stCxn id="293" idx="2"/>
                <a:endCxn id="294" idx="0"/>
              </p:cNvCxnSpPr>
              <p:nvPr/>
            </p:nvCxnSpPr>
            <p:spPr>
              <a:xfrm>
                <a:off x="8125016" y="3427712"/>
                <a:ext cx="0" cy="246801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Gerade Verbindung mit Pfeil 300"/>
              <p:cNvCxnSpPr>
                <a:stCxn id="292" idx="4"/>
                <a:endCxn id="288" idx="0"/>
              </p:cNvCxnSpPr>
              <p:nvPr/>
            </p:nvCxnSpPr>
            <p:spPr>
              <a:xfrm>
                <a:off x="7380188" y="3377506"/>
                <a:ext cx="0" cy="12250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Gerade Verbindung mit Pfeil 301"/>
              <p:cNvCxnSpPr>
                <a:endCxn id="295" idx="0"/>
              </p:cNvCxnSpPr>
              <p:nvPr/>
            </p:nvCxnSpPr>
            <p:spPr>
              <a:xfrm flipH="1">
                <a:off x="7765095" y="3428659"/>
                <a:ext cx="1" cy="6656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Gerade Verbindung mit Pfeil 302"/>
              <p:cNvCxnSpPr>
                <a:endCxn id="293" idx="1"/>
              </p:cNvCxnSpPr>
              <p:nvPr/>
            </p:nvCxnSpPr>
            <p:spPr>
              <a:xfrm>
                <a:off x="7808241" y="3377506"/>
                <a:ext cx="189690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Gerade Verbindung mit Pfeil 303"/>
              <p:cNvCxnSpPr>
                <a:stCxn id="294" idx="1"/>
                <a:endCxn id="296" idx="3"/>
              </p:cNvCxnSpPr>
              <p:nvPr/>
            </p:nvCxnSpPr>
            <p:spPr>
              <a:xfrm flipH="1">
                <a:off x="7507272" y="3724720"/>
                <a:ext cx="490659" cy="999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Rechteck 304"/>
              <p:cNvSpPr/>
              <p:nvPr/>
            </p:nvSpPr>
            <p:spPr>
              <a:xfrm>
                <a:off x="7276867" y="3151851"/>
                <a:ext cx="761496" cy="8166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: </a:t>
                </a:r>
                <a:r>
                  <a:rPr kumimoji="0" lang="de-DE" sz="8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TMScheduler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06" name="Rechteck 305"/>
              <p:cNvSpPr/>
              <p:nvPr/>
            </p:nvSpPr>
            <p:spPr>
              <a:xfrm>
                <a:off x="7981856" y="3178121"/>
                <a:ext cx="288277" cy="7655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307" name="Gewinkelte Verbindung 306"/>
              <p:cNvCxnSpPr>
                <a:stCxn id="296" idx="2"/>
                <a:endCxn id="297" idx="2"/>
              </p:cNvCxnSpPr>
              <p:nvPr/>
            </p:nvCxnSpPr>
            <p:spPr>
              <a:xfrm rot="16200000" flipH="1">
                <a:off x="7514923" y="3641189"/>
                <a:ext cx="92576" cy="362048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8" name="Gruppieren 317"/>
            <p:cNvGrpSpPr/>
            <p:nvPr/>
          </p:nvGrpSpPr>
          <p:grpSpPr>
            <a:xfrm>
              <a:off x="394451" y="4068280"/>
              <a:ext cx="441925" cy="285538"/>
              <a:chOff x="7711697" y="5002667"/>
              <a:chExt cx="1341517" cy="956601"/>
            </a:xfrm>
          </p:grpSpPr>
          <p:sp>
            <p:nvSpPr>
              <p:cNvPr id="319" name="Wolkenförmige Legende 318"/>
              <p:cNvSpPr/>
              <p:nvPr/>
            </p:nvSpPr>
            <p:spPr bwMode="auto">
              <a:xfrm>
                <a:off x="7711697" y="5002667"/>
                <a:ext cx="1341517" cy="956601"/>
              </a:xfrm>
              <a:prstGeom prst="cloudCallout">
                <a:avLst>
                  <a:gd name="adj1" fmla="val -15147"/>
                  <a:gd name="adj2" fmla="val 4293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20" name="Immagine 21" descr="logo midas trasp high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4621" y="5107649"/>
                <a:ext cx="1195670" cy="716144"/>
              </a:xfrm>
              <a:prstGeom prst="rect">
                <a:avLst/>
              </a:prstGeom>
            </p:spPr>
          </p:pic>
        </p:grpSp>
        <p:grpSp>
          <p:nvGrpSpPr>
            <p:cNvPr id="3" name="Gruppieren 2"/>
            <p:cNvGrpSpPr/>
            <p:nvPr/>
          </p:nvGrpSpPr>
          <p:grpSpPr>
            <a:xfrm>
              <a:off x="1755955" y="4050102"/>
              <a:ext cx="1261741" cy="261610"/>
              <a:chOff x="7924233" y="3068960"/>
              <a:chExt cx="1261741" cy="261610"/>
            </a:xfrm>
          </p:grpSpPr>
          <p:sp>
            <p:nvSpPr>
              <p:cNvPr id="199" name="Rechteck 133"/>
              <p:cNvSpPr/>
              <p:nvPr/>
            </p:nvSpPr>
            <p:spPr bwMode="auto">
              <a:xfrm>
                <a:off x="8138077" y="3093698"/>
                <a:ext cx="860965" cy="1925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Textfeld 134"/>
              <p:cNvSpPr txBox="1"/>
              <p:nvPr/>
            </p:nvSpPr>
            <p:spPr>
              <a:xfrm>
                <a:off x="7924233" y="3068960"/>
                <a:ext cx="12617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>
                    <a:solidFill>
                      <a:schemeClr val="bg1"/>
                    </a:solidFill>
                  </a:rPr>
                  <a:t>MIDAS DSL</a:t>
                </a:r>
                <a:endParaRPr lang="de-DE" sz="11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62" name="Gerade Verbindung mit Pfeil 261"/>
            <p:cNvCxnSpPr/>
            <p:nvPr/>
          </p:nvCxnSpPr>
          <p:spPr bwMode="auto">
            <a:xfrm flipH="1">
              <a:off x="2476948" y="2554138"/>
              <a:ext cx="613041" cy="58683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</p:grpSp>
      <p:grpSp>
        <p:nvGrpSpPr>
          <p:cNvPr id="24" name="Gruppieren 23"/>
          <p:cNvGrpSpPr/>
          <p:nvPr/>
        </p:nvGrpSpPr>
        <p:grpSpPr>
          <a:xfrm>
            <a:off x="2598405" y="959809"/>
            <a:ext cx="1160612" cy="1192251"/>
            <a:chOff x="2598405" y="959809"/>
            <a:chExt cx="1160612" cy="1192251"/>
          </a:xfrm>
        </p:grpSpPr>
        <p:sp>
          <p:nvSpPr>
            <p:cNvPr id="332" name="Textfeld 331"/>
            <p:cNvSpPr txBox="1"/>
            <p:nvPr/>
          </p:nvSpPr>
          <p:spPr>
            <a:xfrm>
              <a:off x="2598405" y="1875061"/>
              <a:ext cx="116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Generation</a:t>
              </a:r>
              <a:endParaRPr lang="de-DE" sz="1200" dirty="0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2602682" y="959809"/>
              <a:ext cx="862822" cy="1177329"/>
              <a:chOff x="2602682" y="959809"/>
              <a:chExt cx="862822" cy="1177329"/>
            </a:xfrm>
          </p:grpSpPr>
          <p:cxnSp>
            <p:nvCxnSpPr>
              <p:cNvPr id="127" name="Gerade Verbindung mit Pfeil 126"/>
              <p:cNvCxnSpPr/>
              <p:nvPr/>
            </p:nvCxnSpPr>
            <p:spPr bwMode="auto">
              <a:xfrm>
                <a:off x="2696900" y="1294113"/>
                <a:ext cx="750858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cxnSp>
            <p:nvCxnSpPr>
              <p:cNvPr id="271" name="Gerade Verbindung mit Pfeil 270"/>
              <p:cNvCxnSpPr/>
              <p:nvPr/>
            </p:nvCxnSpPr>
            <p:spPr bwMode="auto">
              <a:xfrm>
                <a:off x="2693197" y="1726161"/>
                <a:ext cx="750858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cxnSp>
            <p:nvCxnSpPr>
              <p:cNvPr id="279" name="Gerade Verbindung mit Pfeil 278"/>
              <p:cNvCxnSpPr/>
              <p:nvPr/>
            </p:nvCxnSpPr>
            <p:spPr bwMode="auto">
              <a:xfrm>
                <a:off x="2697228" y="2132856"/>
                <a:ext cx="731390" cy="4282"/>
              </a:xfrm>
              <a:prstGeom prst="straightConnector1">
                <a:avLst/>
              </a:prstGeom>
              <a:solidFill>
                <a:schemeClr val="accent1"/>
              </a:solidFill>
              <a:ln w="38100" cap="rnd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/>
              </a:ln>
              <a:effectLst/>
            </p:spPr>
          </p:cxnSp>
          <p:grpSp>
            <p:nvGrpSpPr>
              <p:cNvPr id="324" name="Gruppieren 193"/>
              <p:cNvGrpSpPr/>
              <p:nvPr/>
            </p:nvGrpSpPr>
            <p:grpSpPr>
              <a:xfrm>
                <a:off x="2922641" y="959809"/>
                <a:ext cx="214185" cy="279067"/>
                <a:chOff x="274509" y="2276872"/>
                <a:chExt cx="432048" cy="648072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395536" y="2276872"/>
                  <a:ext cx="216024" cy="216024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6" name="Gerade Verbindung 195"/>
                <p:cNvCxnSpPr/>
                <p:nvPr/>
              </p:nvCxnSpPr>
              <p:spPr>
                <a:xfrm rot="5400000">
                  <a:off x="390012" y="2600908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 Verbindung 196"/>
                <p:cNvCxnSpPr/>
                <p:nvPr/>
              </p:nvCxnSpPr>
              <p:spPr>
                <a:xfrm rot="16200000" flipH="1">
                  <a:off x="465448" y="2744924"/>
                  <a:ext cx="216024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 Verbindung 197"/>
                <p:cNvCxnSpPr/>
                <p:nvPr/>
              </p:nvCxnSpPr>
              <p:spPr>
                <a:xfrm rot="5400000">
                  <a:off x="297240" y="2727588"/>
                  <a:ext cx="223644" cy="1710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 Verbindung 198"/>
                <p:cNvCxnSpPr/>
                <p:nvPr/>
              </p:nvCxnSpPr>
              <p:spPr>
                <a:xfrm flipV="1">
                  <a:off x="493832" y="2459784"/>
                  <a:ext cx="212725" cy="128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 Verbindung 199"/>
                <p:cNvCxnSpPr/>
                <p:nvPr/>
              </p:nvCxnSpPr>
              <p:spPr>
                <a:xfrm>
                  <a:off x="274509" y="2459784"/>
                  <a:ext cx="235327" cy="13599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1" name="Textfeld 330"/>
              <p:cNvSpPr txBox="1"/>
              <p:nvPr/>
            </p:nvSpPr>
            <p:spPr>
              <a:xfrm>
                <a:off x="2602682" y="1456736"/>
                <a:ext cx="8628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Import</a:t>
                </a:r>
                <a:endParaRPr lang="de-DE" sz="1200" dirty="0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2595548" y="3480959"/>
            <a:ext cx="1160612" cy="276999"/>
            <a:chOff x="2595548" y="3480959"/>
            <a:chExt cx="1160612" cy="276999"/>
          </a:xfrm>
        </p:grpSpPr>
        <p:cxnSp>
          <p:nvCxnSpPr>
            <p:cNvPr id="261" name="Gerade Verbindung mit Pfeil 260"/>
            <p:cNvCxnSpPr/>
            <p:nvPr/>
          </p:nvCxnSpPr>
          <p:spPr bwMode="auto">
            <a:xfrm>
              <a:off x="2710465" y="3501008"/>
              <a:ext cx="750858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sp>
          <p:nvSpPr>
            <p:cNvPr id="274" name="Textfeld 273"/>
            <p:cNvSpPr txBox="1"/>
            <p:nvPr/>
          </p:nvSpPr>
          <p:spPr>
            <a:xfrm>
              <a:off x="2595548" y="3480959"/>
              <a:ext cx="1160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Generation</a:t>
              </a:r>
              <a:endParaRPr lang="de-DE" sz="1200" dirty="0"/>
            </a:p>
          </p:txBody>
        </p:sp>
      </p:grpSp>
      <p:grpSp>
        <p:nvGrpSpPr>
          <p:cNvPr id="232" name="Gruppieren 231"/>
          <p:cNvGrpSpPr/>
          <p:nvPr/>
        </p:nvGrpSpPr>
        <p:grpSpPr>
          <a:xfrm>
            <a:off x="2621045" y="721974"/>
            <a:ext cx="4036857" cy="3595995"/>
            <a:chOff x="2621045" y="721974"/>
            <a:chExt cx="4036857" cy="3595995"/>
          </a:xfrm>
        </p:grpSpPr>
        <p:sp>
          <p:nvSpPr>
            <p:cNvPr id="231" name="Rechteck 230"/>
            <p:cNvSpPr/>
            <p:nvPr/>
          </p:nvSpPr>
          <p:spPr bwMode="auto">
            <a:xfrm>
              <a:off x="2621045" y="721974"/>
              <a:ext cx="4031318" cy="1672420"/>
            </a:xfrm>
            <a:prstGeom prst="rect">
              <a:avLst/>
            </a:prstGeom>
            <a:solidFill>
              <a:srgbClr val="FF0000">
                <a:alpha val="5098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Rechteck 200"/>
            <p:cNvSpPr/>
            <p:nvPr/>
          </p:nvSpPr>
          <p:spPr bwMode="auto">
            <a:xfrm>
              <a:off x="3193401" y="2395278"/>
              <a:ext cx="3464501" cy="1922691"/>
            </a:xfrm>
            <a:prstGeom prst="rect">
              <a:avLst/>
            </a:prstGeom>
            <a:solidFill>
              <a:srgbClr val="FF0000">
                <a:alpha val="5098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6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template dedalus white base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C7FAA"/>
      </a:accent1>
      <a:accent2>
        <a:srgbClr val="FFC000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ASTER CRED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CRED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OKUS">
  <a:themeElements>
    <a:clrScheme name="Benutzerdefiniert 2">
      <a:dk1>
        <a:sysClr val="windowText" lastClr="000000"/>
      </a:dk1>
      <a:lt1>
        <a:sysClr val="window" lastClr="FFFFFF"/>
      </a:lt1>
      <a:dk2>
        <a:srgbClr val="CCCCCC"/>
      </a:dk2>
      <a:lt2>
        <a:srgbClr val="17A57D"/>
      </a:lt2>
      <a:accent1>
        <a:srgbClr val="7FC600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ACD3"/>
      </a:hlink>
      <a:folHlink>
        <a:srgbClr val="7FC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DDDD"/>
        </a:solidFill>
        <a:ln w="9525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FOKUS">
  <a:themeElements>
    <a:clrScheme name="Benutzerdefiniert 2">
      <a:dk1>
        <a:sysClr val="windowText" lastClr="000000"/>
      </a:dk1>
      <a:lt1>
        <a:sysClr val="window" lastClr="FFFFFF"/>
      </a:lt1>
      <a:dk2>
        <a:srgbClr val="CCCCCC"/>
      </a:dk2>
      <a:lt2>
        <a:srgbClr val="17A57D"/>
      </a:lt2>
      <a:accent1>
        <a:srgbClr val="7FC600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ACD3"/>
      </a:hlink>
      <a:folHlink>
        <a:srgbClr val="7FC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DDDD"/>
        </a:solidFill>
        <a:ln w="9525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AMONDS_ppt_template_new">
  <a:themeElements>
    <a:clrScheme name="Benutzerdefiniert 1">
      <a:dk1>
        <a:srgbClr val="25252F"/>
      </a:dk1>
      <a:lt1>
        <a:srgbClr val="FFFFFF"/>
      </a:lt1>
      <a:dk2>
        <a:srgbClr val="FFFFFF"/>
      </a:dk2>
      <a:lt2>
        <a:srgbClr val="F3F2DC"/>
      </a:lt2>
      <a:accent1>
        <a:srgbClr val="626262"/>
      </a:accent1>
      <a:accent2>
        <a:srgbClr val="FFC000"/>
      </a:accent2>
      <a:accent3>
        <a:srgbClr val="0070C0"/>
      </a:accent3>
      <a:accent4>
        <a:srgbClr val="FF6600"/>
      </a:accent4>
      <a:accent5>
        <a:srgbClr val="002060"/>
      </a:accent5>
      <a:accent6>
        <a:srgbClr val="262D3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1">
    <a:dk1>
      <a:srgbClr val="25252F"/>
    </a:dk1>
    <a:lt1>
      <a:srgbClr val="FFFFFF"/>
    </a:lt1>
    <a:dk2>
      <a:srgbClr val="FFFFFF"/>
    </a:dk2>
    <a:lt2>
      <a:srgbClr val="F3F2DC"/>
    </a:lt2>
    <a:accent1>
      <a:srgbClr val="626262"/>
    </a:accent1>
    <a:accent2>
      <a:srgbClr val="FFC000"/>
    </a:accent2>
    <a:accent3>
      <a:srgbClr val="0070C0"/>
    </a:accent3>
    <a:accent4>
      <a:srgbClr val="FF6600"/>
    </a:accent4>
    <a:accent5>
      <a:srgbClr val="002060"/>
    </a:accent5>
    <a:accent6>
      <a:srgbClr val="262D3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1527</Words>
  <Application>Microsoft Office PowerPoint</Application>
  <PresentationFormat>On-screen Show (4:3)</PresentationFormat>
  <Paragraphs>441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Wingdings 3</vt:lpstr>
      <vt:lpstr>template dedalus white base</vt:lpstr>
      <vt:lpstr>1_Tema de Office</vt:lpstr>
      <vt:lpstr>3_FOKUS</vt:lpstr>
      <vt:lpstr>4_FOKUS</vt:lpstr>
      <vt:lpstr>DIAMONDS_ppt_template_new</vt:lpstr>
      <vt:lpstr>DEPLOYMENT OF MODEL-BASED AUTOMATED TESTING INFRASTRUCTURE IN A CLOUD </vt:lpstr>
      <vt:lpstr>Motivation &amp; Scope </vt:lpstr>
      <vt:lpstr>Outline of the TR</vt:lpstr>
      <vt:lpstr>Outline of the TR – Con´t</vt:lpstr>
      <vt:lpstr>Use Cases Considered within MIDAS project</vt:lpstr>
      <vt:lpstr>Test Execution Use Case</vt:lpstr>
      <vt:lpstr>Manual Test Design Use Case </vt:lpstr>
      <vt:lpstr>Automated Test Design Use Case</vt:lpstr>
      <vt:lpstr>Overview on the overall Modelling &amp; Generation Process</vt:lpstr>
      <vt:lpstr>Overview on the Generation Process</vt:lpstr>
      <vt:lpstr>Description of the MIDAS DSL</vt:lpstr>
      <vt:lpstr>Description of the MIDAS DSL</vt:lpstr>
      <vt:lpstr>Description of the MIDAS DSL</vt:lpstr>
      <vt:lpstr>Description of the MIDAS DSL (Example 1)</vt:lpstr>
      <vt:lpstr>Description of the MIDAS DSL</vt:lpstr>
      <vt:lpstr>Description of the MIDAS DSL (Example 2)</vt:lpstr>
      <vt:lpstr>Mapping of the MIDAS DSL to TTCN-3</vt:lpstr>
      <vt:lpstr>Specification of Platform Components</vt:lpstr>
      <vt:lpstr>Integration of Test Methods - UBT &amp; Fuzzing</vt:lpstr>
      <vt:lpstr>End User and Core Services deployed on Cloud Infrastructure</vt:lpstr>
      <vt:lpstr>Usage Model for MBT automated testing cloud infrastructure </vt:lpstr>
      <vt:lpstr>End user main use cases</vt:lpstr>
      <vt:lpstr>End user ancillary use cases</vt:lpstr>
      <vt:lpstr>Tenancy Admin and TaaS Admin use cases</vt:lpstr>
      <vt:lpstr>Implementation of Test Execution Use Case as TaaS</vt:lpstr>
      <vt:lpstr>Implementation of Manual Test Design use case as TaaS</vt:lpstr>
      <vt:lpstr>Implementation of Automated test design use case as TaaS</vt:lpstr>
      <vt:lpstr>MIDAS TaaS deployment strategy:  the DevEnv (in local) and the ProdEnv (on the Cloud)</vt:lpstr>
      <vt:lpstr>MIDAS TaaS Deployment on a Public Cloud Infrastructure (M24)</vt:lpstr>
      <vt:lpstr>Towards the end of the project</vt:lpstr>
      <vt:lpstr>Timeline and Milestones</vt:lpstr>
      <vt:lpstr>Supporting Organizations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andreas.hoffmann@fokus.fraunhofer.de</dc:creator>
  <cp:lastModifiedBy>Roman Kuznar</cp:lastModifiedBy>
  <cp:revision>663</cp:revision>
  <cp:lastPrinted>2014-06-29T22:43:38Z</cp:lastPrinted>
  <dcterms:created xsi:type="dcterms:W3CDTF">2013-01-26T18:14:22Z</dcterms:created>
  <dcterms:modified xsi:type="dcterms:W3CDTF">2015-01-27T08:02:47Z</dcterms:modified>
</cp:coreProperties>
</file>