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3" r:id="rId3"/>
    <p:sldId id="374" r:id="rId4"/>
    <p:sldId id="375" r:id="rId5"/>
    <p:sldId id="376" r:id="rId6"/>
    <p:sldId id="377" r:id="rId7"/>
    <p:sldId id="365" r:id="rId8"/>
    <p:sldId id="366" r:id="rId9"/>
    <p:sldId id="378" r:id="rId10"/>
    <p:sldId id="373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46" d="100"/>
          <a:sy n="146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28.01.15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28.01.15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SC27 IT ST </a:t>
            </a:r>
            <a:r>
              <a:rPr lang="en-US" sz="2000" dirty="0" err="1" smtClean="0"/>
              <a:t>PoW</a:t>
            </a:r>
            <a:r>
              <a:rPr lang="en-US" sz="2000" dirty="0" smtClean="0"/>
              <a:t>: </a:t>
            </a:r>
          </a:p>
          <a:p>
            <a:pPr lvl="2"/>
            <a:r>
              <a:rPr lang="en-US" sz="1600" dirty="0" smtClean="0"/>
              <a:t>Economics of Information Security and Privacy</a:t>
            </a:r>
          </a:p>
          <a:p>
            <a:pPr lvl="2"/>
            <a:r>
              <a:rPr lang="en-US" sz="1600" dirty="0" smtClean="0"/>
              <a:t>Security Evaluation, Testing, Processes, Methods and Specification</a:t>
            </a:r>
          </a:p>
          <a:p>
            <a:pPr lvl="2"/>
            <a:r>
              <a:rPr lang="en-US" sz="1600" dirty="0" smtClean="0"/>
              <a:t>Certification and Auditing Requirements and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 smtClean="0"/>
              <a:t>28</a:t>
            </a:r>
            <a:r>
              <a:rPr lang="de-DE" sz="2800" baseline="30000" dirty="0" smtClean="0"/>
              <a:t>th </a:t>
            </a:r>
            <a:r>
              <a:rPr lang="de-DE" sz="2800" dirty="0" err="1" smtClean="0"/>
              <a:t>January</a:t>
            </a:r>
            <a:r>
              <a:rPr lang="de-DE" sz="2800" dirty="0" smtClean="0"/>
              <a:t> 2015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Progress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to be approved in </a:t>
            </a:r>
            <a:r>
              <a:rPr lang="en-US" dirty="0" smtClean="0">
                <a:solidFill>
                  <a:srgbClr val="404040"/>
                </a:solidFill>
              </a:rPr>
              <a:t>January 2015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 smtClean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r>
              <a:rPr lang="en-US" sz="1800" dirty="0" smtClean="0"/>
              <a:t>Requirements metrics and acceptance criteria for Fuzzing (WI proposal planned for next MTS meeting in May 2015)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162213">
            <a:off x="4438977" y="3636898"/>
            <a:ext cx="1135159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611596" y="6019868"/>
            <a:ext cx="6598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62213">
            <a:off x="6058725" y="6067363"/>
            <a:ext cx="6598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Draft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80000" cy="43924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Reference</a:t>
            </a:r>
          </a:p>
          <a:p>
            <a:pPr lvl="1">
              <a:defRPr/>
            </a:pPr>
            <a:r>
              <a:rPr lang="en-GB" sz="1800" dirty="0" smtClean="0"/>
              <a:t>TR 101 583</a:t>
            </a:r>
            <a:endParaRPr lang="en-GB" sz="1800" dirty="0"/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Title</a:t>
            </a:r>
          </a:p>
          <a:p>
            <a:pPr lvl="1">
              <a:defRPr/>
            </a:pPr>
            <a:r>
              <a:rPr lang="en-GB" sz="1800" dirty="0"/>
              <a:t>Methods for Testing and Specification (MTS);</a:t>
            </a:r>
          </a:p>
          <a:p>
            <a:pPr lvl="1">
              <a:defRPr/>
            </a:pPr>
            <a:r>
              <a:rPr lang="en-GB" sz="1800" dirty="0"/>
              <a:t>Security testing </a:t>
            </a:r>
            <a:r>
              <a:rPr lang="en-GB" sz="1800" dirty="0" smtClean="0"/>
              <a:t>terminology</a:t>
            </a:r>
          </a:p>
          <a:p>
            <a:pPr>
              <a:defRPr/>
            </a:pPr>
            <a:r>
              <a:rPr lang="en-US" sz="3000" b="1" dirty="0" smtClean="0"/>
              <a:t>Document Purpose</a:t>
            </a:r>
          </a:p>
          <a:p>
            <a:pPr marL="400050" lvl="2" indent="0">
              <a:buClrTx/>
              <a:buSzPct val="90000"/>
              <a:buNone/>
              <a:defRPr/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collect the </a:t>
            </a:r>
            <a:r>
              <a:rPr lang="en-GB" b="1" dirty="0">
                <a:solidFill>
                  <a:srgbClr val="000000"/>
                </a:solidFill>
              </a:rPr>
              <a:t>basic terminology and ontology </a:t>
            </a:r>
            <a:r>
              <a:rPr lang="en-GB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b="1" dirty="0">
                <a:solidFill>
                  <a:srgbClr val="000000"/>
                </a:solidFill>
              </a:rPr>
              <a:t>to be used for security testing </a:t>
            </a:r>
            <a:r>
              <a:rPr lang="en-GB" dirty="0">
                <a:solidFill>
                  <a:srgbClr val="000000"/>
                </a:solidFill>
              </a:rPr>
              <a:t>in order to have a common understanding in MTS and related committees.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 smtClean="0"/>
              <a:t>Document </a:t>
            </a:r>
            <a:r>
              <a:rPr lang="en-US" sz="3000" b="1" dirty="0"/>
              <a:t>Status</a:t>
            </a:r>
          </a:p>
          <a:p>
            <a:pPr lvl="1">
              <a:defRPr/>
            </a:pPr>
            <a:r>
              <a:rPr lang="en-GB" sz="1800" dirty="0" smtClean="0"/>
              <a:t>Final Draft v0.0.8 </a:t>
            </a:r>
            <a:r>
              <a:rPr lang="en-GB" sz="1800" dirty="0"/>
              <a:t>(</a:t>
            </a:r>
            <a:r>
              <a:rPr lang="en-GB" sz="1800" dirty="0" smtClean="0"/>
              <a:t>2015-01)</a:t>
            </a: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/>
          </a:bodyPr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Document </a:t>
            </a:r>
            <a:r>
              <a:rPr lang="en-US" b="1" dirty="0" smtClean="0"/>
              <a:t>Progress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/>
              <a:t>New section on risk-based security testing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/>
              <a:t>New life-cycle figure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/>
              <a:t>Discussing conflicting </a:t>
            </a:r>
            <a:r>
              <a:rPr lang="en-US" sz="1800" dirty="0" smtClean="0"/>
              <a:t>terms (solved)</a:t>
            </a:r>
          </a:p>
          <a:p>
            <a:pPr marL="1200150" lvl="2" indent="-342900">
              <a:defRPr/>
            </a:pPr>
            <a:r>
              <a:rPr lang="en-US" sz="1400" dirty="0" smtClean="0"/>
              <a:t>Asset, Model-based security testing, Risk-based testing, Security Requirement, Security test case, Susceptibility, Threat, Unwanted Incident, Vulnerability, Vulnerability Test ,Weakness</a:t>
            </a:r>
          </a:p>
          <a:p>
            <a:pPr marL="1200150" lvl="2" indent="-342900">
              <a:defRPr/>
            </a:pPr>
            <a:r>
              <a:rPr lang="en-US" sz="1400" dirty="0" smtClean="0"/>
              <a:t>Found consensus on definitions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/>
              <a:t>A</a:t>
            </a:r>
            <a:r>
              <a:rPr lang="en-US" sz="1800" dirty="0" smtClean="0"/>
              <a:t>pplication for remote consensus </a:t>
            </a:r>
            <a:endParaRPr lang="en-US" sz="1800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Security Assurance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v0.0.8 (2015-01)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251: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of information from other WI required </a:t>
            </a:r>
            <a:r>
              <a:rPr lang="en-US" sz="1800" dirty="0" smtClean="0"/>
              <a:t>(ongoing)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r>
              <a:rPr lang="en-US" sz="1800" dirty="0"/>
              <a:t>T</a:t>
            </a:r>
            <a:r>
              <a:rPr lang="en-US" sz="1800" dirty="0" smtClean="0"/>
              <a:t>B approval October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2015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Review Cycle: Review feedback until end of </a:t>
            </a:r>
            <a:r>
              <a:rPr lang="en-US" sz="1800" dirty="0" smtClean="0"/>
              <a:t>February</a:t>
            </a:r>
            <a:r>
              <a:rPr lang="en-US" sz="1800" dirty="0" smtClean="0">
                <a:ea typeface="+mn-ea"/>
              </a:rPr>
              <a:t>, next version end of </a:t>
            </a:r>
            <a:r>
              <a:rPr lang="en-US" sz="1800" dirty="0" smtClean="0"/>
              <a:t>this week</a:t>
            </a: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6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</a:t>
            </a:r>
            <a:r>
              <a:rPr lang="en-GB" sz="2800" dirty="0" smtClean="0"/>
              <a:t>203 251: </a:t>
            </a:r>
            <a:r>
              <a:rPr lang="en-GB" sz="2800" dirty="0"/>
              <a:t>Risk-based Security Testing </a:t>
            </a:r>
            <a:r>
              <a:rPr lang="en-GB" sz="3200" dirty="0"/>
              <a:t/>
            </a:r>
            <a:br>
              <a:rPr lang="en-GB" sz="3200" dirty="0"/>
            </a:b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Proposal for new title: Risk-based security assessment and testing methodologies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400" i="1" dirty="0"/>
              <a:t>Describes a </a:t>
            </a:r>
            <a:r>
              <a:rPr lang="en-GB" sz="2400" b="1" i="1" u="sng" dirty="0"/>
              <a:t>set of methodologies </a:t>
            </a:r>
            <a:r>
              <a:rPr lang="en-GB" sz="2400" i="1" dirty="0"/>
              <a:t>that combine </a:t>
            </a:r>
            <a:r>
              <a:rPr lang="en-GB" sz="2400" b="1" i="1" u="sng" dirty="0"/>
              <a:t>risk assessment and testing</a:t>
            </a:r>
            <a:r>
              <a:rPr lang="en-GB" sz="2400" i="1" dirty="0"/>
              <a:t>. The methodologies are based on  standards like ISO 31000 and IEEE 829/29119.</a:t>
            </a:r>
            <a:r>
              <a:rPr lang="en-US" sz="24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v0.0.7 (2015-01)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7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401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Issues from last MTS</a:t>
            </a:r>
          </a:p>
          <a:p>
            <a:pPr lvl="1"/>
            <a:r>
              <a:rPr lang="en-GB" sz="2000" dirty="0" smtClean="0"/>
              <a:t>Terminology </a:t>
            </a:r>
            <a:r>
              <a:rPr lang="en-GB" sz="2000" dirty="0"/>
              <a:t>and processes </a:t>
            </a:r>
            <a:r>
              <a:rPr lang="en-GB" sz="2000" dirty="0" smtClean="0"/>
              <a:t>are </a:t>
            </a:r>
            <a:r>
              <a:rPr lang="en-GB" sz="2000" dirty="0"/>
              <a:t>described </a:t>
            </a:r>
            <a:r>
              <a:rPr lang="en-GB" sz="2000" dirty="0" smtClean="0"/>
              <a:t>differently in </a:t>
            </a:r>
            <a:r>
              <a:rPr lang="en-GB" sz="2000" dirty="0"/>
              <a:t>the Terminology Report and the Risk-based Security Testing </a:t>
            </a:r>
            <a:r>
              <a:rPr lang="en-GB" sz="2000" dirty="0" smtClean="0"/>
              <a:t>document</a:t>
            </a:r>
            <a:r>
              <a:rPr lang="en-GB" sz="2000" dirty="0"/>
              <a:t>. </a:t>
            </a:r>
            <a:endParaRPr lang="en-GB" sz="2000" dirty="0" smtClean="0"/>
          </a:p>
          <a:p>
            <a:pPr lvl="2"/>
            <a:r>
              <a:rPr lang="en-GB" sz="1600" dirty="0" smtClean="0"/>
              <a:t>Added life cycle figure (new Figure in TR 101 583, extended version in EG 203 251)</a:t>
            </a:r>
          </a:p>
          <a:p>
            <a:pPr lvl="2"/>
            <a:r>
              <a:rPr lang="en-GB" sz="1600" dirty="0" smtClean="0"/>
              <a:t>Contributed with Risk-based testing part to </a:t>
            </a:r>
            <a:r>
              <a:rPr lang="en-GB" sz="1600" dirty="0"/>
              <a:t>TR 101 583</a:t>
            </a:r>
            <a:endParaRPr lang="en-GB" sz="1600" dirty="0" smtClean="0"/>
          </a:p>
          <a:p>
            <a:pPr lvl="2"/>
            <a:r>
              <a:rPr lang="en-GB" sz="1600" dirty="0" smtClean="0"/>
              <a:t>Alignment of terms in both of the documents</a:t>
            </a:r>
            <a:endParaRPr lang="en-GB" sz="1600" dirty="0"/>
          </a:p>
          <a:p>
            <a:pPr lvl="1"/>
            <a:endParaRPr lang="en-GB" sz="2000" dirty="0" smtClean="0"/>
          </a:p>
          <a:p>
            <a:r>
              <a:rPr lang="en-US" sz="2400" dirty="0"/>
              <a:t>Next steps/open issues</a:t>
            </a:r>
          </a:p>
          <a:p>
            <a:pPr lvl="1">
              <a:defRPr/>
            </a:pPr>
            <a:r>
              <a:rPr lang="en-US" sz="1800" dirty="0" smtClean="0"/>
              <a:t>Renaming to </a:t>
            </a:r>
            <a:r>
              <a:rPr lang="en-GB" sz="1800" dirty="0" smtClean="0">
                <a:solidFill>
                  <a:srgbClr val="FF0000"/>
                </a:solidFill>
              </a:rPr>
              <a:t>Risk</a:t>
            </a:r>
            <a:r>
              <a:rPr lang="en-GB" sz="1800" dirty="0">
                <a:solidFill>
                  <a:srgbClr val="FF0000"/>
                </a:solidFill>
              </a:rPr>
              <a:t>-based security assessment and testing </a:t>
            </a:r>
            <a:r>
              <a:rPr lang="en-GB" sz="1800" dirty="0" smtClean="0">
                <a:solidFill>
                  <a:srgbClr val="FF0000"/>
                </a:solidFill>
              </a:rPr>
              <a:t>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Simple risk and testing metrics 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TB </a:t>
            </a:r>
            <a:r>
              <a:rPr lang="en-US" sz="1800" dirty="0"/>
              <a:t>approval </a:t>
            </a:r>
            <a:r>
              <a:rPr lang="en-US" sz="1800" dirty="0" smtClean="0"/>
              <a:t>planned for October </a:t>
            </a: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, 2015</a:t>
            </a:r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5165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ETSI </a:t>
            </a:r>
            <a:r>
              <a:rPr lang="en-US" sz="3600" dirty="0" smtClean="0"/>
              <a:t>MTS - ISO</a:t>
            </a:r>
            <a:r>
              <a:rPr lang="en-US" sz="3600" dirty="0"/>
              <a:t>/IEC JTC1 </a:t>
            </a:r>
            <a:r>
              <a:rPr lang="en-US" sz="3600" dirty="0" smtClean="0"/>
              <a:t>SC27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ETSI </a:t>
            </a:r>
            <a:r>
              <a:rPr lang="en-US" sz="2400" dirty="0" smtClean="0"/>
              <a:t>ISO/</a:t>
            </a:r>
            <a:r>
              <a:rPr lang="en-US" sz="2400" dirty="0"/>
              <a:t>MTS liaisons to </a:t>
            </a:r>
            <a:r>
              <a:rPr lang="en-GB" sz="2400" dirty="0" smtClean="0"/>
              <a:t>ISO</a:t>
            </a:r>
            <a:r>
              <a:rPr lang="en-GB" sz="2400" dirty="0"/>
              <a:t>/IEC JTC1 SC7 WG26, in particular with the ISO/IEC/IEEE 29119 series (Software and systems engineering -- Software testing).  </a:t>
            </a:r>
            <a:endParaRPr lang="de-DE" sz="2400" dirty="0"/>
          </a:p>
          <a:p>
            <a:pPr mar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ETSI ISO/</a:t>
            </a:r>
            <a:r>
              <a:rPr lang="en-US" sz="2400" dirty="0">
                <a:solidFill>
                  <a:srgbClr val="FF0000"/>
                </a:solidFill>
              </a:rPr>
              <a:t>MTS liaisons to ISO/IEC JTC1 SC27 WG4/WG3 </a:t>
            </a:r>
            <a:endParaRPr lang="en-US" sz="2000" dirty="0"/>
          </a:p>
          <a:p>
            <a:pPr lvl="1"/>
            <a:r>
              <a:rPr lang="en-US" sz="2000" dirty="0"/>
              <a:t>As per Resolution 11 (contained in SC 27 N14236) of the 16th ISO/IEC JTC 1/SC 27/WG 4 meeting held in Hong Kong, China, 7th – 11th April 2014 this document has been sent to ETSI MTS. This document is circulated within SC 27 for information. </a:t>
            </a:r>
            <a:endParaRPr lang="en-US" sz="2400" dirty="0" smtClean="0"/>
          </a:p>
          <a:p>
            <a:pPr lvl="1"/>
            <a:r>
              <a:rPr lang="en-US" sz="2000" dirty="0" smtClean="0"/>
              <a:t>ISO</a:t>
            </a:r>
            <a:r>
              <a:rPr lang="en-US" sz="2000" dirty="0"/>
              <a:t>/IEC </a:t>
            </a:r>
            <a:r>
              <a:rPr lang="en-US" sz="2000" dirty="0" smtClean="0"/>
              <a:t>27034 series </a:t>
            </a:r>
            <a:r>
              <a:rPr lang="en-US" sz="2000" dirty="0"/>
              <a:t>- Information technology -- Security techniques -- Application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Answer for WG3/ WG4 prepared and available at meeting folder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6169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722</TotalTime>
  <Words>989</Words>
  <Application>Microsoft Macintosh PowerPoint</Application>
  <PresentationFormat>On-screen Show (4:3)</PresentationFormat>
  <Paragraphs>120</Paragraphs>
  <Slides>10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Security SIG in MTS 28th January 2015  Progress Report</vt:lpstr>
      <vt:lpstr>MTS SECURITY SIG  Work Items</vt:lpstr>
      <vt:lpstr>TR 101 583: Security testing terminology </vt:lpstr>
      <vt:lpstr>TR 101 583: Security testing terminology -- Progress</vt:lpstr>
      <vt:lpstr>EG 203 250:  Security Assurance Lifecycle </vt:lpstr>
      <vt:lpstr>EG 203 251:  Security Assurance Lifecycle -- Progress</vt:lpstr>
      <vt:lpstr>EG 203 251: Risk-based Security Testing  </vt:lpstr>
      <vt:lpstr>Discussion and Comments</vt:lpstr>
      <vt:lpstr>ETSI MTS - ISO/IEC JTC1 SC27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449</cp:revision>
  <cp:lastPrinted>2012-05-15T07:02:06Z</cp:lastPrinted>
  <dcterms:created xsi:type="dcterms:W3CDTF">2010-12-21T08:59:38Z</dcterms:created>
  <dcterms:modified xsi:type="dcterms:W3CDTF">2015-01-28T11:53:04Z</dcterms:modified>
</cp:coreProperties>
</file>