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Default Extension="gif" ContentType="image/gif"/>
  <Default Extension="vml" ContentType="application/vnd.openxmlformats-officedocument.vmlDrawing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12"/>
  </p:sldMasterIdLst>
  <p:notesMasterIdLst>
    <p:notesMasterId r:id="rId25"/>
  </p:notesMasterIdLst>
  <p:handoutMasterIdLst>
    <p:handoutMasterId r:id="rId26"/>
  </p:handoutMasterIdLst>
  <p:sldIdLst>
    <p:sldId id="257" r:id="rId13"/>
    <p:sldId id="273" r:id="rId14"/>
    <p:sldId id="262" r:id="rId15"/>
    <p:sldId id="260" r:id="rId16"/>
    <p:sldId id="270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12198350" cy="6858000"/>
  <p:notesSz cx="7099300" cy="10234613"/>
  <p:custDataLst>
    <p:custData r:id="rId8"/>
    <p:tags r:id="rId27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546" userDrawn="1">
          <p15:clr>
            <a:srgbClr val="A4A3A4"/>
          </p15:clr>
        </p15:guide>
        <p15:guide id="4" orient="horz" pos="2455" userDrawn="1">
          <p15:clr>
            <a:srgbClr val="A4A3A4"/>
          </p15:clr>
        </p15:guide>
        <p15:guide id="5" orient="horz" pos="890">
          <p15:clr>
            <a:srgbClr val="A4A3A4"/>
          </p15:clr>
        </p15:guide>
        <p15:guide id="7" pos="395">
          <p15:clr>
            <a:srgbClr val="A4A3A4"/>
          </p15:clr>
        </p15:guide>
        <p15:guide id="8" pos="213">
          <p15:clr>
            <a:srgbClr val="A4A3A4"/>
          </p15:clr>
        </p15:guide>
        <p15:guide id="9" pos="3842">
          <p15:clr>
            <a:srgbClr val="A4A3A4"/>
          </p15:clr>
        </p15:guide>
        <p15:guide id="10" pos="3933">
          <p15:clr>
            <a:srgbClr val="A4A3A4"/>
          </p15:clr>
        </p15:guide>
        <p15:guide id="11" pos="7380">
          <p15:clr>
            <a:srgbClr val="A4A3A4"/>
          </p15:clr>
        </p15:guide>
        <p15:guide id="12" pos="5567" userDrawn="1">
          <p15:clr>
            <a:srgbClr val="A4A3A4"/>
          </p15:clr>
        </p15:guide>
        <p15:guide id="13" pos="2663">
          <p15:clr>
            <a:srgbClr val="A4A3A4"/>
          </p15:clr>
        </p15:guide>
        <p15:guide id="14" pos="2753">
          <p15:clr>
            <a:srgbClr val="A4A3A4"/>
          </p15:clr>
        </p15:guide>
        <p15:guide id="15" orient="horz" pos="1117" userDrawn="1">
          <p15:clr>
            <a:srgbClr val="A4A3A4"/>
          </p15:clr>
        </p15:guide>
        <p15:guide id="16" orient="horz" pos="3634" userDrawn="1">
          <p15:clr>
            <a:srgbClr val="A4A3A4"/>
          </p15:clr>
        </p15:guide>
        <p15:guide id="17" orient="horz" pos="4088" userDrawn="1">
          <p15:clr>
            <a:srgbClr val="A4A3A4"/>
          </p15:clr>
        </p15:guide>
        <p15:guide id="18" orient="horz" pos="4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0000"/>
    <a:srgbClr val="505A64"/>
    <a:srgbClr val="D7D7CD"/>
    <a:srgbClr val="879BAA"/>
    <a:srgbClr val="BECDD7"/>
    <a:srgbClr val="FFB900"/>
    <a:srgbClr val="AF235F"/>
    <a:srgbClr val="55A0B9"/>
    <a:srgbClr val="AAB4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7" autoAdjust="0"/>
    <p:restoredTop sz="96473" autoAdjust="0"/>
  </p:normalViewPr>
  <p:slideViewPr>
    <p:cSldViewPr snapToGrid="0" snapToObjects="1" showGuides="1">
      <p:cViewPr varScale="1">
        <p:scale>
          <a:sx n="79" d="100"/>
          <a:sy n="79" d="100"/>
        </p:scale>
        <p:origin x="-528" y="-78"/>
      </p:cViewPr>
      <p:guideLst>
        <p:guide orient="horz" pos="3884"/>
        <p:guide orient="horz" pos="618"/>
        <p:guide orient="horz" pos="2546"/>
        <p:guide orient="horz" pos="2455"/>
        <p:guide orient="horz" pos="890"/>
        <p:guide orient="horz" pos="1117"/>
        <p:guide orient="horz" pos="3634"/>
        <p:guide orient="horz" pos="4088"/>
        <p:guide orient="horz" pos="4233"/>
        <p:guide pos="395"/>
        <p:guide pos="213"/>
        <p:guide pos="3842"/>
        <p:guide pos="3933"/>
        <p:guide pos="7380"/>
        <p:guide pos="5567"/>
        <p:guide pos="2663"/>
        <p:guide pos="27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-2652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itchFamily="34" charset="0"/>
              </a:rPr>
              <a:t>Handzettel </a:t>
            </a:r>
            <a:fld id="{BFC713D8-7968-482B-A79F-9C586FE5053A}" type="slidenum">
              <a:rPr lang="de-DE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17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Notizen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8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customXml" Target="../../customXml/item1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customXml" Target="../../customXml/item1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customXml" Target="../../customXml/item10.xml"/><Relationship Id="rId6" Type="http://schemas.openxmlformats.org/officeDocument/2006/relationships/tags" Target="../tags/tag42.xml"/><Relationship Id="rId11" Type="http://schemas.openxmlformats.org/officeDocument/2006/relationships/image" Target="../media/image1.wmf"/><Relationship Id="rId5" Type="http://schemas.openxmlformats.org/officeDocument/2006/relationships/tags" Target="../tags/tag41.xml"/><Relationship Id="rId10" Type="http://schemas.openxmlformats.org/officeDocument/2006/relationships/image" Target="../media/image2.jpeg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customXml" Target="../../customXml/item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customXml" Target="../../customXml/item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customXml" Target="../../customXml/item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customXml" Target="../../customXml/item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customXml" Target="../../customXml/item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customXml" Target="../../customXml/item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customXml" Target="../../customXml/item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no image (big bar down)" type="title" preserve="1">
  <p:cSld name="Chapter 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dtRectangle 15 Id7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0" y="0"/>
            <a:ext cx="12198350" cy="4149725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3"/>
            </p:custDataLst>
          </p:nvPr>
        </p:nvSpPr>
        <p:spPr bwMode="gray">
          <a:xfrm>
            <a:off x="338138" y="4149090"/>
            <a:ext cx="11860212" cy="1480078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4"/>
            </p:custDataLst>
          </p:nvPr>
        </p:nvSpPr>
        <p:spPr bwMode="gray">
          <a:xfrm>
            <a:off x="338138" y="3756008"/>
            <a:ext cx="11860212" cy="393082"/>
          </a:xfrm>
          <a:prstGeom prst="rect">
            <a:avLst/>
          </a:prstGeom>
          <a:solidFill>
            <a:srgbClr val="233746">
              <a:alpha val="65000"/>
            </a:srgbClr>
          </a:solidFill>
        </p:spPr>
        <p:txBody>
          <a:bodyPr wrap="square" lIns="270000" tIns="18000" rIns="482400" bIns="36000" anchor="b">
            <a:noAutofit/>
          </a:bodyPr>
          <a:lstStyle>
            <a:lvl1pPr>
              <a:defRPr sz="2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subtitle</a:t>
            </a:r>
          </a:p>
        </p:txBody>
      </p:sp>
      <p:sp>
        <p:nvSpPr>
          <p:cNvPr id="6" name="cdtText Box 101 Id6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0" name="cdtPicture 10 Id13" descr="SIE_Logo_Layer_Petrol_RGB_A3_76mm.wmf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11" name="Rectangle 168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2016.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dtText Placeholder 12 Id13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 bwMode="auto">
          <a:xfrm>
            <a:off x="4794388" y="1776507"/>
            <a:ext cx="6921361" cy="4714075"/>
          </a:xfrm>
          <a:prstGeom prst="rect">
            <a:avLst/>
          </a:prstGeom>
          <a:solidFill>
            <a:srgbClr val="D7D7CD"/>
          </a:solidFill>
        </p:spPr>
        <p:txBody>
          <a:bodyPr lIns="252000" tIns="144000" rIns="180000" bIns="144000"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806450" algn="l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15" name="Grafik 1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11" r="4579"/>
          <a:stretch/>
        </p:blipFill>
        <p:spPr>
          <a:xfrm>
            <a:off x="627063" y="1774582"/>
            <a:ext cx="4019725" cy="471600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5 Id15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" name="cdtRectangle 2 Id1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de-DE" sz="1800" b="1" dirty="0" smtClean="0">
              <a:solidFill>
                <a:schemeClr val="tx1"/>
              </a:solidFill>
            </a:endParaRPr>
          </a:p>
        </p:txBody>
      </p:sp>
      <p:pic>
        <p:nvPicPr>
          <p:cNvPr id="16" name="Grafik 1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654" b="14589"/>
          <a:stretch/>
        </p:blipFill>
        <p:spPr>
          <a:xfrm>
            <a:off x="0" y="0"/>
            <a:ext cx="12198351" cy="5148470"/>
          </a:xfrm>
          <a:prstGeom prst="rect">
            <a:avLst/>
          </a:prstGeom>
        </p:spPr>
      </p:pic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4"/>
            </p:custDataLst>
          </p:nvPr>
        </p:nvSpPr>
        <p:spPr bwMode="gray">
          <a:xfrm>
            <a:off x="338137" y="4149090"/>
            <a:ext cx="11860212" cy="1480077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5"/>
            </p:custDataLst>
          </p:nvPr>
        </p:nvSpPr>
        <p:spPr bwMode="gray">
          <a:xfrm>
            <a:off x="338137" y="3756008"/>
            <a:ext cx="11860212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000" kern="0" baseline="0" dirty="0" smtClean="0">
                <a:solidFill>
                  <a:schemeClr val="bg1"/>
                </a:solidFill>
              </a:defRPr>
            </a:lvl1pPr>
          </a:lstStyle>
          <a:p>
            <a:pPr lvl="0">
              <a:buFont typeface="Wingdings" pitchFamily="2" charset="2"/>
            </a:pPr>
            <a:r>
              <a:rPr lang="en-US" dirty="0" smtClean="0"/>
              <a:t>Click to add presentation subtitle</a:t>
            </a:r>
          </a:p>
        </p:txBody>
      </p:sp>
      <p:sp>
        <p:nvSpPr>
          <p:cNvPr id="12" name="cdtText Box 101 Id12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3" name="cdtPicture 10 Id13" descr="SIE_Logo_Layer_Petrol_RGB_A3_76mm.wmf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20" name="Rectangle 168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2016.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6603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774582"/>
            <a:ext cx="11088687" cy="439126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sz="1400" kern="1400" baseline="0" smtClean="0"/>
            </a:lvl1pPr>
            <a:lvl2pPr>
              <a:defRPr lang="de-DE" sz="1400" kern="1400" smtClean="0">
                <a:cs typeface="+mn-cs"/>
              </a:defRPr>
            </a:lvl2pPr>
            <a:lvl3pPr>
              <a:defRPr lang="de-DE" sz="1400" kern="1400" smtClean="0">
                <a:cs typeface="+mn-cs"/>
              </a:defRPr>
            </a:lvl3pPr>
            <a:lvl4pPr>
              <a:defRPr lang="de-DE" sz="1400" kern="1400" smtClean="0">
                <a:cs typeface="+mn-cs"/>
              </a:defRPr>
            </a:lvl4pPr>
            <a:lvl5pPr>
              <a:defRPr lang="de-DE" sz="1400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11088687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063" y="2135188"/>
            <a:ext cx="11088687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0878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3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245225" y="1763810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45225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88391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359780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11794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11794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37250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37250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0961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45225" y="2135189"/>
            <a:ext cx="5470524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27063" y="2135189"/>
            <a:ext cx="5470525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245225" y="1763810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6245225" y="4402381"/>
            <a:ext cx="5470524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27063" y="4402381"/>
            <a:ext cx="5470525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6245225" y="4031003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27063" y="4031003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95591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+ Image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2" y="1774582"/>
            <a:ext cx="6908800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2" y="2135188"/>
            <a:ext cx="6908800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7683750" y="1774582"/>
            <a:ext cx="4032000" cy="4392000"/>
          </a:xfrm>
          <a:noFill/>
        </p:spPr>
        <p:txBody>
          <a:bodyPr/>
          <a:lstStyle/>
          <a:p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33718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9" Type="http://schemas.openxmlformats.org/officeDocument/2006/relationships/tags" Target="../tags/tag29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34" Type="http://schemas.openxmlformats.org/officeDocument/2006/relationships/tags" Target="../tags/tag24.xml"/><Relationship Id="rId42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33" Type="http://schemas.openxmlformats.org/officeDocument/2006/relationships/tags" Target="../tags/tag23.xml"/><Relationship Id="rId38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tags" Target="../tags/tag19.xml"/><Relationship Id="rId41" Type="http://schemas.openxmlformats.org/officeDocument/2006/relationships/tags" Target="../tags/tag3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tags" Target="../tags/tag14.xml"/><Relationship Id="rId32" Type="http://schemas.openxmlformats.org/officeDocument/2006/relationships/tags" Target="../tags/tag22.xml"/><Relationship Id="rId37" Type="http://schemas.openxmlformats.org/officeDocument/2006/relationships/tags" Target="../tags/tag27.xml"/><Relationship Id="rId40" Type="http://schemas.openxmlformats.org/officeDocument/2006/relationships/tags" Target="../tags/tag30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tags" Target="../tags/tag18.xml"/><Relationship Id="rId36" Type="http://schemas.openxmlformats.org/officeDocument/2006/relationships/tags" Target="../tags/tag2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9.xml"/><Relationship Id="rId31" Type="http://schemas.openxmlformats.org/officeDocument/2006/relationships/tags" Target="../tags/tag2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tags" Target="../tags/tag20.xml"/><Relationship Id="rId35" Type="http://schemas.openxmlformats.org/officeDocument/2006/relationships/tags" Target="../tags/tag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2 Id15"/>
          <p:cNvSpPr>
            <a:spLocks noChangeArrowheads="1"/>
          </p:cNvSpPr>
          <p:nvPr userDrawn="1">
            <p:custDataLst>
              <p:tags r:id="rId12"/>
            </p:custDataLst>
          </p:nvPr>
        </p:nvSpPr>
        <p:spPr bwMode="gray">
          <a:xfrm>
            <a:off x="0" y="0"/>
            <a:ext cx="12198350" cy="1268413"/>
          </a:xfrm>
          <a:prstGeom prst="rect">
            <a:avLst/>
          </a:prstGeom>
          <a:solidFill>
            <a:schemeClr val="l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noProof="0"/>
          </a:p>
        </p:txBody>
      </p:sp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0" y="0"/>
            <a:ext cx="12198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add core message of slide</a:t>
            </a:r>
          </a:p>
        </p:txBody>
      </p:sp>
      <p:pic>
        <p:nvPicPr>
          <p:cNvPr id="10" name="cdtPicture 10 Id10" descr="SIE_Logo_Layer_Petrol_RGB_A3_76mm.wmf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42" cstate="print"/>
          <a:stretch>
            <a:fillRect/>
          </a:stretch>
        </p:blipFill>
        <p:spPr>
          <a:xfrm>
            <a:off x="10275750" y="0"/>
            <a:ext cx="1440000" cy="806529"/>
          </a:xfrm>
          <a:prstGeom prst="rect">
            <a:avLst/>
          </a:prstGeom>
        </p:spPr>
      </p:pic>
      <p:sp>
        <p:nvSpPr>
          <p:cNvPr id="20" name="cdtText Box 101 Id20"/>
          <p:cNvSpPr txBox="1">
            <a:spLocks noChangeArrowheads="1"/>
          </p:cNvSpPr>
          <p:nvPr userDrawn="1">
            <p:custDataLst>
              <p:tags r:id="rId1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noProof="0">
              <a:solidFill>
                <a:srgbClr val="990000"/>
              </a:solidFill>
            </a:endParaRPr>
          </a:p>
        </p:txBody>
      </p:sp>
      <p:cxnSp>
        <p:nvCxnSpPr>
          <p:cNvPr id="2" name="cdtMasterTags_CL1 Id2"/>
          <p:cNvCxnSpPr/>
          <p:nvPr userDrawn="1"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cdtMasterTags_CL2 Id3"/>
          <p:cNvCxnSpPr/>
          <p:nvPr userDrawn="1"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cdtMasterTags_CL3 Id4"/>
          <p:cNvCxnSpPr/>
          <p:nvPr userDrawn="1"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dtMasterTags_CL4 Id5"/>
          <p:cNvCxnSpPr/>
          <p:nvPr userDrawn="1"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cdtMasterTags_CL5 Id6"/>
          <p:cNvCxnSpPr/>
          <p:nvPr userDrawn="1"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dtMasterTags_CL6 Id8"/>
          <p:cNvCxnSpPr/>
          <p:nvPr userDrawn="1"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dtMasterTags_CL7 Id21"/>
          <p:cNvCxnSpPr/>
          <p:nvPr userDrawn="1"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dtMasterTags_CL8 Id22"/>
          <p:cNvCxnSpPr/>
          <p:nvPr userDrawn="1"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dtMasterTags_CL9 Id23"/>
          <p:cNvCxnSpPr/>
          <p:nvPr userDrawn="1"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dtMasterTags_CL10 Id24"/>
          <p:cNvCxnSpPr/>
          <p:nvPr userDrawn="1"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dtMasterTags_CL11 Id25"/>
          <p:cNvCxnSpPr/>
          <p:nvPr userDrawn="1"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dtMasterTags_CL12 Id26"/>
          <p:cNvCxnSpPr/>
          <p:nvPr userDrawn="1"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dtMasterTags_CL13 Id27"/>
          <p:cNvCxnSpPr/>
          <p:nvPr userDrawn="1"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dtMasterTags_CL14 Id28"/>
          <p:cNvCxnSpPr/>
          <p:nvPr userDrawn="1"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dtMasterTags_CL15 Id29"/>
          <p:cNvCxnSpPr/>
          <p:nvPr userDrawn="1"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dtMasterTags_CL16 Id30"/>
          <p:cNvCxnSpPr/>
          <p:nvPr userDrawn="1">
            <p:custDataLst>
              <p:tags r:id="rId3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dtMasterTags_CL17 Id31"/>
          <p:cNvCxnSpPr/>
          <p:nvPr userDrawn="1">
            <p:custDataLst>
              <p:tags r:id="rId3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" name="cdtMasterTags_CL18 Id3072"/>
          <p:cNvCxnSpPr/>
          <p:nvPr userDrawn="1">
            <p:custDataLst>
              <p:tags r:id="rId3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19 Id3073"/>
          <p:cNvCxnSpPr/>
          <p:nvPr userDrawn="1">
            <p:custDataLst>
              <p:tags r:id="rId3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20 Id3074"/>
          <p:cNvCxnSpPr/>
          <p:nvPr userDrawn="1">
            <p:custDataLst>
              <p:tags r:id="rId3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21 Id3075"/>
          <p:cNvCxnSpPr/>
          <p:nvPr userDrawn="1">
            <p:custDataLst>
              <p:tags r:id="rId3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22 Id3076"/>
          <p:cNvCxnSpPr/>
          <p:nvPr userDrawn="1">
            <p:custDataLst>
              <p:tags r:id="rId3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"/>
          <p:cNvCxnSpPr/>
          <p:nvPr userDrawn="1">
            <p:custDataLst>
              <p:tags r:id="rId3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platzhalter 2"/>
          <p:cNvSpPr>
            <a:spLocks noGrp="1"/>
          </p:cNvSpPr>
          <p:nvPr>
            <p:ph type="body" idx="1"/>
          </p:nvPr>
        </p:nvSpPr>
        <p:spPr>
          <a:xfrm>
            <a:off x="627063" y="1414800"/>
            <a:ext cx="11088687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noProof="0" smtClean="0"/>
              <a:t>1. Ebene</a:t>
            </a:r>
          </a:p>
          <a:p>
            <a:pPr lvl="1"/>
            <a:r>
              <a:rPr lang="en-US" noProof="0" smtClean="0"/>
              <a:t>2. Ebene</a:t>
            </a:r>
          </a:p>
          <a:p>
            <a:pPr lvl="2"/>
            <a:r>
              <a:rPr lang="en-US" noProof="0" smtClean="0"/>
              <a:t>3. Ebene</a:t>
            </a:r>
          </a:p>
          <a:p>
            <a:pPr lvl="3"/>
            <a:r>
              <a:rPr lang="en-US" noProof="0" smtClean="0"/>
              <a:t>4. Ebene</a:t>
            </a:r>
          </a:p>
          <a:p>
            <a:pPr lvl="4"/>
            <a:r>
              <a:rPr lang="en-US" noProof="0" smtClean="0"/>
              <a:t>5. Ebene</a:t>
            </a:r>
          </a:p>
        </p:txBody>
      </p:sp>
      <p:sp>
        <p:nvSpPr>
          <p:cNvPr id="37" name="Rectangle 167"/>
          <p:cNvSpPr>
            <a:spLocks noChangeArrowheads="1"/>
          </p:cNvSpPr>
          <p:nvPr userDrawn="1">
            <p:custDataLst>
              <p:tags r:id="rId39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baseline="0" noProof="0" dirty="0" smtClean="0">
                <a:solidFill>
                  <a:schemeClr val="tx1"/>
                </a:solidFill>
                <a:cs typeface="Arial" charset="0"/>
              </a:rPr>
              <a:t>Jan 2016</a:t>
            </a:r>
            <a:endParaRPr lang="en-US" sz="1000" noProof="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8" name="Rectangle 167"/>
          <p:cNvSpPr>
            <a:spLocks noChangeArrowheads="1"/>
          </p:cNvSpPr>
          <p:nvPr userDrawn="1"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smtClean="0">
                <a:solidFill>
                  <a:schemeClr val="tx1"/>
                </a:solidFill>
                <a:cs typeface="Arial" charset="0"/>
              </a:rPr>
              <a:t>Corporate</a:t>
            </a:r>
            <a:r>
              <a:rPr lang="en-US" sz="1000" baseline="0" noProof="0" smtClean="0">
                <a:solidFill>
                  <a:schemeClr val="tx1"/>
                </a:solidFill>
                <a:cs typeface="Arial" charset="0"/>
              </a:rPr>
              <a:t> Technology</a:t>
            </a:r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9" name="Foliennummernplatzhalter 5"/>
          <p:cNvSpPr>
            <a:spLocks/>
          </p:cNvSpPr>
          <p:nvPr userDrawn="1">
            <p:custDataLst>
              <p:tags r:id="rId40"/>
            </p:custDataLst>
          </p:nvPr>
        </p:nvSpPr>
        <p:spPr bwMode="auto">
          <a:xfrm>
            <a:off x="627063" y="6588225"/>
            <a:ext cx="48891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>
                <a:solidFill>
                  <a:schemeClr val="tx1"/>
                </a:solidFill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solidFill>
                  <a:schemeClr val="tx1"/>
                </a:solidFill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2" name="Rectangle 168"/>
          <p:cNvSpPr>
            <a:spLocks noChangeArrowheads="1"/>
          </p:cNvSpPr>
          <p:nvPr userDrawn="1">
            <p:custDataLst>
              <p:tags r:id="rId41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noProof="0" dirty="0" smtClean="0">
                <a:solidFill>
                  <a:schemeClr val="accent1"/>
                </a:solidFill>
              </a:rPr>
              <a:t>Unrestricted © Siemens AG 2016. All rights reserved</a:t>
            </a:r>
            <a:endParaRPr lang="en-US" altLang="en-US" sz="1000" b="1" noProof="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95" r:id="rId3"/>
    <p:sldLayoutId id="2147483670" r:id="rId4"/>
    <p:sldLayoutId id="2147483700" r:id="rId5"/>
    <p:sldLayoutId id="2147483698" r:id="rId6"/>
    <p:sldLayoutId id="2147483699" r:id="rId7"/>
    <p:sldLayoutId id="2147483701" r:id="rId8"/>
    <p:sldLayoutId id="2147483702" r:id="rId9"/>
    <p:sldLayoutId id="214748367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dk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13" userDrawn="1">
          <p15:clr>
            <a:srgbClr val="F26B43"/>
          </p15:clr>
        </p15:guide>
        <p15:guide id="2" orient="horz" pos="4233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  <p15:guide id="5" orient="horz" pos="2546" userDrawn="1">
          <p15:clr>
            <a:srgbClr val="F26B43"/>
          </p15:clr>
        </p15:guide>
        <p15:guide id="6" orient="horz" pos="2456" userDrawn="1">
          <p15:clr>
            <a:srgbClr val="F26B43"/>
          </p15:clr>
        </p15:guide>
        <p15:guide id="7" orient="horz" pos="1117" userDrawn="1">
          <p15:clr>
            <a:srgbClr val="F26B43"/>
          </p15:clr>
        </p15:guide>
        <p15:guide id="8" orient="horz" pos="890" userDrawn="1">
          <p15:clr>
            <a:srgbClr val="F26B43"/>
          </p15:clr>
        </p15:guide>
        <p15:guide id="9" orient="horz" pos="618" userDrawn="1">
          <p15:clr>
            <a:srgbClr val="F26B43"/>
          </p15:clr>
        </p15:guide>
        <p15:guide id="10" pos="395" userDrawn="1">
          <p15:clr>
            <a:srgbClr val="F26B43"/>
          </p15:clr>
        </p15:guide>
        <p15:guide id="11" pos="2663" userDrawn="1">
          <p15:clr>
            <a:srgbClr val="F26B43"/>
          </p15:clr>
        </p15:guide>
        <p15:guide id="12" pos="2753" userDrawn="1">
          <p15:clr>
            <a:srgbClr val="F26B43"/>
          </p15:clr>
        </p15:guide>
        <p15:guide id="13" pos="3842" userDrawn="1">
          <p15:clr>
            <a:srgbClr val="F26B43"/>
          </p15:clr>
        </p15:guide>
        <p15:guide id="14" pos="3933" userDrawn="1">
          <p15:clr>
            <a:srgbClr val="F26B43"/>
          </p15:clr>
        </p15:guide>
        <p15:guide id="15" pos="5567" userDrawn="1">
          <p15:clr>
            <a:srgbClr val="F26B43"/>
          </p15:clr>
        </p15:guide>
        <p15:guide id="16" pos="7380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standards-search?search=203119&amp;ed=1&amp;sortby=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37" y="4149090"/>
            <a:ext cx="11860212" cy="1485567"/>
          </a:xfrm>
        </p:spPr>
        <p:txBody>
          <a:bodyPr/>
          <a:lstStyle/>
          <a:p>
            <a:r>
              <a:rPr lang="en-US" dirty="0" smtClean="0"/>
              <a:t>TDL Standardization and Development – Building a Community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Andreas Ulrich, Siemens AG  |  </a:t>
            </a:r>
            <a:r>
              <a:rPr lang="en-US" b="1" dirty="0" smtClean="0"/>
              <a:t>2016-03-03</a:t>
            </a:r>
            <a:endParaRPr lang="en-US" b="1" dirty="0"/>
          </a:p>
        </p:txBody>
      </p:sp>
      <p:sp>
        <p:nvSpPr>
          <p:cNvPr id="4" name="Folded Corner 3"/>
          <p:cNvSpPr/>
          <p:nvPr/>
        </p:nvSpPr>
        <p:spPr bwMode="auto">
          <a:xfrm rot="1569443">
            <a:off x="8684987" y="1053286"/>
            <a:ext cx="2893512" cy="1181226"/>
          </a:xfrm>
          <a:prstGeom prst="foldedCorner">
            <a:avLst>
              <a:gd name="adj" fmla="val 25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72000" tIns="72000" rIns="72000" bIns="72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Input to </a:t>
            </a:r>
            <a:r>
              <a:rPr lang="en-US" sz="1800" b="1" dirty="0" smtClean="0">
                <a:solidFill>
                  <a:schemeClr val="tx1"/>
                </a:solidFill>
              </a:rPr>
              <a:t>TDL </a:t>
            </a:r>
            <a:r>
              <a:rPr lang="en-US" sz="1800" b="1" dirty="0" smtClean="0">
                <a:solidFill>
                  <a:schemeClr val="tx1"/>
                </a:solidFill>
              </a:rPr>
              <a:t>steering group meeting</a:t>
            </a:r>
            <a:endParaRPr lang="en-US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650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976545"/>
            <a:ext cx="11088687" cy="2343077"/>
          </a:xfrm>
        </p:spPr>
        <p:txBody>
          <a:bodyPr/>
          <a:lstStyle/>
          <a:p>
            <a:pPr algn="r"/>
            <a:r>
              <a:rPr lang="en-US" sz="7200" dirty="0" smtClean="0"/>
              <a:t>Some</a:t>
            </a:r>
            <a:br>
              <a:rPr lang="en-US" sz="7200" dirty="0" smtClean="0"/>
            </a:br>
            <a:r>
              <a:rPr lang="en-US" sz="7200" dirty="0" smtClean="0"/>
              <a:t>Further Details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over test configurations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Some details worked out in TDL-2, but not yet implemented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Suggestions: Operations </a:t>
            </a:r>
            <a:r>
              <a:rPr lang="en-US" b="1" dirty="0"/>
              <a:t>to build and modify test </a:t>
            </a:r>
            <a:r>
              <a:rPr lang="en-US" b="1" dirty="0" smtClean="0"/>
              <a:t>configurations (TCs)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sym typeface="Wingdings" pitchFamily="2" charset="2"/>
              </a:rPr>
              <a:t>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urther ops needed?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Configuration </a:t>
            </a:r>
            <a:r>
              <a:rPr lang="en-US" b="1" dirty="0"/>
              <a:t>use</a:t>
            </a:r>
            <a:r>
              <a:rPr lang="en-US" dirty="0"/>
              <a:t>: a TC of name tc2 is used within the TC of name tc1; meaning: all CIs in tc2 and connections between them become accessible in tc1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Component </a:t>
            </a:r>
            <a:r>
              <a:rPr lang="en-US" b="1" dirty="0"/>
              <a:t>merge</a:t>
            </a:r>
            <a:r>
              <a:rPr lang="en-US" dirty="0"/>
              <a:t>: a CI c2 in TC tc2  and a CI c1 in TC tc1 are merged to a single one; the CI c1 will prevail after the merge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Component </a:t>
            </a:r>
            <a:r>
              <a:rPr lang="en-US" b="1" dirty="0"/>
              <a:t>hide</a:t>
            </a:r>
            <a:r>
              <a:rPr lang="en-US" dirty="0"/>
              <a:t>: a CI c can be hidden in a TC </a:t>
            </a:r>
            <a:r>
              <a:rPr lang="en-US" dirty="0" err="1"/>
              <a:t>tc</a:t>
            </a:r>
            <a:r>
              <a:rPr lang="en-US" dirty="0"/>
              <a:t>; meaning: a hidden CI becomes not accessible in the TC and connections from other CIs to this CI are also hidden and not accessible, e.g. in </a:t>
            </a:r>
            <a:r>
              <a:rPr lang="en-US" dirty="0" smtClean="0"/>
              <a:t>interactions</a:t>
            </a:r>
          </a:p>
          <a:p>
            <a:pPr lvl="2"/>
            <a:endParaRPr lang="en-US" dirty="0"/>
          </a:p>
          <a:p>
            <a:pPr lvl="2"/>
            <a:r>
              <a:rPr lang="en-US" b="1" dirty="0"/>
              <a:t>Renaming</a:t>
            </a:r>
            <a:r>
              <a:rPr lang="en-US" dirty="0"/>
              <a:t> of CIs and GIs: the name of a CI from a used TC can be renamed, including the gate instances attached to this </a:t>
            </a:r>
            <a:r>
              <a:rPr lang="en-US" dirty="0" smtClean="0"/>
              <a:t>CI</a:t>
            </a:r>
          </a:p>
          <a:p>
            <a:pPr lvl="2"/>
            <a:endParaRPr lang="en-US" dirty="0"/>
          </a:p>
          <a:p>
            <a:pPr lvl="2"/>
            <a:r>
              <a:rPr lang="en-US" b="1" dirty="0"/>
              <a:t>Role (re-)assignment </a:t>
            </a:r>
            <a:r>
              <a:rPr lang="en-US" dirty="0"/>
              <a:t>of CIs {Tester, SUT}: overwrites an existing </a:t>
            </a:r>
            <a:r>
              <a:rPr lang="en-US" dirty="0" smtClean="0"/>
              <a:t>assignment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Adding </a:t>
            </a:r>
            <a:r>
              <a:rPr lang="en-US" b="1" dirty="0"/>
              <a:t>variables</a:t>
            </a:r>
            <a:r>
              <a:rPr lang="en-US" dirty="0"/>
              <a:t> to CIs: a new variable is added to a CI (tester or SUT?)</a:t>
            </a:r>
          </a:p>
          <a:p>
            <a:pPr lvl="1"/>
            <a:endParaRPr lang="en-US" dirty="0"/>
          </a:p>
          <a:p>
            <a:pPr lvl="2"/>
            <a:r>
              <a:rPr lang="en-US" b="1" dirty="0" smtClean="0"/>
              <a:t>Redefining compatibility</a:t>
            </a:r>
            <a:r>
              <a:rPr lang="en-US" dirty="0" smtClean="0"/>
              <a:t>: Super </a:t>
            </a:r>
            <a:r>
              <a:rPr lang="en-US" dirty="0"/>
              <a:t>and sub test configurations are built in a constructive manner from other test configurations</a:t>
            </a:r>
          </a:p>
          <a:p>
            <a:pPr lvl="3"/>
            <a:r>
              <a:rPr lang="en-US" dirty="0"/>
              <a:t>A TD td2 running of TC tc2 can be called from TD td1 running on TC tc1 </a:t>
            </a:r>
            <a:r>
              <a:rPr lang="en-US" dirty="0" err="1"/>
              <a:t>iff</a:t>
            </a:r>
            <a:r>
              <a:rPr lang="en-US" dirty="0"/>
              <a:t> tc2 is used in the definition of tc1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test descriptions</a:t>
            </a:r>
            <a:endParaRPr lang="en-US" dirty="0"/>
          </a:p>
        </p:txBody>
      </p:sp>
      <p:pic>
        <p:nvPicPr>
          <p:cNvPr id="5" name="Picture 6" descr="st-testgraph-c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5225" y="1170781"/>
            <a:ext cx="8010525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191375" y="2991643"/>
            <a:ext cx="423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2400" b="1">
                <a:solidFill>
                  <a:srgbClr val="CC0000"/>
                </a:solidFill>
              </a:rPr>
              <a:t>vs.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662363" y="5855493"/>
            <a:ext cx="3486150" cy="57629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Test generator generates tests according to chosen coverage criterion.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016875" y="5855493"/>
            <a:ext cx="3486150" cy="57629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User models tests explicitly and keeps control over them.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063" y="2229896"/>
            <a:ext cx="2859757" cy="15234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General idea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combine </a:t>
            </a:r>
            <a:r>
              <a:rPr lang="en-US" dirty="0" smtClean="0">
                <a:solidFill>
                  <a:srgbClr val="0070C0"/>
                </a:solidFill>
              </a:rPr>
              <a:t>test descriptions </a:t>
            </a:r>
            <a:r>
              <a:rPr lang="en-US" dirty="0" smtClean="0">
                <a:solidFill>
                  <a:srgbClr val="0070C0"/>
                </a:solidFill>
              </a:rPr>
              <a:t>to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form </a:t>
            </a:r>
            <a:r>
              <a:rPr lang="en-US" dirty="0" smtClean="0">
                <a:solidFill>
                  <a:srgbClr val="0070C0"/>
                </a:solidFill>
              </a:rPr>
              <a:t>higher-level behavior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enabling </a:t>
            </a:r>
            <a:r>
              <a:rPr lang="en-US" dirty="0" smtClean="0">
                <a:solidFill>
                  <a:srgbClr val="0070C0"/>
                </a:solidFill>
              </a:rPr>
              <a:t>abstract </a:t>
            </a:r>
            <a:r>
              <a:rPr lang="en-US" dirty="0" smtClean="0">
                <a:solidFill>
                  <a:srgbClr val="0070C0"/>
                </a:solidFill>
              </a:rPr>
              <a:t>test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generation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976545"/>
            <a:ext cx="11088687" cy="2343077"/>
          </a:xfrm>
        </p:spPr>
        <p:txBody>
          <a:bodyPr/>
          <a:lstStyle/>
          <a:p>
            <a:pPr algn="r"/>
            <a:endParaRPr lang="en-US" sz="7200" dirty="0" smtClean="0"/>
          </a:p>
          <a:p>
            <a:pPr algn="r"/>
            <a:r>
              <a:rPr lang="en-US" sz="7200" dirty="0" smtClean="0"/>
              <a:t>Status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on language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18586"/>
          </a:xfrm>
        </p:spPr>
        <p:txBody>
          <a:bodyPr/>
          <a:lstStyle/>
          <a:p>
            <a:r>
              <a:rPr lang="en-US" b="1" dirty="0" smtClean="0"/>
              <a:t>A maturing series of standards that is ready for deployment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27063" y="1763810"/>
            <a:ext cx="7343247" cy="38239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ETSI </a:t>
            </a:r>
            <a:r>
              <a:rPr lang="en-US" dirty="0"/>
              <a:t>standard series </a:t>
            </a:r>
            <a:r>
              <a:rPr lang="en-US" dirty="0" smtClean="0"/>
              <a:t>ES </a:t>
            </a:r>
            <a:r>
              <a:rPr lang="en-US" dirty="0"/>
              <a:t>203 </a:t>
            </a:r>
            <a:r>
              <a:rPr lang="en-US" dirty="0" smtClean="0"/>
              <a:t>119, parts </a:t>
            </a:r>
            <a:r>
              <a:rPr lang="en-US" dirty="0"/>
              <a:t>1 – 4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Creates </a:t>
            </a:r>
            <a:r>
              <a:rPr lang="en-US" b="1" dirty="0" smtClean="0"/>
              <a:t>open platform </a:t>
            </a:r>
            <a:r>
              <a:rPr lang="en-US" dirty="0" smtClean="0"/>
              <a:t>and </a:t>
            </a:r>
            <a:r>
              <a:rPr lang="en-US" b="1" dirty="0" smtClean="0"/>
              <a:t>ecosystem</a:t>
            </a:r>
            <a:r>
              <a:rPr lang="en-US" dirty="0" smtClean="0"/>
              <a:t> for development of a versatile tool landscape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b="1" dirty="0" smtClean="0"/>
              <a:t>Independence</a:t>
            </a:r>
            <a:r>
              <a:rPr lang="en-US" dirty="0" smtClean="0"/>
              <a:t> from a single technology or tool vendor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Joint effort of industrial users, tool providers, academia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Stays abreast of new technological trends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b="1" dirty="0" smtClean="0"/>
              <a:t>Community building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27063" y="2147545"/>
            <a:ext cx="7343247" cy="4030662"/>
          </a:xfrm>
        </p:spPr>
        <p:txBody>
          <a:bodyPr/>
          <a:lstStyle/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TDL-MM, part 1:	Abstract Syntax and</a:t>
            </a:r>
            <a:br>
              <a:rPr lang="en-US" dirty="0" smtClean="0"/>
            </a:br>
            <a:r>
              <a:rPr lang="en-US" dirty="0" smtClean="0"/>
              <a:t>	Associated Semantics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v.1.3.1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TDL-GR, part 2:	Graphical Syntax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v.1.2.1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TDL-XF, part 3:	Exchange Format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v.1.2.1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TDL-TO, part 4:	Structured Test Objective</a:t>
            </a:r>
            <a:br>
              <a:rPr lang="en-US" dirty="0" smtClean="0"/>
            </a:br>
            <a:r>
              <a:rPr lang="en-US" dirty="0" smtClean="0"/>
              <a:t>	Language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v.1.2.1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Published documents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http://www.etsi.org/standards-search?search=203119&amp;ed=1&amp;sortby=2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8117945" y="1763810"/>
            <a:ext cx="3597805" cy="382394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a standardized test language?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4450" y="2729657"/>
            <a:ext cx="2808300" cy="2396909"/>
            <a:chOff x="3986923" y="2547220"/>
            <a:chExt cx="2808300" cy="2396909"/>
          </a:xfrm>
        </p:grpSpPr>
        <p:sp>
          <p:nvSpPr>
            <p:cNvPr id="25" name="Rectangle 24"/>
            <p:cNvSpPr/>
            <p:nvPr/>
          </p:nvSpPr>
          <p:spPr bwMode="auto">
            <a:xfrm rot="16200000">
              <a:off x="45530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TDL-GR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 rot="16200000">
              <a:off x="52731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TDL-XF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 rot="16200000">
              <a:off x="3621991" y="3183288"/>
              <a:ext cx="1377863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TDL-TO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 rot="16200000">
              <a:off x="5993286" y="2972293"/>
              <a:ext cx="955874" cy="64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Other syntax</a:t>
              </a: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986923" y="3846430"/>
              <a:ext cx="2806700" cy="825778"/>
            </a:xfrm>
            <a:custGeom>
              <a:avLst/>
              <a:gdLst>
                <a:gd name="connsiteX0" fmla="*/ 0 w 2806700"/>
                <a:gd name="connsiteY0" fmla="*/ 717550 h 1365250"/>
                <a:gd name="connsiteX1" fmla="*/ 730250 w 2806700"/>
                <a:gd name="connsiteY1" fmla="*/ 717550 h 1365250"/>
                <a:gd name="connsiteX2" fmla="*/ 730250 w 2806700"/>
                <a:gd name="connsiteY2" fmla="*/ 0 h 1365250"/>
                <a:gd name="connsiteX3" fmla="*/ 2806700 w 2806700"/>
                <a:gd name="connsiteY3" fmla="*/ 6350 h 1365250"/>
                <a:gd name="connsiteX4" fmla="*/ 2806700 w 2806700"/>
                <a:gd name="connsiteY4" fmla="*/ 1365250 h 1365250"/>
                <a:gd name="connsiteX5" fmla="*/ 6350 w 2806700"/>
                <a:gd name="connsiteY5" fmla="*/ 1365250 h 1365250"/>
                <a:gd name="connsiteX6" fmla="*/ 0 w 2806700"/>
                <a:gd name="connsiteY6" fmla="*/ 717550 h 136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6700" h="1365250">
                  <a:moveTo>
                    <a:pt x="0" y="717550"/>
                  </a:moveTo>
                  <a:lnTo>
                    <a:pt x="730250" y="717550"/>
                  </a:lnTo>
                  <a:lnTo>
                    <a:pt x="730250" y="0"/>
                  </a:lnTo>
                  <a:lnTo>
                    <a:pt x="2806700" y="6350"/>
                  </a:lnTo>
                  <a:lnTo>
                    <a:pt x="2806700" y="1365250"/>
                  </a:lnTo>
                  <a:lnTo>
                    <a:pt x="6350" y="1365250"/>
                  </a:lnTo>
                  <a:cubicBezTo>
                    <a:pt x="4233" y="1149350"/>
                    <a:pt x="2117" y="933450"/>
                    <a:pt x="0" y="71755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       TDL-MM</a:t>
              </a: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4563003" y="4697908"/>
              <a:ext cx="15613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Abstract Syntax</a:t>
              </a:r>
            </a:p>
          </p:txBody>
        </p:sp>
        <p:sp>
          <p:nvSpPr>
            <p:cNvPr id="31" name="TextBox 30"/>
            <p:cNvSpPr txBox="1"/>
            <p:nvPr/>
          </p:nvSpPr>
          <p:spPr bwMode="gray">
            <a:xfrm>
              <a:off x="4575529" y="2547220"/>
              <a:ext cx="16174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Concrete Syntax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on tools and how it could evolve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Based on open standards and supporting the integration of open-source and third-party components</a:t>
            </a:r>
            <a:endParaRPr lang="en-US" dirty="0"/>
          </a:p>
        </p:txBody>
      </p:sp>
      <p:sp>
        <p:nvSpPr>
          <p:cNvPr id="6" name="Hexagon 5"/>
          <p:cNvSpPr/>
          <p:nvPr/>
        </p:nvSpPr>
        <p:spPr bwMode="auto">
          <a:xfrm>
            <a:off x="1733285" y="3313548"/>
            <a:ext cx="8207375" cy="485775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TDL Exchange Format (ES 203119-3)</a:t>
            </a:r>
          </a:p>
        </p:txBody>
      </p:sp>
      <p:sp>
        <p:nvSpPr>
          <p:cNvPr id="7" name="Flowchart: Manual Input 6"/>
          <p:cNvSpPr/>
          <p:nvPr/>
        </p:nvSpPr>
        <p:spPr bwMode="auto">
          <a:xfrm>
            <a:off x="2024704" y="4313391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Graphical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(ES 203119-2)</a:t>
            </a:r>
          </a:p>
        </p:txBody>
      </p:sp>
      <p:sp>
        <p:nvSpPr>
          <p:cNvPr id="8" name="Flowchart: Manual Input 7"/>
          <p:cNvSpPr/>
          <p:nvPr/>
        </p:nvSpPr>
        <p:spPr bwMode="auto">
          <a:xfrm>
            <a:off x="1923534" y="2223609"/>
            <a:ext cx="1728240" cy="72662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Textual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(incl. ES 203119-4)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4009547" y="4313390"/>
            <a:ext cx="1298121" cy="843849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Graph. Viewer &amp; Doc. Gen.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7267985" y="4313391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Test Code Generator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8764484" y="4313391"/>
            <a:ext cx="720100" cy="72662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C-code,</a:t>
            </a:r>
          </a:p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TTCN-3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6748204" y="2060810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TDL Model Analyzer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490831" y="2223609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TDL Test Generator</a:t>
            </a:r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 bwMode="auto">
          <a:xfrm>
            <a:off x="2787654" y="2950231"/>
            <a:ext cx="0" cy="334749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9" idx="0"/>
          </p:cNvCxnSpPr>
          <p:nvPr/>
        </p:nvCxnSpPr>
        <p:spPr bwMode="auto">
          <a:xfrm>
            <a:off x="4658608" y="3799323"/>
            <a:ext cx="0" cy="51406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10" idx="0"/>
          </p:cNvCxnSpPr>
          <p:nvPr/>
        </p:nvCxnSpPr>
        <p:spPr bwMode="auto">
          <a:xfrm>
            <a:off x="7908882" y="3799323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3"/>
            <a:endCxn id="11" idx="2"/>
          </p:cNvCxnSpPr>
          <p:nvPr/>
        </p:nvCxnSpPr>
        <p:spPr bwMode="auto">
          <a:xfrm>
            <a:off x="8549778" y="4676702"/>
            <a:ext cx="214706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0"/>
          </p:cNvCxnSpPr>
          <p:nvPr/>
        </p:nvCxnSpPr>
        <p:spPr bwMode="auto">
          <a:xfrm flipV="1">
            <a:off x="2743156" y="3799323"/>
            <a:ext cx="0" cy="60267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2"/>
          </p:cNvCxnSpPr>
          <p:nvPr/>
        </p:nvCxnSpPr>
        <p:spPr bwMode="auto">
          <a:xfrm>
            <a:off x="7389101" y="2787432"/>
            <a:ext cx="7193" cy="56955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13" idx="2"/>
          </p:cNvCxnSpPr>
          <p:nvPr/>
        </p:nvCxnSpPr>
        <p:spPr bwMode="auto">
          <a:xfrm>
            <a:off x="9131728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1" name="Flowchart: Punched Tape 20"/>
          <p:cNvSpPr/>
          <p:nvPr/>
        </p:nvSpPr>
        <p:spPr bwMode="auto">
          <a:xfrm>
            <a:off x="5847028" y="211795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Report</a:t>
            </a:r>
          </a:p>
        </p:txBody>
      </p:sp>
      <p:cxnSp>
        <p:nvCxnSpPr>
          <p:cNvPr id="22" name="Straight Arrow Connector 21"/>
          <p:cNvCxnSpPr>
            <a:stCxn id="12" idx="1"/>
            <a:endCxn id="21" idx="3"/>
          </p:cNvCxnSpPr>
          <p:nvPr/>
        </p:nvCxnSpPr>
        <p:spPr bwMode="auto">
          <a:xfrm flipH="1" flipV="1">
            <a:off x="6532820" y="2424119"/>
            <a:ext cx="215384" cy="2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Punched Tape 22"/>
          <p:cNvSpPr/>
          <p:nvPr/>
        </p:nvSpPr>
        <p:spPr bwMode="auto">
          <a:xfrm>
            <a:off x="5596044" y="440089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Test Plan</a:t>
            </a:r>
          </a:p>
        </p:txBody>
      </p:sp>
      <p:cxnSp>
        <p:nvCxnSpPr>
          <p:cNvPr id="24" name="Straight Arrow Connector 23"/>
          <p:cNvCxnSpPr>
            <a:stCxn id="9" idx="3"/>
            <a:endCxn id="23" idx="1"/>
          </p:cNvCxnSpPr>
          <p:nvPr/>
        </p:nvCxnSpPr>
        <p:spPr bwMode="auto">
          <a:xfrm flipV="1">
            <a:off x="5307668" y="4707059"/>
            <a:ext cx="288376" cy="28256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939407" y="5935177"/>
            <a:ext cx="561688" cy="2100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1604522" y="5929798"/>
            <a:ext cx="11124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Front-end tool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968791" y="5940556"/>
            <a:ext cx="561688" cy="2100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>
            <a:off x="3633906" y="5935177"/>
            <a:ext cx="1094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Back-end tool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58396" y="5945935"/>
            <a:ext cx="561688" cy="210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 bwMode="gray">
          <a:xfrm>
            <a:off x="5623511" y="5940556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Artefact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(output)</a:t>
            </a:r>
          </a:p>
        </p:txBody>
      </p:sp>
      <p:sp>
        <p:nvSpPr>
          <p:cNvPr id="31" name="Flowchart: Manual Input 30"/>
          <p:cNvSpPr/>
          <p:nvPr/>
        </p:nvSpPr>
        <p:spPr bwMode="auto">
          <a:xfrm>
            <a:off x="4011824" y="2060810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UML-based Graph. Editor</a:t>
            </a:r>
          </a:p>
        </p:txBody>
      </p:sp>
      <p:pic>
        <p:nvPicPr>
          <p:cNvPr id="32" name="Picture 2" descr="C:\Users\mch1312a\Pictures\UML_logo.gif"/>
          <p:cNvPicPr>
            <a:picLocks noChangeAspect="1" noChangeArrowheads="1"/>
          </p:cNvPicPr>
          <p:nvPr/>
        </p:nvPicPr>
        <p:blipFill>
          <a:blip r:embed="rId2" cstate="print"/>
          <a:srcRect l="34692" r="4856"/>
          <a:stretch>
            <a:fillRect/>
          </a:stretch>
        </p:blipFill>
        <p:spPr bwMode="auto">
          <a:xfrm>
            <a:off x="5091974" y="1772770"/>
            <a:ext cx="558646" cy="656939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31" idx="2"/>
          </p:cNvCxnSpPr>
          <p:nvPr/>
        </p:nvCxnSpPr>
        <p:spPr bwMode="auto">
          <a:xfrm>
            <a:off x="4730276" y="2946912"/>
            <a:ext cx="1648" cy="338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7118337" y="5949291"/>
            <a:ext cx="561688" cy="21006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 bwMode="gray">
          <a:xfrm>
            <a:off x="7838437" y="5949291"/>
            <a:ext cx="3204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(Partially) covered in ETSI TDL phase 3</a:t>
            </a:r>
          </a:p>
        </p:txBody>
      </p:sp>
      <p:pic>
        <p:nvPicPr>
          <p:cNvPr id="36" name="Picture 35" descr="mc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158732" y="4155497"/>
            <a:ext cx="467990" cy="441047"/>
          </a:xfrm>
          <a:prstGeom prst="rect">
            <a:avLst/>
          </a:prstGeom>
        </p:spPr>
      </p:pic>
      <p:pic>
        <p:nvPicPr>
          <p:cNvPr id="37" name="Picture 36" descr="sirius-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06801" y="4027477"/>
            <a:ext cx="601733" cy="569067"/>
          </a:xfrm>
          <a:prstGeom prst="rect">
            <a:avLst/>
          </a:prstGeom>
        </p:spPr>
      </p:pic>
      <p:pic>
        <p:nvPicPr>
          <p:cNvPr id="38" name="Picture 37" descr="Xtex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15308" y="2117958"/>
            <a:ext cx="1011414" cy="2983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TDL community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As explored during previous meeting on Nov 16, 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91396" y="1002650"/>
            <a:ext cx="1918795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Attached </a:t>
            </a:r>
            <a:r>
              <a:rPr lang="en-US" sz="1200" dirty="0" err="1" smtClean="0">
                <a:solidFill>
                  <a:schemeClr val="tx1"/>
                </a:solidFill>
              </a:rPr>
              <a:t>MindMap</a:t>
            </a:r>
            <a:r>
              <a:rPr lang="en-US" sz="1200" dirty="0" smtClean="0">
                <a:solidFill>
                  <a:schemeClr val="tx1"/>
                </a:solidFill>
              </a:rPr>
              <a:t> diagram: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8800861" y="925513"/>
          <a:ext cx="3071813" cy="685800"/>
        </p:xfrm>
        <a:graphic>
          <a:graphicData uri="http://schemas.openxmlformats.org/presentationml/2006/ole">
            <p:oleObj spid="_x0000_s18439" name="Objekt-Manager-Shellobjekt" showAsIcon="1" r:id="rId3" imgW="3071880" imgH="685440" progId="Package">
              <p:embed/>
            </p:oleObj>
          </a:graphicData>
        </a:graphic>
      </p:graphicFrame>
      <p:pic>
        <p:nvPicPr>
          <p:cNvPr id="18440" name="Picture 8" descr="H:\My Documents\Building the TDL Communit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3" y="1933575"/>
            <a:ext cx="10020300" cy="427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976545"/>
            <a:ext cx="11088687" cy="2437590"/>
          </a:xfrm>
        </p:spPr>
        <p:txBody>
          <a:bodyPr/>
          <a:lstStyle/>
          <a:p>
            <a:pPr algn="r"/>
            <a:r>
              <a:rPr lang="en-US" sz="7200" dirty="0" smtClean="0"/>
              <a:t>Proposed</a:t>
            </a:r>
            <a:br>
              <a:rPr lang="en-US" sz="7200" dirty="0" smtClean="0"/>
            </a:br>
            <a:r>
              <a:rPr lang="en-US" sz="7200" dirty="0" smtClean="0"/>
              <a:t>Follow-up Activities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18586"/>
          </a:xfrm>
        </p:spPr>
        <p:txBody>
          <a:bodyPr/>
          <a:lstStyle/>
          <a:p>
            <a:r>
              <a:rPr lang="en-US" b="1" dirty="0" smtClean="0"/>
              <a:t>Continued activity, mostly voluntary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7063" y="1774582"/>
            <a:ext cx="11088687" cy="439126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ETSI TDL website maintenance, TDL user group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Setup responsible editors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Feeding new content on tools, standards, applications, events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Blogging on TDL related topics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Approaching ETSI TBs via CTI (use of TDL in document-centric standardization)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Promotion of </a:t>
            </a:r>
            <a:r>
              <a:rPr lang="en-US" dirty="0" smtClean="0"/>
              <a:t>TDL</a:t>
            </a:r>
            <a:endParaRPr lang="en-US" dirty="0" smtClean="0">
              <a:solidFill>
                <a:schemeClr val="accent5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Understand their needs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Help in setting up tools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Approaching newly interested parties and involve them into standardization or tooling or others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For example from UCAAT </a:t>
            </a:r>
            <a:r>
              <a:rPr lang="en-US" dirty="0" smtClean="0"/>
              <a:t>2015</a:t>
            </a:r>
            <a:endParaRPr lang="en-US" dirty="0" smtClean="0">
              <a:solidFill>
                <a:schemeClr val="accent5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err="1" smtClean="0"/>
              <a:t>Nyspyre</a:t>
            </a:r>
            <a:r>
              <a:rPr lang="en-US" dirty="0" smtClean="0"/>
              <a:t>, (Philip knows the name)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err="1" smtClean="0"/>
              <a:t>Sela</a:t>
            </a:r>
            <a:r>
              <a:rPr lang="en-US" dirty="0"/>
              <a:t>, Natalia </a:t>
            </a:r>
            <a:r>
              <a:rPr lang="en-US" dirty="0" err="1" smtClean="0"/>
              <a:t>Meergus</a:t>
            </a:r>
            <a:r>
              <a:rPr lang="en-US" dirty="0"/>
              <a:t> (“Using MBT to Check Safety of Medical </a:t>
            </a:r>
            <a:r>
              <a:rPr lang="en-US" dirty="0" smtClean="0"/>
              <a:t>Devices”)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TDL events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Workshops, tutorials, white papers etc</a:t>
            </a:r>
            <a:r>
              <a:rPr lang="en-US" dirty="0" smtClean="0"/>
              <a:t>.</a:t>
            </a:r>
            <a:endParaRPr lang="en-US" dirty="0" smtClean="0">
              <a:solidFill>
                <a:schemeClr val="accent5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Managing STF activities for TDL within MTS	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9058" y="1412875"/>
            <a:ext cx="3858429" cy="11849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400" dirty="0" smtClean="0">
                <a:solidFill>
                  <a:schemeClr val="tx1"/>
                </a:solidFill>
              </a:rPr>
              <a:t>Tasks taken by the web editor group TWT;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       up to 5 members;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       reports at the MTS meeting;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       MTS members should express their interest;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               Andreas, Andrej, Philip, Martti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9058" y="3198254"/>
            <a:ext cx="1500154" cy="2187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 Miguel, Anthony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37026" y="4353288"/>
            <a:ext cx="2524730" cy="2187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 Emmanuelle, MTS Chairman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9058" y="5556444"/>
            <a:ext cx="1559722" cy="2187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 done within MTS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9058" y="6056493"/>
            <a:ext cx="2385268" cy="2187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 Steering Group inside MTS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7026" y="743810"/>
            <a:ext cx="1965282" cy="312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sym typeface="Wingdings" pitchFamily="2" charset="2"/>
              </a:rPr>
              <a:t>Responsibilities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STF Standardization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18586"/>
          </a:xfrm>
        </p:spPr>
        <p:txBody>
          <a:bodyPr/>
          <a:lstStyle/>
          <a:p>
            <a:r>
              <a:rPr lang="en-US" b="1" dirty="0" smtClean="0"/>
              <a:t>Summary of activities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7063" y="1774582"/>
            <a:ext cx="5376695" cy="439126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Language maintenance, improving existing standards, driven via Mantis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language features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Operations over test configurations (left-over from TDL-2)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High-level </a:t>
            </a:r>
            <a:r>
              <a:rPr lang="en-US" dirty="0" smtClean="0"/>
              <a:t>TDL specification (a.k.a. “control part</a:t>
            </a:r>
            <a:r>
              <a:rPr lang="en-US" dirty="0" smtClean="0"/>
              <a:t>”)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Data pools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High-level test descriptions (similar to HL-MSCs)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Features for performance and security testing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Open Source tool maintenance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Keeping tools consistent with standards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TDL libraries (need to be also reflected in standards)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Standard data types, e.g. </a:t>
            </a:r>
            <a:r>
              <a:rPr lang="en-US" dirty="0" err="1" smtClean="0"/>
              <a:t>int</a:t>
            </a:r>
            <a:r>
              <a:rPr lang="en-US" dirty="0" smtClean="0"/>
              <a:t>, double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Higher-level data: Lists and data type parameters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Standard mappings from/to TDL data types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Serving the needs of the tool stakeholders, </a:t>
            </a:r>
            <a:r>
              <a:rPr lang="en-US" dirty="0" smtClean="0"/>
              <a:t>e.g. CTI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339055" y="1774582"/>
            <a:ext cx="5376695" cy="439126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marL="179388" marR="0" lvl="1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Improving</a:t>
            </a:r>
            <a:r>
              <a:rPr kumimoji="0" lang="en-US" sz="1400" b="0" i="0" u="none" strike="noStrike" kern="14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TDL semantics</a:t>
            </a:r>
            <a:endParaRPr kumimoji="0" lang="en-US" sz="1400" b="0" i="0" u="none" strike="noStrike" kern="14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58775" marR="0" lvl="2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TDL-to-TTCN-3 translation rules (ETSI Standard)</a:t>
            </a:r>
          </a:p>
          <a:p>
            <a:pPr marL="538163" marR="0" lvl="3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Mapping of TDL language elements to TTCN-3 code</a:t>
            </a:r>
          </a:p>
          <a:p>
            <a:pPr marL="538163" marR="0" lvl="3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Resolving ambiguities of dynamic semantics</a:t>
            </a:r>
          </a:p>
          <a:p>
            <a:pPr marL="80963" lvl="2" indent="-177800">
              <a:lnSpc>
                <a:spcPct val="110000"/>
              </a:lnSpc>
              <a:spcBef>
                <a:spcPct val="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1400" kern="1400" dirty="0" smtClean="0">
              <a:solidFill>
                <a:schemeClr val="tx1"/>
              </a:solidFill>
              <a:ea typeface="+mn-ea"/>
            </a:endParaRPr>
          </a:p>
          <a:p>
            <a:pPr marL="80963" lvl="2" indent="-177800">
              <a:lnSpc>
                <a:spcPct val="110000"/>
              </a:lnSpc>
              <a:spcBef>
                <a:spcPct val="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kern="1400" dirty="0" smtClean="0">
                <a:solidFill>
                  <a:schemeClr val="tx1"/>
                </a:solidFill>
                <a:ea typeface="+mn-ea"/>
              </a:rPr>
              <a:t>Supporting TDL users</a:t>
            </a:r>
            <a:endParaRPr kumimoji="0" lang="en-US" sz="1400" b="0" i="0" u="none" strike="noStrike" kern="14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58775" marR="0" lvl="2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(tool-independent) Guidelines on the application of TDL (ETSI Guide)</a:t>
            </a:r>
            <a:endParaRPr kumimoji="0" lang="en-US" sz="1400" b="0" i="0" u="none" strike="noStrike" kern="14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38163" marR="0" lvl="3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Tuned to specific applications, demonstrating profiling of TDL features</a:t>
            </a:r>
          </a:p>
          <a:p>
            <a:pPr marL="538163" marR="0" lvl="3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Requires the availability of tools (editors, compilers)</a:t>
            </a:r>
          </a:p>
          <a:p>
            <a:pPr marL="179388" marR="0" lvl="1" indent="-1778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4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Next TDL Phases for STF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b="1" dirty="0" smtClean="0"/>
              <a:t>Timeframe: June 2016 – December 2019 (3+ years)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7063" y="1774582"/>
            <a:ext cx="11088687" cy="465127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2016/17	TDL 4	</a:t>
            </a:r>
            <a:r>
              <a:rPr lang="en-US" b="1" dirty="0" smtClean="0"/>
              <a:t>Raising the fidelity of TDL</a:t>
            </a:r>
            <a:r>
              <a:rPr lang="en-US" dirty="0" smtClean="0"/>
              <a:t>: TDL-to-TTCN-3 </a:t>
            </a:r>
            <a:r>
              <a:rPr lang="en-US" dirty="0" smtClean="0"/>
              <a:t>translation; improving dynamic </a:t>
            </a:r>
            <a:r>
              <a:rPr lang="en-US" dirty="0" smtClean="0"/>
              <a:t>semantics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2017/18	TDL 5	</a:t>
            </a:r>
            <a:r>
              <a:rPr lang="en-US" b="1" dirty="0" smtClean="0"/>
              <a:t>Helping TDL users</a:t>
            </a:r>
            <a:r>
              <a:rPr lang="en-US" dirty="0" smtClean="0"/>
              <a:t>: </a:t>
            </a:r>
            <a:r>
              <a:rPr lang="en-US" dirty="0" smtClean="0"/>
              <a:t>guidelines; </a:t>
            </a:r>
            <a:r>
              <a:rPr lang="en-US" dirty="0" smtClean="0"/>
              <a:t>high-level TDL specs, further new features; improved tools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2018/19	TDL 6	</a:t>
            </a:r>
            <a:r>
              <a:rPr lang="en-US" b="1" dirty="0" smtClean="0"/>
              <a:t>Extending the scope</a:t>
            </a:r>
            <a:r>
              <a:rPr lang="en-US" dirty="0" smtClean="0"/>
              <a:t>: </a:t>
            </a:r>
            <a:r>
              <a:rPr lang="en-US" dirty="0" smtClean="0"/>
              <a:t>TDL </a:t>
            </a:r>
            <a:r>
              <a:rPr lang="en-US" dirty="0" smtClean="0"/>
              <a:t>for performance and security testing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</a:t>
            </a:r>
          </a:p>
          <a:p>
            <a:endParaRPr lang="en-US" dirty="0" smtClean="0"/>
          </a:p>
          <a:p>
            <a:r>
              <a:rPr lang="en-US" dirty="0" err="1" smtClean="0"/>
              <a:t>ToR</a:t>
            </a:r>
            <a:r>
              <a:rPr lang="en-US" dirty="0" smtClean="0"/>
              <a:t> submission for April?</a:t>
            </a:r>
          </a:p>
          <a:p>
            <a:r>
              <a:rPr lang="en-US" dirty="0" smtClean="0"/>
              <a:t>No tool development anymore</a:t>
            </a:r>
          </a:p>
          <a:p>
            <a:r>
              <a:rPr lang="en-US" dirty="0" err="1" smtClean="0"/>
              <a:t>ToR</a:t>
            </a:r>
            <a:r>
              <a:rPr lang="en-US" dirty="0" smtClean="0"/>
              <a:t> requires only mentioning efforts, no budget</a:t>
            </a:r>
          </a:p>
          <a:p>
            <a:r>
              <a:rPr lang="en-US" dirty="0" smtClean="0"/>
              <a:t>Meeting with Alberto on March 11 to clarify details of the </a:t>
            </a:r>
            <a:r>
              <a:rPr lang="en-US" dirty="0" err="1" smtClean="0"/>
              <a:t>ToR</a:t>
            </a:r>
            <a:r>
              <a:rPr lang="en-US" dirty="0" smtClean="0"/>
              <a:t> process</a:t>
            </a:r>
          </a:p>
          <a:p>
            <a:r>
              <a:rPr lang="en-US" smtClean="0">
                <a:sym typeface="Wingdings" pitchFamily="2" charset="2"/>
              </a:rPr>
              <a:t> Next meeting: March  22, 10:00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CUSTOMER" val="Siemens_I_2013_16x9"/>
  <p:tag name="CDT_CUSTOMER_NAME" val="Siemens AG, Industry Sector"/>
  <p:tag name="CDT_VERSION" val="4.1.2.0"/>
  <p:tag name="CDT_CREATORVERSION" val="4.1.2.0"/>
  <p:tag name="CDT_TEMPLATEVERSION" val="2.0.0"/>
  <p:tag name="CDT_LANGUAGE" val="1031"/>
  <p:tag name="CDT_FONTSET" val="Arial"/>
  <p:tag name="EE4P_STYLE_ID" val="040887b0-086c-4ff4-8beb-b5b55c2754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PROT" val="3"/>
  <p:tag name="CDT_PROT_TOP" val="0"/>
  <p:tag name="CDT_PROT_LEFT" val="0"/>
  <p:tag name="CDT_PROT_WIDTH" val="960,5"/>
  <p:tag name="CDT_PROT_HEIGHT" val="99,87504"/>
  <p:tag name="CDT_DELETE_ONEVENT_NEWPRE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09,3588-378,2697-181,5-317,4803"/>
  <p:tag name="CDT_MASTERSHAPE4" val="12:303,9999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2:0-0-0-0"/>
  <p:tag name="CDT_MASTERSHAPE11" val="3:0-0-0-0"/>
  <p:tag name="CDT_MASTERSHAPE12" val="4:0-0-0-0"/>
  <p:tag name="CDT_MASTERSHAPE13" val="5:0-0-0-0"/>
  <p:tag name="CDT_MASTERSHAPE14" val="6:0-0-0-0"/>
  <p:tag name="CDT_MASTERSHAPE15" val="8:0-0-0-0"/>
  <p:tag name="CDT_MASTERSHAPE16" val="21:0-0-0-0"/>
  <p:tag name="CDT_MASTERSHAPE17" val="22:0-0-0-0"/>
  <p:tag name="CDT_MASTERSHAPE18" val="23:0-0-0-0"/>
  <p:tag name="CDT_MASTERSHAPE19" val="24:0-0-0-0"/>
  <p:tag name="CDT_MASTERSHAPE20" val="25:0-0-0-0"/>
  <p:tag name="CDT_MASTERSHAPE21" val="26:0-0-0-0"/>
  <p:tag name="CDT_MASTERSHAPE22" val="27:0-0-0-0"/>
  <p:tag name="CDT_MASTERSHAPE23" val="28:0-0-0-0"/>
  <p:tag name="CDT_MASTERSHAPE24" val="29:0-0-0-0"/>
  <p:tag name="CDT_MASTERSHAPE25" val="30:0-0-0-0"/>
  <p:tag name="CDT_MASTERSHAPE26" val="31:0-0-0-0"/>
  <p:tag name="CDT_MASTERSHAPE27" val="3072:0-0-0-0"/>
  <p:tag name="CDT_MASTERSHAPE28" val="3073:0-0-0-0"/>
  <p:tag name="CDT_MASTERSHAPE29" val="3074:0-0-0-0"/>
  <p:tag name="CDT_MASTERSHAPE30" val="3075:0-0-0-0"/>
  <p:tag name="CDT_MASTERSHAPE31" val="3076:0-0-0-0"/>
  <p:tag name="CDT_MASTERSHAPE32" val="3077:0-0-0-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PROT" val="5"/>
  <p:tag name="CDT_PROT_TOP" val="326,7"/>
  <p:tag name="CDT_PROT_LEFT" val="26,62504"/>
  <p:tag name="CDT_PROT_WIDTH" val="933,8749"/>
  <p:tag name="CDT_PROT_HEIGHT" val="68,50504"/>
  <p:tag name="CDT_DELETE_ONEVENT_NEWPRE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504"/>
  <p:tag name="CDT_PROT_WIDTH" val="933,8749"/>
  <p:tag name="CDT_PROT_HEIGHT" val="30,951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DUMMYPICTURE" val="True"/>
  <p:tag name="CDT_FILLFIXED" val="True"/>
  <p:tag name="CDT_LINEFIXED" val="True"/>
  <p:tag name="CDT_FILLUNVISIBLE" val="False"/>
  <p:tag name="CDT_LINEUNVISIBLE" val="True"/>
  <p:tag name="CDT_AUTODIALOG" val="2"/>
  <p:tag name="CDT_TARGETSHAPE_NEW" val="14"/>
  <p:tag name="CDT_PROT" val="3"/>
  <p:tag name="CDT_PROT_TOP" val="0"/>
  <p:tag name="CDT_PROT_LEFT" val="0"/>
  <p:tag name="CDT_PROT_WIDTH" val="960,5"/>
  <p:tag name="CDT_PROT_HEIGHT" val="326,7"/>
  <p:tag name="CDT_DELETE_ONEVENT_NEWPRE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809,1142"/>
  <p:tag name="CDT_PROT_WIDTH" val="113,3858"/>
  <p:tag name="CDT_PROT_HEIGHT" val="63,506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TARGETSHAPE_NEW" val="3"/>
  <p:tag name="CDT_PROT" val="5"/>
  <p:tag name="CDT_PROT_TOP" val="326,7"/>
  <p:tag name="CDT_PROT_LEFT" val="26,62496"/>
  <p:tag name="CDT_PROT_WIDTH" val="933,8749"/>
  <p:tag name="CDT_PROT_HEIGHT" val="68,50504"/>
  <p:tag name="CDT_DELETE_ONEVENT_NEWPRES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496"/>
  <p:tag name="CDT_PROT_WIDTH" val="933,8749"/>
  <p:tag name="CDT_PROT_HEIGHT" val="30,951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TARGETSHAPE_NEW" val="20"/>
  <p:tag name="CDT_DELETE_ONEVENT_NEWPRES" val="False"/>
  <p:tag name="CDT_PROT" val="2"/>
  <p:tag name="CDT_PROT_TOP" val="111,25"/>
  <p:tag name="CDT_PROT_LEFT" val="366,8501"/>
  <p:tag name="CDT_PROT_WIDTH" val="593,6499"/>
  <p:tag name="CDT_PROT_HEIGHT" val="374,2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CT PPT_16x9_EN_V3">
  <a:themeElements>
    <a:clrScheme name="Custom 248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006487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800" b="1" dirty="0" err="1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0"/>
          </a:spcBef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Image + Index/Contact</Name>
  <PpLayout>32</PpLayout>
  <Index>7</Index>
</p4ppTags>
</file>

<file path=customXml/item10.xml><?xml version="1.0" encoding="utf-8"?>
<p4ppTags>
  <Name>Title (big bar down)</Name>
  <PpLayout>1</PpLayout>
  <Index>1</Index>
</p4ppTags>
</file>

<file path=customXml/item11.xml><?xml version="1.0" encoding="utf-8"?>
<p4ppTags>
  <Name>Chapter title (big bar down)</Name>
  <PpLayout>1</PpLayout>
  <Index>5</Index>
</p4ppTags>
</file>

<file path=customXml/item2.xml><?xml version="1.0" encoding="utf-8"?>
<p4ppTags>
  <Name>Free Content</Name>
  <PpLayout>11</PpLayout>
  <Index>9</Index>
</p4ppTags>
</file>

<file path=customXml/item3.xml><?xml version="1.0" encoding="utf-8"?>
<p4ppTags>
  <Name>One object (large)</Name>
  <PpLayout>16</PpLayout>
  <Index>10</Index>
</p4ppTags>
</file>

<file path=customXml/item4.xml><?xml version="1.0" encoding="utf-8"?>
<p4ppTags>
  <Name>Free Content</Name>
  <PpLayout>11</PpLayout>
  <Index>9</Index>
</p4ppTags>
</file>

<file path=customXml/item5.xml><?xml version="1.0" encoding="utf-8"?>
<p4ppTags>
  <Name>Free Content</Name>
  <PpLayout>11</PpLayout>
  <Index>9</Index>
</p4ppTags>
</file>

<file path=customXml/item6.xml><?xml version="1.0" encoding="utf-8"?>
<p4ppTags>
  <Name>Free Content</Name>
  <PpLayout>11</PpLayout>
  <Index>9</Index>
</p4ppTags>
</file>

<file path=customXml/item7.xml><?xml version="1.0" encoding="utf-8"?>
<p4ppTags>
  <Name>Free Content</Name>
  <PpLayout>11</PpLayout>
  <Index>9</Index>
</p4ppTags>
</file>

<file path=customXml/item8.xml><?xml version="1.0" encoding="utf-8"?>
<p4ppTags/>
</file>

<file path=customXml/item9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17E2436E-C9A9-41F0-BD4E-B0231726090B}">
  <ds:schemaRefs/>
</ds:datastoreItem>
</file>

<file path=customXml/itemProps10.xml><?xml version="1.0" encoding="utf-8"?>
<ds:datastoreItem xmlns:ds="http://schemas.openxmlformats.org/officeDocument/2006/customXml" ds:itemID="{127E6BAF-936F-4264-ABFD-08FF377322FF}">
  <ds:schemaRefs/>
</ds:datastoreItem>
</file>

<file path=customXml/itemProps11.xml><?xml version="1.0" encoding="utf-8"?>
<ds:datastoreItem xmlns:ds="http://schemas.openxmlformats.org/officeDocument/2006/customXml" ds:itemID="{AB7EE923-C3FC-4B3A-A4A4-5156CA0884C8}">
  <ds:schemaRefs/>
</ds:datastoreItem>
</file>

<file path=customXml/itemProps2.xml><?xml version="1.0" encoding="utf-8"?>
<ds:datastoreItem xmlns:ds="http://schemas.openxmlformats.org/officeDocument/2006/customXml" ds:itemID="{EA06E0D0-DF73-4360-BB0E-F56BFA2821AB}">
  <ds:schemaRefs/>
</ds:datastoreItem>
</file>

<file path=customXml/itemProps3.xml><?xml version="1.0" encoding="utf-8"?>
<ds:datastoreItem xmlns:ds="http://schemas.openxmlformats.org/officeDocument/2006/customXml" ds:itemID="{80661B8B-A327-44F9-823B-4D9EE0B3EC78}">
  <ds:schemaRefs/>
</ds:datastoreItem>
</file>

<file path=customXml/itemProps4.xml><?xml version="1.0" encoding="utf-8"?>
<ds:datastoreItem xmlns:ds="http://schemas.openxmlformats.org/officeDocument/2006/customXml" ds:itemID="{D8097D0C-BE3E-4AEC-9593-65CFCCB19297}">
  <ds:schemaRefs/>
</ds:datastoreItem>
</file>

<file path=customXml/itemProps5.xml><?xml version="1.0" encoding="utf-8"?>
<ds:datastoreItem xmlns:ds="http://schemas.openxmlformats.org/officeDocument/2006/customXml" ds:itemID="{7D8389EA-0083-4F57-83DE-0128E4DD25DB}">
  <ds:schemaRefs/>
</ds:datastoreItem>
</file>

<file path=customXml/itemProps6.xml><?xml version="1.0" encoding="utf-8"?>
<ds:datastoreItem xmlns:ds="http://schemas.openxmlformats.org/officeDocument/2006/customXml" ds:itemID="{DF64E49C-77CD-4500-B61A-0E41539EE3DA}">
  <ds:schemaRefs/>
</ds:datastoreItem>
</file>

<file path=customXml/itemProps7.xml><?xml version="1.0" encoding="utf-8"?>
<ds:datastoreItem xmlns:ds="http://schemas.openxmlformats.org/officeDocument/2006/customXml" ds:itemID="{E0D40357-F507-4649-BAF8-37DC65BAC6C7}">
  <ds:schemaRefs/>
</ds:datastoreItem>
</file>

<file path=customXml/itemProps8.xml><?xml version="1.0" encoding="utf-8"?>
<ds:datastoreItem xmlns:ds="http://schemas.openxmlformats.org/officeDocument/2006/customXml" ds:itemID="{572FBA73-6DBF-45DA-8282-9342320CFAB0}">
  <ds:schemaRefs/>
</ds:datastoreItem>
</file>

<file path=customXml/itemProps9.xml><?xml version="1.0" encoding="utf-8"?>
<ds:datastoreItem xmlns:ds="http://schemas.openxmlformats.org/officeDocument/2006/customXml" ds:itemID="{1610F5D1-EE71-44CC-8612-F80F4E78ADA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SIM_PPT_2007_16x9_DEU_V2_0_0_BASIC.pptx</Template>
  <TotalTime>0</TotalTime>
  <Words>629</Words>
  <Application>Microsoft Office PowerPoint</Application>
  <PresentationFormat>Custom</PresentationFormat>
  <Paragraphs>160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CT PPT_16x9_EN_V3</vt:lpstr>
      <vt:lpstr>Objekt-Manager-Shellobjekt</vt:lpstr>
      <vt:lpstr>TDL Standardization and Development – Building a Community</vt:lpstr>
      <vt:lpstr>Slide 2</vt:lpstr>
      <vt:lpstr>Our assets – What we have on language design</vt:lpstr>
      <vt:lpstr>Our assets – What we have on tools and how it could evolve</vt:lpstr>
      <vt:lpstr>Building the TDL community</vt:lpstr>
      <vt:lpstr>Slide 6</vt:lpstr>
      <vt:lpstr>Community Services</vt:lpstr>
      <vt:lpstr>STF Standardization Activities</vt:lpstr>
      <vt:lpstr>Proposed Next TDL Phases for STF Work</vt:lpstr>
      <vt:lpstr>Slide 10</vt:lpstr>
      <vt:lpstr>Operations over test configurations</vt:lpstr>
      <vt:lpstr>High-level test descriptions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PPT_16x9_EN_V3.pptx</dc:title>
  <dc:creator>Daniela Fahrig</dc:creator>
  <cp:keywords>C_Unrestricted</cp:keywords>
  <cp:lastModifiedBy>Andreas Ulrich</cp:lastModifiedBy>
  <cp:revision>142</cp:revision>
  <cp:lastPrinted>2012-10-29T09:59:01Z</cp:lastPrinted>
  <dcterms:created xsi:type="dcterms:W3CDTF">4011-07-12T22:03:29Z</dcterms:created>
  <dcterms:modified xsi:type="dcterms:W3CDTF">2016-03-03T11:06:51Z</dcterms:modified>
  <dc:language>Deutsch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June 2013</vt:lpwstr>
  </property>
  <property fmtid="{D5CDD505-2E9C-101B-9397-08002B2CF9AE}" pid="4" name="Office version">
    <vt:lpwstr>2007/2010</vt:lpwstr>
  </property>
  <property fmtid="{D5CDD505-2E9C-101B-9397-08002B2CF9AE}" pid="5" name="Release version">
    <vt:lpwstr>2.0.1</vt:lpwstr>
  </property>
  <property fmtid="{D5CDD505-2E9C-101B-9397-08002B2CF9AE}" pid="6" name="_AdHocReviewCycleID">
    <vt:i4>701213617</vt:i4>
  </property>
  <property fmtid="{D5CDD505-2E9C-101B-9397-08002B2CF9AE}" pid="7" name="_NewReviewCycle">
    <vt:lpwstr/>
  </property>
  <property fmtid="{D5CDD505-2E9C-101B-9397-08002B2CF9AE}" pid="8" name="_EmailSubject">
    <vt:lpwstr>CT-Folienmaster in 16:9</vt:lpwstr>
  </property>
  <property fmtid="{D5CDD505-2E9C-101B-9397-08002B2CF9AE}" pid="9" name="_AuthorEmail">
    <vt:lpwstr>Communications.ct@siemens.com</vt:lpwstr>
  </property>
  <property fmtid="{D5CDD505-2E9C-101B-9397-08002B2CF9AE}" pid="10" name="_AuthorEmailDisplayName">
    <vt:lpwstr>CT Communications</vt:lpwstr>
  </property>
  <property fmtid="{D5CDD505-2E9C-101B-9397-08002B2CF9AE}" pid="11" name="Document Confidentiality">
    <vt:lpwstr>Unrestricted</vt:lpwstr>
  </property>
</Properties>
</file>