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308" r:id="rId3"/>
    <p:sldId id="310" r:id="rId4"/>
    <p:sldId id="274" r:id="rId5"/>
    <p:sldId id="312" r:id="rId6"/>
    <p:sldId id="309" r:id="rId7"/>
    <p:sldId id="313" r:id="rId8"/>
    <p:sldId id="314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5661" autoAdjust="0"/>
  </p:normalViewPr>
  <p:slideViewPr>
    <p:cSldViewPr>
      <p:cViewPr varScale="1">
        <p:scale>
          <a:sx n="58" d="100"/>
          <a:sy n="58" d="100"/>
        </p:scale>
        <p:origin x="-99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TTCN3\TTCN-3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_TTCN3\TTCN-3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>
                <a:effectLst/>
              </a:rPr>
              <a:t>Number of pages of the TTCN-3 standards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100">
                <a:effectLst/>
              </a:rPr>
              <a:t>(without conformance test suite)</a:t>
            </a:r>
            <a:endParaRPr lang="en-GB" sz="1100">
              <a:effectLst/>
            </a:endParaRPr>
          </a:p>
        </c:rich>
      </c:tx>
      <c:layout>
        <c:manualLayout>
          <c:xMode val="edge"/>
          <c:yMode val="edge"/>
          <c:x val="0.14225420098349775"/>
          <c:y val="2.380952380952380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'No. of pages and parts'!$A$13</c:f>
              <c:strCache>
                <c:ptCount val="1"/>
                <c:pt idx="0">
                  <c:v>Core language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parts'!$C$13:$N$13</c:f>
              <c:numCache>
                <c:formatCode>General</c:formatCode>
                <c:ptCount val="12"/>
                <c:pt idx="0">
                  <c:v>316</c:v>
                </c:pt>
                <c:pt idx="1">
                  <c:v>349</c:v>
                </c:pt>
                <c:pt idx="2">
                  <c:v>397</c:v>
                </c:pt>
                <c:pt idx="3">
                  <c:v>394</c:v>
                </c:pt>
                <c:pt idx="4">
                  <c:v>435</c:v>
                </c:pt>
                <c:pt idx="5">
                  <c:v>428</c:v>
                </c:pt>
                <c:pt idx="6">
                  <c:v>471</c:v>
                </c:pt>
                <c:pt idx="7">
                  <c:v>478</c:v>
                </c:pt>
                <c:pt idx="8">
                  <c:v>486</c:v>
                </c:pt>
                <c:pt idx="9">
                  <c:v>492</c:v>
                </c:pt>
                <c:pt idx="10">
                  <c:v>512</c:v>
                </c:pt>
                <c:pt idx="11">
                  <c:v>532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'No. of pages and parts'!$A$15</c:f>
              <c:strCache>
                <c:ptCount val="1"/>
                <c:pt idx="0">
                  <c:v>TTCN-3 tool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parts'!$C$15:$N$15</c:f>
              <c:numCache>
                <c:formatCode>General</c:formatCode>
                <c:ptCount val="12"/>
                <c:pt idx="0">
                  <c:v>0</c:v>
                </c:pt>
                <c:pt idx="1">
                  <c:v>318</c:v>
                </c:pt>
                <c:pt idx="2">
                  <c:v>324</c:v>
                </c:pt>
                <c:pt idx="3">
                  <c:v>313</c:v>
                </c:pt>
                <c:pt idx="4">
                  <c:v>313</c:v>
                </c:pt>
                <c:pt idx="5">
                  <c:v>349</c:v>
                </c:pt>
                <c:pt idx="6">
                  <c:v>402</c:v>
                </c:pt>
                <c:pt idx="7">
                  <c:v>402</c:v>
                </c:pt>
                <c:pt idx="8">
                  <c:v>408</c:v>
                </c:pt>
                <c:pt idx="9">
                  <c:v>429</c:v>
                </c:pt>
                <c:pt idx="10">
                  <c:v>434</c:v>
                </c:pt>
                <c:pt idx="11">
                  <c:v>448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'No. of pages and parts'!$A$14</c:f>
              <c:strCache>
                <c:ptCount val="1"/>
                <c:pt idx="0">
                  <c:v>Language mappings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parts'!$C$14:$N$14</c:f>
              <c:numCache>
                <c:formatCode>General</c:formatCode>
                <c:ptCount val="12"/>
                <c:pt idx="0">
                  <c:v>0</c:v>
                </c:pt>
                <c:pt idx="1">
                  <c:v>27</c:v>
                </c:pt>
                <c:pt idx="2">
                  <c:v>29</c:v>
                </c:pt>
                <c:pt idx="3">
                  <c:v>126</c:v>
                </c:pt>
                <c:pt idx="4">
                  <c:v>126</c:v>
                </c:pt>
                <c:pt idx="5">
                  <c:v>152</c:v>
                </c:pt>
                <c:pt idx="6">
                  <c:v>193</c:v>
                </c:pt>
                <c:pt idx="7">
                  <c:v>204</c:v>
                </c:pt>
                <c:pt idx="8">
                  <c:v>212</c:v>
                </c:pt>
                <c:pt idx="9">
                  <c:v>211</c:v>
                </c:pt>
                <c:pt idx="10">
                  <c:v>211</c:v>
                </c:pt>
                <c:pt idx="11">
                  <c:v>218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'No. of pages and parts'!$A$16</c:f>
              <c:strCache>
                <c:ptCount val="1"/>
                <c:pt idx="0">
                  <c:v>TTCN-3 extensions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</c:spPr>
          </c:marker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parts'!$C$16:$N$16</c:f>
              <c:numCache>
                <c:formatCode>General</c:formatCode>
                <c:ptCount val="12"/>
                <c:pt idx="5">
                  <c:v>19</c:v>
                </c:pt>
                <c:pt idx="6">
                  <c:v>167</c:v>
                </c:pt>
                <c:pt idx="7">
                  <c:v>167</c:v>
                </c:pt>
                <c:pt idx="8">
                  <c:v>241</c:v>
                </c:pt>
                <c:pt idx="9">
                  <c:v>252</c:v>
                </c:pt>
                <c:pt idx="10">
                  <c:v>265</c:v>
                </c:pt>
                <c:pt idx="11">
                  <c:v>272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'No. of pages and parts'!$A$18</c:f>
              <c:strCache>
                <c:ptCount val="1"/>
                <c:pt idx="0">
                  <c:v>TTCN-3 pages total</c:v>
                </c:pt>
              </c:strCache>
            </c:strRef>
          </c:tx>
          <c:cat>
            <c:strRef>
              <c:f>'No. of pages and parts'!$C$2:$N$2</c:f>
              <c:strCache>
                <c:ptCount val="12"/>
                <c:pt idx="0">
                  <c:v>2003-02</c:v>
                </c:pt>
                <c:pt idx="1">
                  <c:v>2005-06</c:v>
                </c:pt>
                <c:pt idx="2">
                  <c:v>2007-12</c:v>
                </c:pt>
                <c:pt idx="3">
                  <c:v>2008-04</c:v>
                </c:pt>
                <c:pt idx="4">
                  <c:v>2008-09</c:v>
                </c:pt>
                <c:pt idx="5">
                  <c:v>2009-06</c:v>
                </c:pt>
                <c:pt idx="6">
                  <c:v>2010-07</c:v>
                </c:pt>
                <c:pt idx="7">
                  <c:v>2011-06</c:v>
                </c:pt>
                <c:pt idx="8">
                  <c:v>2012-04</c:v>
                </c:pt>
                <c:pt idx="9">
                  <c:v>2013-04</c:v>
                </c:pt>
                <c:pt idx="10">
                  <c:v>2014-06</c:v>
                </c:pt>
                <c:pt idx="11">
                  <c:v>(2015-01)</c:v>
                </c:pt>
              </c:strCache>
            </c:strRef>
          </c:cat>
          <c:val>
            <c:numRef>
              <c:f>'No. of pages and parts'!$C$18:$N$18</c:f>
              <c:numCache>
                <c:formatCode>#,##0</c:formatCode>
                <c:ptCount val="12"/>
                <c:pt idx="0">
                  <c:v>316</c:v>
                </c:pt>
                <c:pt idx="1">
                  <c:v>694</c:v>
                </c:pt>
                <c:pt idx="2">
                  <c:v>750</c:v>
                </c:pt>
                <c:pt idx="3">
                  <c:v>833</c:v>
                </c:pt>
                <c:pt idx="4">
                  <c:v>874</c:v>
                </c:pt>
                <c:pt idx="5">
                  <c:v>948</c:v>
                </c:pt>
                <c:pt idx="6">
                  <c:v>1233</c:v>
                </c:pt>
                <c:pt idx="7">
                  <c:v>1251</c:v>
                </c:pt>
                <c:pt idx="8">
                  <c:v>1347</c:v>
                </c:pt>
                <c:pt idx="9">
                  <c:v>1384</c:v>
                </c:pt>
                <c:pt idx="10">
                  <c:v>1422</c:v>
                </c:pt>
                <c:pt idx="11">
                  <c:v>1470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71936"/>
        <c:axId val="84073472"/>
      </c:lineChart>
      <c:catAx>
        <c:axId val="84071936"/>
        <c:scaling>
          <c:orientation val="minMax"/>
        </c:scaling>
        <c:delete val="0"/>
        <c:axPos val="b"/>
        <c:numFmt formatCode="yyyy\-mm\-dd" sourceLinked="0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84073472"/>
        <c:crosses val="autoZero"/>
        <c:auto val="1"/>
        <c:lblAlgn val="ctr"/>
        <c:lblOffset val="100"/>
        <c:noMultiLvlLbl val="0"/>
      </c:catAx>
      <c:valAx>
        <c:axId val="84073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071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0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/>
              <a:t>No.of resolved TTCN-3 CRs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No.of CRs resolved</c:v>
          </c:tx>
          <c:spPr>
            <a:gradFill>
              <a:gsLst>
                <a:gs pos="0">
                  <a:srgbClr val="00CC99"/>
                </a:gs>
                <a:gs pos="100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'CR &amp; statistics'!$A$5:$A$13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'CR &amp; statistics'!$F$5:$F$13</c:f>
              <c:numCache>
                <c:formatCode>General</c:formatCode>
                <c:ptCount val="9"/>
                <c:pt idx="0">
                  <c:v>76</c:v>
                </c:pt>
                <c:pt idx="1">
                  <c:v>120</c:v>
                </c:pt>
                <c:pt idx="2">
                  <c:v>91</c:v>
                </c:pt>
                <c:pt idx="3">
                  <c:v>89</c:v>
                </c:pt>
                <c:pt idx="4">
                  <c:v>97</c:v>
                </c:pt>
                <c:pt idx="5">
                  <c:v>95</c:v>
                </c:pt>
                <c:pt idx="6">
                  <c:v>85</c:v>
                </c:pt>
                <c:pt idx="7">
                  <c:v>143</c:v>
                </c:pt>
                <c:pt idx="8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140288"/>
        <c:axId val="48142592"/>
        <c:axId val="0"/>
      </c:bar3DChart>
      <c:catAx>
        <c:axId val="481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8142592"/>
        <c:crosses val="autoZero"/>
        <c:auto val="1"/>
        <c:lblAlgn val="ctr"/>
        <c:lblOffset val="100"/>
        <c:noMultiLvlLbl val="0"/>
      </c:catAx>
      <c:valAx>
        <c:axId val="48142592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40288"/>
        <c:crosses val="autoZero"/>
        <c:crossBetween val="between"/>
        <c:majorUnit val="25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2700"/>
      <a:bevelB w="12700"/>
    </a:sp3d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FF3B89-494B-4661-A474-3FB891B3A9B3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B98646-CAEC-4476-98D3-BB29CE51B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8748" indent="-3033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13459" indent="-24269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8843" indent="-24269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84227" indent="-24269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69610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4994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40378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25763" indent="-2426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5A9EB-C5BC-4CD4-9EAA-BC47F536EC7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0400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9481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840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411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65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6669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4521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1298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67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7517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533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9712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484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786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E308B-5E0E-43C1-A0F5-3B5D38C14238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8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5131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79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203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849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723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838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868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58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fld id="{3FF80DD3-47C8-4FD9-B37E-3EA379F289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6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MTS/MTS/05-CONTRIBUTIONS/2016/MTS(16)067011_Draft_-_RES_MTS-201873-4_T3_ed451_OS.zip" TargetMode="External"/><Relationship Id="rId2" Type="http://schemas.openxmlformats.org/officeDocument/2006/relationships/hyperlink" Target="https://docbox.etsi.org/MTS/MTS/05-CONTRIBUTIONS/2016/MTS(16)067012_Draft_-_RES_MTS-201873-1_T3ed481.zip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cbox.etsi.org/MTS/MTS/05-CONTRIBUTIONS/2016/MTS(16)067003_Draft_-_RES_MTS-201873-9_ed471XSD.zip" TargetMode="External"/><Relationship Id="rId4" Type="http://schemas.openxmlformats.org/officeDocument/2006/relationships/hyperlink" Target="https://docbox.etsi.org/MTS/MTS/05-CONTRIBUTIONS/2016/MTS(16)067010_Draft_-_RES_MTS-201873-6_T3ed481TCI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538"/>
            <a:ext cx="4124325" cy="265906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STF </a:t>
            </a:r>
            <a:r>
              <a:rPr lang="en-US" sz="2800" dirty="0" smtClean="0"/>
              <a:t>491: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TTCN-3 Evolution </a:t>
            </a:r>
            <a:r>
              <a:rPr lang="en-US" sz="2800" dirty="0" smtClean="0"/>
              <a:t>2015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Final Report</a:t>
            </a:r>
            <a:br>
              <a:rPr lang="en-US" sz="2800" dirty="0" smtClean="0"/>
            </a:br>
            <a:r>
              <a:rPr lang="en-US" sz="2000" dirty="0" smtClean="0"/>
              <a:t>summary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4686300" y="5457825"/>
            <a:ext cx="4124325" cy="990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pPr>
              <a:defRPr/>
            </a:pPr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37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91225" cy="5105400"/>
          </a:xfrm>
        </p:spPr>
        <p:txBody>
          <a:bodyPr/>
          <a:lstStyle/>
          <a:p>
            <a:r>
              <a:rPr lang="en-US" dirty="0" smtClean="0"/>
              <a:t>Project’s timeframe</a:t>
            </a:r>
            <a:endParaRPr lang="en-US" dirty="0" smtClean="0"/>
          </a:p>
          <a:p>
            <a:pPr lvl="1"/>
            <a:r>
              <a:rPr lang="en-GB" dirty="0"/>
              <a:t>11 May 2015 to 31 March 2016</a:t>
            </a:r>
            <a:endParaRPr lang="en-US" dirty="0" smtClean="0"/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80+3 </a:t>
            </a:r>
            <a:r>
              <a:rPr lang="en-US" dirty="0" err="1" smtClean="0"/>
              <a:t>mDays</a:t>
            </a:r>
            <a:r>
              <a:rPr lang="en-US" dirty="0" smtClean="0"/>
              <a:t> remunerated + 20 </a:t>
            </a:r>
            <a:r>
              <a:rPr lang="en-US" dirty="0" err="1" smtClean="0"/>
              <a:t>mDays</a:t>
            </a:r>
            <a:r>
              <a:rPr lang="en-US" dirty="0" smtClean="0"/>
              <a:t> voluntary</a:t>
            </a:r>
          </a:p>
          <a:p>
            <a:r>
              <a:rPr lang="en-US" dirty="0" smtClean="0"/>
              <a:t>Project members</a:t>
            </a:r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Axel Rennoch</a:t>
            </a:r>
            <a:r>
              <a:rPr lang="hu-HU" dirty="0" smtClean="0"/>
              <a:t> (Fr</a:t>
            </a:r>
            <a:r>
              <a:rPr lang="en-US" dirty="0" smtClean="0"/>
              <a:t>a</a:t>
            </a:r>
            <a:r>
              <a:rPr lang="hu-HU" dirty="0" smtClean="0"/>
              <a:t>unhofer FOKUS)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Jens Grabowski</a:t>
            </a:r>
            <a:r>
              <a:rPr lang="hu-HU" dirty="0" smtClean="0"/>
              <a:t> (University of Goettingen)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dirty="0" smtClean="0"/>
              <a:t>Jacob Wieland</a:t>
            </a:r>
            <a:r>
              <a:rPr lang="hu-HU" dirty="0" smtClean="0"/>
              <a:t> (</a:t>
            </a:r>
            <a:r>
              <a:rPr lang="en-US" dirty="0" smtClean="0"/>
              <a:t>Testing Technologies</a:t>
            </a:r>
            <a:r>
              <a:rPr lang="hu-HU" dirty="0" smtClean="0"/>
              <a:t>) </a:t>
            </a:r>
            <a:endParaRPr lang="en-US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US" u="sng" dirty="0" err="1" smtClean="0"/>
              <a:t>Gy</a:t>
            </a:r>
            <a:r>
              <a:rPr lang="hu-HU" u="sng" dirty="0" smtClean="0"/>
              <a:t>örgy Réthy </a:t>
            </a:r>
            <a:r>
              <a:rPr lang="hu-HU" dirty="0" smtClean="0"/>
              <a:t>(Ericsson Hungary </a:t>
            </a:r>
            <a:r>
              <a:rPr lang="hu-HU" dirty="0" err="1" smtClean="0"/>
              <a:t>Lim</a:t>
            </a:r>
            <a:r>
              <a:rPr lang="hu-HU" dirty="0" smtClean="0"/>
              <a:t>.)</a:t>
            </a:r>
            <a:endParaRPr lang="en-GB" dirty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endParaRPr lang="en-GB" dirty="0" smtClean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endParaRPr lang="en-GB" dirty="0"/>
          </a:p>
          <a:p>
            <a:pPr lvl="1">
              <a:lnSpc>
                <a:spcPts val="2200"/>
              </a:lnSpc>
              <a:spcBef>
                <a:spcPts val="300"/>
              </a:spcBef>
            </a:pPr>
            <a:r>
              <a:rPr lang="en-GB" dirty="0" err="1"/>
              <a:t>Tomaš</a:t>
            </a:r>
            <a:r>
              <a:rPr lang="en-GB" dirty="0"/>
              <a:t> </a:t>
            </a:r>
            <a:r>
              <a:rPr lang="en-GB" dirty="0" smtClean="0"/>
              <a:t>Urban (Elvior OU) </a:t>
            </a:r>
            <a:r>
              <a:rPr lang="en-GB" dirty="0"/>
              <a:t>helped the STF </a:t>
            </a:r>
            <a:r>
              <a:rPr lang="en-GB" dirty="0" smtClean="0"/>
              <a:t>work on a voluntary basis (thanks for </a:t>
            </a:r>
            <a:r>
              <a:rPr lang="en-GB" dirty="0" err="1" smtClean="0"/>
              <a:t>Tomaš</a:t>
            </a:r>
            <a:r>
              <a:rPr lang="en-GB" dirty="0" smtClean="0"/>
              <a:t>!)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9475211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91225" cy="5105400"/>
          </a:xfrm>
        </p:spPr>
        <p:txBody>
          <a:bodyPr/>
          <a:lstStyle/>
          <a:p>
            <a:r>
              <a:rPr lang="hu-HU" dirty="0" err="1" smtClean="0"/>
              <a:t>Joint</a:t>
            </a:r>
            <a:r>
              <a:rPr lang="hu-HU" dirty="0" smtClean="0"/>
              <a:t> </a:t>
            </a:r>
            <a:r>
              <a:rPr lang="hu-HU" dirty="0" smtClean="0"/>
              <a:t>working sessions</a:t>
            </a:r>
          </a:p>
          <a:p>
            <a:pPr lvl="1" hangingPunct="0"/>
            <a:r>
              <a:rPr lang="en-GB" dirty="0"/>
              <a:t>3-7 </a:t>
            </a:r>
            <a:r>
              <a:rPr lang="en-GB" dirty="0" smtClean="0"/>
              <a:t>August </a:t>
            </a:r>
            <a:r>
              <a:rPr lang="en-GB" dirty="0"/>
              <a:t>2015, ETSI, Sophia </a:t>
            </a:r>
            <a:r>
              <a:rPr lang="en-GB" dirty="0" err="1"/>
              <a:t>Antipolis</a:t>
            </a:r>
            <a:endParaRPr lang="en-GB" dirty="0"/>
          </a:p>
          <a:p>
            <a:pPr lvl="1" hangingPunct="0"/>
            <a:r>
              <a:rPr lang="en-GB" dirty="0"/>
              <a:t>21-25 September 2015, ETSI, Berlin</a:t>
            </a:r>
          </a:p>
          <a:p>
            <a:pPr lvl="1" hangingPunct="0"/>
            <a:r>
              <a:rPr lang="en-GB" dirty="0"/>
              <a:t>12-16 October 2015, ETSI, Sophia </a:t>
            </a:r>
            <a:r>
              <a:rPr lang="en-GB" dirty="0" err="1"/>
              <a:t>Antipolis</a:t>
            </a:r>
            <a:endParaRPr lang="en-GB" dirty="0"/>
          </a:p>
          <a:p>
            <a:pPr lvl="1" hangingPunct="0"/>
            <a:r>
              <a:rPr lang="en-GB" dirty="0"/>
              <a:t>2-6 November 2015, </a:t>
            </a:r>
            <a:r>
              <a:rPr lang="en-GB" dirty="0" smtClean="0"/>
              <a:t>Berlin</a:t>
            </a:r>
          </a:p>
          <a:p>
            <a:pPr lvl="1" hangingPunct="0"/>
            <a:endParaRPr lang="en-GB" dirty="0" smtClean="0"/>
          </a:p>
          <a:p>
            <a:pPr hangingPunct="0"/>
            <a:r>
              <a:rPr lang="en-GB" dirty="0" smtClean="0"/>
              <a:t>Voluntary contribution</a:t>
            </a:r>
          </a:p>
          <a:p>
            <a:pPr lvl="1" hangingPunct="0"/>
            <a:r>
              <a:rPr lang="en-GB" dirty="0" smtClean="0"/>
              <a:t>5 </a:t>
            </a:r>
            <a:r>
              <a:rPr lang="en-GB" dirty="0"/>
              <a:t>voluntary days </a:t>
            </a:r>
            <a:r>
              <a:rPr lang="en-GB" dirty="0" smtClean="0"/>
              <a:t>spent by each STF member as “home work” , </a:t>
            </a:r>
            <a:r>
              <a:rPr lang="en-GB" dirty="0"/>
              <a:t>finishing reviews of </a:t>
            </a:r>
            <a:r>
              <a:rPr lang="en-GB" dirty="0" smtClean="0"/>
              <a:t>CRs, </a:t>
            </a:r>
            <a:r>
              <a:rPr lang="en-GB" dirty="0"/>
              <a:t>implementing resolved CRs in the drafts and with final review of the </a:t>
            </a:r>
            <a:r>
              <a:rPr lang="en-GB" dirty="0" smtClean="0"/>
              <a:t>deliverables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742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Volume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en-US" sz="3200" dirty="0" smtClean="0"/>
              <a:t>TTCN-3</a:t>
            </a:r>
            <a:br>
              <a:rPr lang="en-US" sz="3200" dirty="0" smtClean="0"/>
            </a:br>
            <a:r>
              <a:rPr lang="hu-HU" sz="3200" dirty="0" err="1" smtClean="0"/>
              <a:t>language</a:t>
            </a:r>
            <a:r>
              <a:rPr lang="en-US" sz="3200" dirty="0" smtClean="0"/>
              <a:t> </a:t>
            </a:r>
            <a:r>
              <a:rPr lang="hu-HU" sz="3200" dirty="0" err="1" smtClean="0"/>
              <a:t>standards</a:t>
            </a:r>
            <a:endParaRPr lang="en-GB" sz="3200" dirty="0"/>
          </a:p>
        </p:txBody>
      </p:sp>
      <p:graphicFrame>
        <p:nvGraphicFramePr>
          <p:cNvPr id="4" name="Chart 3" title="Number of pages of the TTCN-3 standar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47092"/>
              </p:ext>
            </p:extLst>
          </p:nvPr>
        </p:nvGraphicFramePr>
        <p:xfrm>
          <a:off x="990600" y="15240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7474" y="221998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Σ</a:t>
            </a:r>
            <a:r>
              <a:rPr lang="en-US" sz="1400" b="1" dirty="0" smtClean="0">
                <a:solidFill>
                  <a:srgbClr val="FF0000"/>
                </a:solidFill>
              </a:rPr>
              <a:t>1470 pages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in 14 documents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No. of resolved CRs</a:t>
            </a:r>
            <a:endParaRPr lang="en-US" dirty="0"/>
          </a:p>
        </p:txBody>
      </p:sp>
      <p:graphicFrame>
        <p:nvGraphicFramePr>
          <p:cNvPr id="4" name="Content Placeholder 3" title="No. of TTCN-3 CRs resolved in ETS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0877"/>
              </p:ext>
            </p:extLst>
          </p:nvPr>
        </p:nvGraphicFramePr>
        <p:xfrm>
          <a:off x="762000" y="2438400"/>
          <a:ext cx="7467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084212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477000" cy="5334000"/>
          </a:xfrm>
        </p:spPr>
        <p:txBody>
          <a:bodyPr/>
          <a:lstStyle/>
          <a:p>
            <a:r>
              <a:rPr lang="en-GB" dirty="0"/>
              <a:t>ES 201 </a:t>
            </a:r>
            <a:r>
              <a:rPr lang="en-GB" dirty="0" smtClean="0"/>
              <a:t>873</a:t>
            </a:r>
          </a:p>
          <a:p>
            <a:pPr lvl="1" hangingPunct="0"/>
            <a:r>
              <a:rPr lang="en-GB" dirty="0"/>
              <a:t>RES/MTS-201873-1 T3ed481 V4.7.5</a:t>
            </a:r>
            <a:r>
              <a:rPr lang="en-GB" dirty="0" smtClean="0"/>
              <a:t>:</a:t>
            </a:r>
            <a:r>
              <a:rPr lang="en-GB" dirty="0"/>
              <a:t>	</a:t>
            </a:r>
            <a:r>
              <a:rPr lang="en-GB" u="sng" dirty="0">
                <a:hlinkClick r:id="rId2"/>
              </a:rPr>
              <a:t>MTS(16)067012</a:t>
            </a:r>
            <a:endParaRPr lang="en-GB" dirty="0"/>
          </a:p>
          <a:p>
            <a:pPr lvl="1" hangingPunct="0"/>
            <a:r>
              <a:rPr lang="en-GB" dirty="0"/>
              <a:t>RES/MTS-201873-4 T3ed461 V4.5.2:	</a:t>
            </a:r>
            <a:r>
              <a:rPr lang="en-GB" u="sng" dirty="0" smtClean="0">
                <a:hlinkClick r:id="rId3"/>
              </a:rPr>
              <a:t>MTS(16)067011</a:t>
            </a:r>
            <a:endParaRPr lang="en-GB" dirty="0"/>
          </a:p>
          <a:p>
            <a:pPr lvl="1" hangingPunct="0"/>
            <a:r>
              <a:rPr lang="en-GB" dirty="0"/>
              <a:t>RES/MTS-201873-6 T3ed481 V4.7.2:	</a:t>
            </a:r>
            <a:r>
              <a:rPr lang="en-GB" u="sng" dirty="0" smtClean="0">
                <a:hlinkClick r:id="rId4"/>
              </a:rPr>
              <a:t>MTS(16)067010</a:t>
            </a:r>
            <a:endParaRPr lang="en-GB" dirty="0"/>
          </a:p>
          <a:p>
            <a:pPr lvl="1" hangingPunct="0"/>
            <a:r>
              <a:rPr lang="en-GB" dirty="0"/>
              <a:t>RES/MTS-201873-9 T3ed471 V4.6.4:	</a:t>
            </a:r>
            <a:r>
              <a:rPr lang="en-GB" u="sng" dirty="0" smtClean="0">
                <a:hlinkClick r:id="rId5"/>
              </a:rPr>
              <a:t>MTS(16)067003</a:t>
            </a:r>
            <a:endParaRPr lang="en-GB" u="sng" dirty="0" smtClean="0"/>
          </a:p>
          <a:p>
            <a:pPr lvl="1" hangingPunct="0"/>
            <a:endParaRPr lang="en-GB" dirty="0"/>
          </a:p>
          <a:p>
            <a:r>
              <a:rPr lang="en-US" dirty="0" smtClean="0"/>
              <a:t>Two interim drafts have been uploaded containing urgent STF160 CRs:</a:t>
            </a:r>
          </a:p>
          <a:p>
            <a:pPr lvl="1" hangingPunct="0"/>
            <a:r>
              <a:rPr lang="en-GB" dirty="0"/>
              <a:t>RES/MTS-201873-1 T3ed481 (ES 201 873-1) </a:t>
            </a:r>
            <a:r>
              <a:rPr lang="en-GB" dirty="0" smtClean="0"/>
              <a:t>V4.7.3</a:t>
            </a:r>
            <a:endParaRPr lang="en-GB" dirty="0"/>
          </a:p>
          <a:p>
            <a:pPr lvl="1" hangingPunct="0"/>
            <a:r>
              <a:rPr lang="en-GB" dirty="0"/>
              <a:t>RES/MTS-201873-9 T3ed471 (ES 201 873-9) </a:t>
            </a:r>
            <a:r>
              <a:rPr lang="en-GB" dirty="0" smtClean="0"/>
              <a:t>V4.6.2</a:t>
            </a:r>
            <a:endParaRPr lang="en-GB" dirty="0"/>
          </a:p>
          <a:p>
            <a:pPr marL="0" indent="0">
              <a:spcBef>
                <a:spcPts val="1200"/>
              </a:spcBef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2000" dirty="0" smtClean="0"/>
              <a:t>Note</a:t>
            </a:r>
            <a:r>
              <a:rPr lang="en-GB" sz="2000" dirty="0" smtClean="0"/>
              <a:t>: ES </a:t>
            </a:r>
            <a:r>
              <a:rPr lang="en-GB" sz="2000" dirty="0"/>
              <a:t>201 873 Parts </a:t>
            </a:r>
            <a:r>
              <a:rPr lang="en-GB" sz="2000" dirty="0" smtClean="0"/>
              <a:t>5 (TRI), </a:t>
            </a:r>
            <a:r>
              <a:rPr lang="en-GB" sz="2000" dirty="0"/>
              <a:t>7 </a:t>
            </a:r>
            <a:r>
              <a:rPr lang="en-GB" sz="2000" dirty="0" smtClean="0"/>
              <a:t>(ASN.1</a:t>
            </a:r>
            <a:r>
              <a:rPr lang="en-GB" sz="2000" dirty="0" smtClean="0"/>
              <a:t>), 8 (IDL) </a:t>
            </a:r>
            <a:r>
              <a:rPr lang="en-GB" sz="2000" dirty="0"/>
              <a:t>and 10 (T3Doc) </a:t>
            </a:r>
            <a:r>
              <a:rPr lang="en-GB" sz="2000" dirty="0" smtClean="0"/>
              <a:t>and extension packages didn’t </a:t>
            </a:r>
            <a:r>
              <a:rPr lang="en-GB" sz="2000" dirty="0"/>
              <a:t>receive CRs, therefore no new revisions are </a:t>
            </a:r>
            <a:r>
              <a:rPr lang="en-GB" sz="2000" dirty="0" smtClean="0"/>
              <a:t>produced.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848174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/>
          <a:lstStyle/>
          <a:p>
            <a:pPr lvl="0" hangingPunct="0"/>
            <a:r>
              <a:rPr lang="en-GB" sz="2400" dirty="0" smtClean="0"/>
              <a:t>At </a:t>
            </a:r>
            <a:r>
              <a:rPr lang="en-GB" sz="2400" dirty="0"/>
              <a:t>least 60 % of the STF time shall be spent on </a:t>
            </a:r>
            <a:r>
              <a:rPr lang="en-GB" sz="2400" dirty="0" smtClean="0"/>
              <a:t>high </a:t>
            </a:r>
            <a:r>
              <a:rPr lang="en-GB" sz="2400" dirty="0"/>
              <a:t>priority </a:t>
            </a:r>
            <a:r>
              <a:rPr lang="en-GB" sz="2400" dirty="0" smtClean="0"/>
              <a:t>CRs</a:t>
            </a:r>
            <a:endParaRPr lang="en-GB" sz="2400" i="1" dirty="0"/>
          </a:p>
          <a:p>
            <a:pPr lvl="1" hangingPunct="0"/>
            <a:r>
              <a:rPr lang="en-GB" sz="2000" dirty="0" smtClean="0"/>
              <a:t>Fulfilled</a:t>
            </a:r>
            <a:endParaRPr lang="en-GB" dirty="0"/>
          </a:p>
          <a:p>
            <a:pPr lvl="0" hangingPunct="0"/>
            <a:r>
              <a:rPr lang="en-GB" sz="2400" dirty="0"/>
              <a:t>Approval of deliverables according to schedule</a:t>
            </a:r>
            <a:endParaRPr lang="en-GB" sz="2400" i="1" dirty="0"/>
          </a:p>
          <a:p>
            <a:pPr lvl="1" hangingPunct="0"/>
            <a:r>
              <a:rPr lang="en-US" sz="2000" dirty="0" smtClean="0"/>
              <a:t>Drafts submitted before </a:t>
            </a:r>
            <a:r>
              <a:rPr lang="en-US" sz="2000" dirty="0" err="1" smtClean="0"/>
              <a:t>ToR</a:t>
            </a:r>
            <a:r>
              <a:rPr lang="en-US" sz="2000" dirty="0" smtClean="0"/>
              <a:t> schedule</a:t>
            </a:r>
            <a:endParaRPr lang="en-GB" dirty="0"/>
          </a:p>
          <a:p>
            <a:pPr lvl="0" hangingPunct="0"/>
            <a:r>
              <a:rPr lang="en-GB" sz="2400" dirty="0" smtClean="0"/>
              <a:t>Voluntary </a:t>
            </a:r>
            <a:r>
              <a:rPr lang="en-GB" sz="2400" dirty="0"/>
              <a:t>work of </a:t>
            </a:r>
            <a:r>
              <a:rPr lang="en-GB" sz="2400" dirty="0" smtClean="0"/>
              <a:t>experts</a:t>
            </a:r>
            <a:endParaRPr lang="en-GB" sz="2400" i="1" dirty="0"/>
          </a:p>
          <a:p>
            <a:pPr lvl="1" hangingPunct="0"/>
            <a:r>
              <a:rPr lang="en-GB" sz="2000" dirty="0"/>
              <a:t>Has been provided according to the </a:t>
            </a:r>
            <a:r>
              <a:rPr lang="en-GB" sz="2000" dirty="0" err="1"/>
              <a:t>ToR</a:t>
            </a:r>
            <a:endParaRPr lang="en-GB" sz="2000" dirty="0"/>
          </a:p>
          <a:p>
            <a:pPr lvl="0" hangingPunct="0"/>
            <a:r>
              <a:rPr lang="en-GB" sz="2400" dirty="0"/>
              <a:t>Steering Group </a:t>
            </a:r>
            <a:r>
              <a:rPr lang="en-GB" sz="2400" dirty="0" smtClean="0"/>
              <a:t>meetings</a:t>
            </a:r>
            <a:endParaRPr lang="en-GB" sz="2400" i="1" dirty="0"/>
          </a:p>
          <a:p>
            <a:pPr lvl="1" hangingPunct="0"/>
            <a:r>
              <a:rPr lang="en-GB" sz="2000" dirty="0"/>
              <a:t>TTCN-3 steering has been done during TB MTS meetings. There was no issue that needed escalation to the </a:t>
            </a:r>
            <a:r>
              <a:rPr lang="en-GB" sz="2000" dirty="0" smtClean="0"/>
              <a:t>SG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887350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/>
          <a:lstStyle/>
          <a:p>
            <a:pPr lvl="0" hangingPunct="0"/>
            <a:r>
              <a:rPr lang="en-GB" sz="2400" dirty="0"/>
              <a:t>The STF may liaise with 3GPP STF 160 and any other users within or outside ETSI</a:t>
            </a:r>
          </a:p>
          <a:p>
            <a:pPr lvl="1" hangingPunct="0"/>
            <a:r>
              <a:rPr lang="en-GB" sz="2000" dirty="0"/>
              <a:t>The STF has regularly exchanged emails with STF160 to clarify urgency of STF160 CRs; also participated at STF160s TTCN-3 tool vendors meetings</a:t>
            </a:r>
          </a:p>
          <a:p>
            <a:pPr lvl="0" hangingPunct="0"/>
            <a:r>
              <a:rPr lang="en-GB" sz="2400" dirty="0" smtClean="0"/>
              <a:t>Contributing </a:t>
            </a:r>
            <a:r>
              <a:rPr lang="en-GB" sz="2400" dirty="0"/>
              <a:t>the TTCN-3 standards to ITU-T SG17 for endorsement and assisting the endorsement process</a:t>
            </a:r>
            <a:endParaRPr lang="en-GB" sz="2400" i="1" dirty="0"/>
          </a:p>
          <a:p>
            <a:pPr lvl="1" hangingPunct="0"/>
            <a:r>
              <a:rPr lang="en-GB" sz="2000" dirty="0"/>
              <a:t>Didn’t require any specific action from the STF, it will be handled by TB MTS according to the normal procedure.</a:t>
            </a:r>
          </a:p>
          <a:p>
            <a:pPr hangingPunct="0"/>
            <a:r>
              <a:rPr lang="en-US" sz="2400" dirty="0"/>
              <a:t>User requirements should have higher priority.</a:t>
            </a:r>
            <a:endParaRPr lang="en-GB" sz="2400" dirty="0"/>
          </a:p>
          <a:p>
            <a:pPr lvl="1" hangingPunct="0"/>
            <a:r>
              <a:rPr lang="en-GB" sz="2000" dirty="0"/>
              <a:t>It </a:t>
            </a:r>
            <a:r>
              <a:rPr lang="en-GB" sz="2000" dirty="0" smtClean="0"/>
              <a:t>has been </a:t>
            </a:r>
            <a:r>
              <a:rPr lang="en-GB" sz="2000" dirty="0"/>
              <a:t>targeted to close high priority CRs </a:t>
            </a:r>
            <a:r>
              <a:rPr lang="en-GB" sz="2000" dirty="0" smtClean="0"/>
              <a:t>first, but taking into account also the technical complexity.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750273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MTS(14)62_027_Update_on_LIBSIP_and_TTCN-3_org</Template>
  <TotalTime>26362</TotalTime>
  <Words>290</Words>
  <Application>Microsoft Office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 STF 491: TTCN-3 Evolution 2015  Final Report summary </vt:lpstr>
      <vt:lpstr>Project data</vt:lpstr>
      <vt:lpstr>Project data</vt:lpstr>
      <vt:lpstr>Volume of the TTCN-3 language standards</vt:lpstr>
      <vt:lpstr>Performance Indicators</vt:lpstr>
      <vt:lpstr>Deliverables</vt:lpstr>
      <vt:lpstr>Performance Indicators</vt:lpstr>
      <vt:lpstr>Performance Indicators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success story: TTCN-3</dc:title>
  <dc:creator>György Réthy</dc:creator>
  <cp:lastModifiedBy>György Réthy</cp:lastModifiedBy>
  <cp:revision>207</cp:revision>
  <cp:lastPrinted>2014-09-23T14:01:54Z</cp:lastPrinted>
  <dcterms:created xsi:type="dcterms:W3CDTF">2014-08-24T18:35:19Z</dcterms:created>
  <dcterms:modified xsi:type="dcterms:W3CDTF">2016-01-07T11:00:12Z</dcterms:modified>
</cp:coreProperties>
</file>