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Lifelines in TDL</a:t>
            </a:r>
          </a:p>
        </p:txBody>
      </p:sp>
      <p:sp>
        <p:nvSpPr>
          <p:cNvPr id="122" name="Shape 122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Gy</a:t>
            </a:r>
            <a:r>
              <a:t>örgy Réthy</a:t>
            </a:r>
          </a:p>
          <a:p>
            <a:pPr/>
            <a:r>
              <a:t>L.M.Ericsson</a:t>
            </a:r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MTS-TDL decisions requested -2/3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xfrm>
            <a:off x="381000" y="1143000"/>
            <a:ext cx="8229600" cy="4876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Shall tools support all or just one way to be compliant with TDL?</a:t>
            </a:r>
          </a:p>
          <a:p>
            <a:pPr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t>Ericsson’s proposal:</a:t>
            </a:r>
            <a:br/>
            <a:r>
              <a:t>Taking into account the different use cases (UML mapping and incremental design), tools may be compliant by supporting only one of the notations - </a:t>
            </a:r>
            <a:r>
              <a:rPr u="sng"/>
              <a:t>APPROVED (also applies to other cases with alternative notations - e.g. packages - double check and add constraints if applicable, refine conformance statement with different conditions and applicability)</a:t>
            </a:r>
          </a:p>
        </p:txBody>
      </p:sp>
      <p:sp>
        <p:nvSpPr>
          <p:cNvPr id="165" name="Shape 165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MTS-TDL decisions requested -3/3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xfrm>
            <a:off x="381000" y="17526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On a diagram only one version shall be used or allow mixed notation?</a:t>
            </a:r>
          </a:p>
          <a:p>
            <a:pPr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t>Ericsson’s proposal:</a:t>
            </a:r>
            <a:br/>
            <a:r>
              <a:t>Allow mixing current notation and solution 2</a:t>
            </a:r>
          </a:p>
        </p:txBody>
      </p:sp>
      <p:sp>
        <p:nvSpPr>
          <p:cNvPr id="169" name="Shape 169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70" name="image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1327" y="3642042"/>
            <a:ext cx="4819651" cy="27622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4.png"/>
          <p:cNvPicPr>
            <a:picLocks noChangeAspect="1"/>
          </p:cNvPicPr>
          <p:nvPr/>
        </p:nvPicPr>
        <p:blipFill>
          <a:blip r:embed="rId3">
            <a:extLst/>
          </a:blip>
          <a:srcRect l="50000" t="0" r="0" b="0"/>
          <a:stretch>
            <a:fillRect/>
          </a:stretch>
        </p:blipFill>
        <p:spPr>
          <a:xfrm>
            <a:off x="4301152" y="3642042"/>
            <a:ext cx="2409826" cy="2695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MTS-TDL decisions requested -3/3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xfrm>
            <a:off x="381000" y="17526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On a diagram only one version shall be used or allow mixed notation?</a:t>
            </a:r>
          </a:p>
          <a:p>
            <a:pPr>
              <a:spcBef>
                <a:spcPts val="500"/>
              </a:spcBef>
              <a:defRPr sz="2400">
                <a:solidFill>
                  <a:srgbClr val="FF0000"/>
                </a:solidFill>
              </a:defRPr>
            </a:pPr>
            <a:r>
              <a:t>Ericsson’s proposal:</a:t>
            </a:r>
            <a:br/>
            <a:r>
              <a:t>Allow mixing current notation and solution 2</a:t>
            </a:r>
          </a:p>
          <a:p>
            <a:pPr>
              <a:spcBef>
                <a:spcPts val="500"/>
              </a:spcBef>
              <a:defRPr sz="2400">
                <a:solidFill>
                  <a:srgbClr val="E32119"/>
                </a:solidFill>
              </a:defRPr>
            </a:pPr>
            <a:r>
              <a:t>Reason</a:t>
            </a:r>
          </a:p>
          <a:p>
            <a:pPr lvl="1" marL="742950" indent="-285750">
              <a:spcBef>
                <a:spcPts val="500"/>
              </a:spcBef>
              <a:defRPr sz="2200">
                <a:solidFill>
                  <a:srgbClr val="E32119"/>
                </a:solidFill>
              </a:defRPr>
            </a:pPr>
            <a:r>
              <a:t>No harm, but provides better support to </a:t>
            </a:r>
            <a:r>
              <a:rPr b="1"/>
              <a:t>incremental</a:t>
            </a:r>
            <a:r>
              <a:t> TD </a:t>
            </a:r>
            <a:r>
              <a:rPr b="1"/>
              <a:t>design</a:t>
            </a:r>
            <a:endParaRPr b="1"/>
          </a:p>
          <a:p>
            <a:pPr lvl="1" marL="742950" indent="-285750">
              <a:spcBef>
                <a:spcPts val="500"/>
              </a:spcBef>
              <a:defRPr sz="2200">
                <a:solidFill>
                  <a:srgbClr val="E32119"/>
                </a:solidFill>
              </a:defRPr>
            </a:pPr>
            <a:r>
              <a:rPr b="1"/>
              <a:t>Only one notation per component (no mixing within a component instance)</a:t>
            </a:r>
            <a:endParaRPr b="1"/>
          </a:p>
          <a:p>
            <a:pPr>
              <a:spcBef>
                <a:spcPts val="500"/>
              </a:spcBef>
              <a:defRPr sz="2400" u="sng">
                <a:solidFill>
                  <a:srgbClr val="E32119"/>
                </a:solidFill>
              </a:defRPr>
            </a:pPr>
            <a:r>
              <a:rPr b="1"/>
              <a:t>APPROVED</a:t>
            </a:r>
          </a:p>
        </p:txBody>
      </p:sp>
      <p:sp>
        <p:nvSpPr>
          <p:cNvPr id="175" name="Shape 175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Currently defined</a:t>
            </a:r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5943600" y="1600200"/>
            <a:ext cx="27432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Lifelines: gate instances</a:t>
            </a:r>
          </a:p>
          <a:p>
            <a:pPr>
              <a:spcBef>
                <a:spcPts val="600"/>
              </a:spcBef>
              <a:defRPr sz="2900"/>
            </a:pPr>
            <a:r>
              <a:t>One component instance symbol contains ALL gates of that component</a:t>
            </a:r>
          </a:p>
        </p:txBody>
      </p:sp>
      <p:pic>
        <p:nvPicPr>
          <p:cNvPr id="127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1447800"/>
            <a:ext cx="2290764" cy="45556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67112" y="2743200"/>
            <a:ext cx="2009776" cy="1371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1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00400" y="5029200"/>
            <a:ext cx="2898098" cy="762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Interactions in current version</a:t>
            </a:r>
          </a:p>
        </p:txBody>
      </p:sp>
      <p:pic>
        <p:nvPicPr>
          <p:cNvPr id="133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62175" y="2081213"/>
            <a:ext cx="4819650" cy="2695576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Problems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Current tool prototype implementations faced some difficulties with this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Difficult to map to UML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More difficult to implement in other graphical frameworks</a:t>
            </a:r>
          </a:p>
          <a:p>
            <a:pPr/>
            <a:r>
              <a:t>The STF has looked at possible alternative solutions that will be shown on the next slides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Proposed solution 1</a:t>
            </a:r>
          </a:p>
        </p:txBody>
      </p:sp>
      <p:sp>
        <p:nvSpPr>
          <p:cNvPr id="140" name="Shape 140"/>
          <p:cNvSpPr/>
          <p:nvPr>
            <p:ph type="body" sz="half" idx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Lifelines: gate instances</a:t>
            </a:r>
          </a:p>
          <a:p>
            <a:pPr>
              <a:spcBef>
                <a:spcPts val="600"/>
              </a:spcBef>
              <a:defRPr sz="2900"/>
            </a:pPr>
            <a:r>
              <a:t>A component instance has as many symbols as many gates it has</a:t>
            </a:r>
          </a:p>
          <a:p>
            <a:pPr>
              <a:spcBef>
                <a:spcPts val="600"/>
              </a:spcBef>
              <a:defRPr sz="2900"/>
            </a:pPr>
            <a:r>
              <a:t>Introduced by the Reference Implementation</a:t>
            </a:r>
          </a:p>
          <a:p>
            <a:pPr lvl="1" marL="742950" indent="-285750">
              <a:spcBef>
                <a:spcPts val="600"/>
              </a:spcBef>
              <a:defRPr sz="2500"/>
            </a:pPr>
            <a:r>
              <a:t>Due lack of time</a:t>
            </a:r>
          </a:p>
        </p:txBody>
      </p:sp>
      <p:pic>
        <p:nvPicPr>
          <p:cNvPr id="141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5275" y="1828800"/>
            <a:ext cx="4276725" cy="1381125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Problem in Solution 1</a:t>
            </a:r>
          </a:p>
        </p:txBody>
      </p:sp>
      <p:sp>
        <p:nvSpPr>
          <p:cNvPr id="145" name="Shape 145"/>
          <p:cNvSpPr/>
          <p:nvPr>
            <p:ph type="body" sz="half" idx="1"/>
          </p:nvPr>
        </p:nvSpPr>
        <p:spPr>
          <a:xfrm>
            <a:off x="381000" y="3962399"/>
            <a:ext cx="8305800" cy="2163765"/>
          </a:xfrm>
          <a:prstGeom prst="rect">
            <a:avLst/>
          </a:prstGeom>
        </p:spPr>
        <p:txBody>
          <a:bodyPr/>
          <a:lstStyle/>
          <a:p>
            <a:pPr marL="318897" indent="-318897" defTabSz="850391">
              <a:spcBef>
                <a:spcPts val="300"/>
              </a:spcBef>
              <a:defRPr sz="1488"/>
            </a:pPr>
            <a:r>
              <a:t>Is Action related also to OtherComp? No, only to ComponentOne, but may be misunderstood</a:t>
            </a:r>
          </a:p>
          <a:p>
            <a:pPr lvl="1" marL="690943" indent="-265747" defTabSz="850391">
              <a:spcBef>
                <a:spcPts val="300"/>
              </a:spcBef>
              <a:defRPr sz="1488"/>
            </a:pPr>
            <a:r>
              <a:t>Similarly for Function call, Verdict assignment, Assertion, …</a:t>
            </a:r>
            <a:endParaRPr sz="2604"/>
          </a:p>
          <a:p>
            <a:pPr marL="318897" indent="-318897" defTabSz="850391">
              <a:spcBef>
                <a:spcPts val="300"/>
              </a:spcBef>
              <a:defRPr sz="1488"/>
            </a:pPr>
            <a:r>
              <a:t>If a lifeline of a component is “far” from other lifelines of the same component, may be forgotten when an Action, etc. drawn</a:t>
            </a:r>
          </a:p>
          <a:p>
            <a:pPr lvl="1" marL="690943" indent="-265747" defTabSz="850391">
              <a:spcBef>
                <a:spcPts val="300"/>
              </a:spcBef>
              <a:defRPr sz="1488"/>
            </a:pPr>
            <a:r>
              <a:t>G3 on picture</a:t>
            </a:r>
            <a:endParaRPr sz="2604"/>
          </a:p>
          <a:p>
            <a:pPr marL="318897" indent="-318897" defTabSz="850391">
              <a:spcBef>
                <a:spcPts val="300"/>
              </a:spcBef>
              <a:defRPr sz="1488"/>
            </a:pPr>
            <a:r>
              <a:t>To be able to handle component-related actions, etc., the “lifelines” of the same component instance shall be placed next to each other</a:t>
            </a:r>
          </a:p>
          <a:p>
            <a:pPr marL="318897" indent="-318897" defTabSz="850391">
              <a:spcBef>
                <a:spcPts val="300"/>
              </a:spcBef>
              <a:defRPr sz="1488"/>
            </a:pPr>
            <a:r>
              <a:t>Added value: ????</a:t>
            </a:r>
          </a:p>
        </p:txBody>
      </p:sp>
      <p:pic>
        <p:nvPicPr>
          <p:cNvPr id="146" name="image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609725"/>
            <a:ext cx="7795542" cy="211455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Proposed solution 2</a:t>
            </a:r>
          </a:p>
        </p:txBody>
      </p:sp>
      <p:sp>
        <p:nvSpPr>
          <p:cNvPr id="150" name="Shape 150"/>
          <p:cNvSpPr/>
          <p:nvPr>
            <p:ph type="body" sz="half" idx="1"/>
          </p:nvPr>
        </p:nvSpPr>
        <p:spPr>
          <a:xfrm>
            <a:off x="4953000" y="1600200"/>
            <a:ext cx="37338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Lifelines: component instances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One lifeline represents ALL gate instances of that component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UML-like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This notation often used in interoperability test standards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Consequence: gate names – if required – shall be given in interactions </a:t>
            </a:r>
          </a:p>
        </p:txBody>
      </p:sp>
      <p:pic>
        <p:nvPicPr>
          <p:cNvPr id="151" name="image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057400"/>
            <a:ext cx="2009775" cy="1371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8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4191001"/>
            <a:ext cx="4399581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96111">
              <a:defRPr sz="4312"/>
            </a:lvl1pPr>
          </a:lstStyle>
          <a:p>
            <a:pPr/>
            <a:r>
              <a:t>Interaction in proposed version 2</a:t>
            </a:r>
          </a:p>
        </p:txBody>
      </p:sp>
      <p:pic>
        <p:nvPicPr>
          <p:cNvPr id="156" name="image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2650" y="2495550"/>
            <a:ext cx="4819650" cy="276225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pPr/>
            <a:r>
              <a:t>MTS-TDL decisions requested- 1/3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381000" y="1371600"/>
            <a:ext cx="8229600" cy="4648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Which solutions to be supported?</a:t>
            </a:r>
          </a:p>
          <a:p>
            <a:pPr lvl="1" marL="742950" indent="-285750">
              <a:spcBef>
                <a:spcPts val="400"/>
              </a:spcBef>
              <a:defRPr sz="2000"/>
            </a:pPr>
            <a:r>
              <a:t>Solution 1, solution 2, both or none?</a:t>
            </a:r>
            <a:endParaRPr sz="2800"/>
          </a:p>
          <a:p>
            <a:pPr>
              <a:spcBef>
                <a:spcPts val="500"/>
              </a:spcBef>
              <a:defRPr sz="2400">
                <a:solidFill>
                  <a:srgbClr val="E32119"/>
                </a:solidFill>
              </a:defRPr>
            </a:pPr>
            <a:r>
              <a:t>Ericsson’s proposal:</a:t>
            </a:r>
            <a:br/>
            <a:r>
              <a:t>In addition to the current notation, add solution 2 to the standard - </a:t>
            </a:r>
            <a:r>
              <a:rPr u="sng"/>
              <a:t>APPROVED (double check other notations)</a:t>
            </a:r>
          </a:p>
          <a:p>
            <a:pPr>
              <a:spcBef>
                <a:spcPts val="500"/>
              </a:spcBef>
              <a:defRPr sz="2400">
                <a:solidFill>
                  <a:srgbClr val="E32119"/>
                </a:solidFill>
              </a:defRPr>
            </a:pPr>
            <a:r>
              <a:t>Reasons</a:t>
            </a:r>
          </a:p>
          <a:p>
            <a:pPr lvl="1" marL="742950" indent="-285750">
              <a:spcBef>
                <a:spcPts val="500"/>
              </a:spcBef>
              <a:defRPr sz="2200">
                <a:solidFill>
                  <a:srgbClr val="E32119"/>
                </a:solidFill>
              </a:defRPr>
            </a:pPr>
            <a:r>
              <a:t>Solution 1: Could lead to readability problems; could lead to unambiguity in handling component data, timers etc.</a:t>
            </a:r>
            <a:endParaRPr sz="2800"/>
          </a:p>
          <a:p>
            <a:pPr lvl="1" marL="742950" indent="-285750">
              <a:spcBef>
                <a:spcPts val="500"/>
              </a:spcBef>
              <a:defRPr sz="2200">
                <a:solidFill>
                  <a:srgbClr val="E32119"/>
                </a:solidFill>
              </a:defRPr>
            </a:pPr>
            <a:r>
              <a:t>Solution 2:  Solves the problem and in addition provides better </a:t>
            </a:r>
            <a:r>
              <a:rPr b="1"/>
              <a:t>support for interoperability </a:t>
            </a:r>
            <a:r>
              <a:t>test descriptions and typical </a:t>
            </a:r>
            <a:r>
              <a:rPr b="1"/>
              <a:t>system specification</a:t>
            </a:r>
            <a:r>
              <a:t> practices. It provides better support to </a:t>
            </a:r>
            <a:r>
              <a:rPr b="1"/>
              <a:t>incremental</a:t>
            </a:r>
            <a:r>
              <a:t> TD </a:t>
            </a:r>
            <a:r>
              <a:rPr b="1"/>
              <a:t>design</a:t>
            </a:r>
          </a:p>
        </p:txBody>
      </p:sp>
      <p:sp>
        <p:nvSpPr>
          <p:cNvPr id="161" name="Shape 161"/>
          <p:cNvSpPr/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