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5"/>
  </p:sldMasterIdLst>
  <p:notesMasterIdLst>
    <p:notesMasterId r:id="rId13"/>
  </p:notesMasterIdLst>
  <p:handoutMasterIdLst>
    <p:handoutMasterId r:id="rId14"/>
  </p:handoutMasterIdLst>
  <p:sldIdLst>
    <p:sldId id="339" r:id="rId6"/>
    <p:sldId id="337" r:id="rId7"/>
    <p:sldId id="343" r:id="rId8"/>
    <p:sldId id="341" r:id="rId9"/>
    <p:sldId id="346" r:id="rId10"/>
    <p:sldId id="344" r:id="rId11"/>
    <p:sldId id="338" r:id="rId12"/>
  </p:sldIdLst>
  <p:sldSz cx="9144000" cy="6858000" type="screen4x3"/>
  <p:notesSz cx="6921500" cy="10083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 autoAdjust="0"/>
  </p:normalViewPr>
  <p:slideViewPr>
    <p:cSldViewPr snapToGrid="0">
      <p:cViewPr varScale="1">
        <p:scale>
          <a:sx n="122" d="100"/>
          <a:sy n="122" d="100"/>
        </p:scale>
        <p:origin x="9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00692EEB-15AF-477E-93C2-006C7DACF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6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E81DA41B-36F5-41C9-BB81-6872D8546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51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7D890-DFF3-4CC7-9337-D67A3CEDF4E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8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9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CA536-14B1-4B07-8981-D59286A92B2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0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B01BF-1521-42CD-96A6-027601A5BF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13EA63-756B-448B-9D73-6D9573B04C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77015-0C94-407D-AEDE-E98DE020A5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C0F8F-54C0-44C6-833D-F2B9353E44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A2C7-E113-44B3-B1ED-08276F9F56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C0EB9-25EA-4FBE-861B-218A5B0767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22975-78B1-4EE1-83AB-0879D6578B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B7F98-32E9-4B15-8F01-7E056CC012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837F4-2B7C-4A44-9B1A-F990A84C6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A0F015-DF4D-4572-97F5-F0E6F5ECC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BC455-FA3A-4262-BFAC-726B36CE6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4A3AB-F9D5-4039-BC6A-2DDBD41C4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9B0136-1550-43C6-9DC2-FFF186CCA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CD7B2-52C0-4091-AB5C-9F722F19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90FF5-E380-45F9-B4D8-3ED0277CE7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5FA42-D634-477D-A0A9-3CD8BF67F4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91DA7-C141-4B42-BAAE-16F779CDB9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EBD1A-7EF2-4962-AB67-B9A188A57D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6D9FB-F08F-45AE-9F3E-E4AABC518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EEAB5-A77C-45D8-B775-7F44992C25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2016.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</a:defRPr>
            </a:lvl1pPr>
          </a:lstStyle>
          <a:p>
            <a:fld id="{3EA8DCA6-7D24-4BB6-B991-12B9039C0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  <p:sldLayoutId id="2147485251" r:id="rId12"/>
    <p:sldLayoutId id="2147485252" r:id="rId13"/>
    <p:sldLayoutId id="2147485253" r:id="rId14"/>
    <p:sldLayoutId id="2147485254" r:id="rId15"/>
    <p:sldLayoutId id="2147485255" r:id="rId16"/>
    <p:sldLayoutId id="2147485256" r:id="rId17"/>
    <p:sldLayoutId id="2147485257" r:id="rId18"/>
    <p:sldLayoutId id="2147485258" r:id="rId19"/>
    <p:sldLayoutId id="2147485259" r:id="rId20"/>
    <p:sldLayoutId id="2147485260" r:id="rId2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4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nts@ets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caat.etsi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Ucaat</a:t>
            </a:r>
            <a:r>
              <a:rPr lang="en-US" dirty="0" smtClean="0"/>
              <a:t> ORGANIZATIONAL CHANGES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169038" cy="43419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For information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</a:t>
            </a:r>
            <a:r>
              <a:rPr lang="en-US" dirty="0"/>
              <a:t>Nathalie </a:t>
            </a:r>
            <a:r>
              <a:rPr lang="en-US" dirty="0" smtClean="0"/>
              <a:t>Guinet for ETSI SERVICES, </a:t>
            </a:r>
            <a:r>
              <a:rPr lang="en-US" dirty="0" smtClean="0">
                <a:hlinkClick r:id="rId3"/>
              </a:rPr>
              <a:t>events@etsi.org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21/01/2016</a:t>
            </a:r>
            <a:r>
              <a:rPr lang="en-US" dirty="0" smtClean="0"/>
              <a:t>	</a:t>
            </a:r>
            <a:r>
              <a:rPr lang="en-US" smtClean="0"/>
              <a:t> </a:t>
            </a:r>
            <a:r>
              <a:rPr lang="en-GB" sz="1200" smtClean="0"/>
              <a:t>- </a:t>
            </a:r>
            <a:r>
              <a:rPr lang="en-GB" sz="1200" b="1" dirty="0"/>
              <a:t>MTS(16)067018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e-IL" dirty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© </a:t>
            </a:r>
            <a:r>
              <a:rPr lang="en-US" smtClean="0">
                <a:cs typeface="Arial" charset="0"/>
              </a:rPr>
              <a:t>ETSI 2016. </a:t>
            </a:r>
            <a:r>
              <a:rPr lang="en-US" dirty="0" smtClean="0">
                <a:cs typeface="Arial" charset="0"/>
              </a:rPr>
              <a:t>All rights reserved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Rationale</a:t>
            </a:r>
            <a:endParaRPr lang="he-IL" dirty="0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2016. All rights reserved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2062"/>
            <a:ext cx="8467969" cy="4774101"/>
          </a:xfrm>
        </p:spPr>
        <p:txBody>
          <a:bodyPr/>
          <a:lstStyle/>
          <a:p>
            <a:pPr lvl="0"/>
            <a:r>
              <a:rPr lang="en-GB" dirty="0" smtClean="0"/>
              <a:t>Strong ETSI Management will to include UCAAT in ETSI </a:t>
            </a:r>
            <a:r>
              <a:rPr lang="en-GB" dirty="0"/>
              <a:t>events management infrastructure to </a:t>
            </a:r>
            <a:r>
              <a:rPr lang="en-GB" dirty="0" smtClean="0"/>
              <a:t>ensure  durability &amp; consistency </a:t>
            </a:r>
            <a:r>
              <a:rPr lang="fr-FR" dirty="0" err="1" smtClean="0"/>
              <a:t>despite</a:t>
            </a:r>
            <a:r>
              <a:rPr lang="fr-FR" dirty="0" smtClean="0"/>
              <a:t> </a:t>
            </a:r>
            <a:r>
              <a:rPr lang="fr-FR" dirty="0" err="1" smtClean="0"/>
              <a:t>various</a:t>
            </a:r>
            <a:r>
              <a:rPr lang="fr-FR" dirty="0" smtClean="0"/>
              <a:t> Hosts</a:t>
            </a:r>
          </a:p>
          <a:p>
            <a:pPr lvl="0"/>
            <a:endParaRPr lang="fr-FR" dirty="0"/>
          </a:p>
          <a:p>
            <a:pPr lvl="0"/>
            <a:r>
              <a:rPr lang="fr-FR" dirty="0" err="1" smtClean="0"/>
              <a:t>Reinforce</a:t>
            </a:r>
            <a:r>
              <a:rPr lang="fr-FR" dirty="0" smtClean="0"/>
              <a:t> UCAAT Brand</a:t>
            </a:r>
            <a:br>
              <a:rPr lang="fr-FR" dirty="0" smtClean="0"/>
            </a:br>
            <a:endParaRPr lang="en-GB" dirty="0"/>
          </a:p>
          <a:p>
            <a:pPr lvl="0"/>
            <a:r>
              <a:rPr lang="fr-FR" dirty="0" smtClean="0"/>
              <a:t>A single and permanent URL </a:t>
            </a:r>
            <a:r>
              <a:rPr lang="fr-FR" dirty="0" smtClean="0">
                <a:hlinkClick r:id="rId3"/>
              </a:rPr>
              <a:t>ucaat.etsi.org</a:t>
            </a:r>
            <a:r>
              <a:rPr lang="fr-FR" dirty="0" smtClean="0"/>
              <a:t> on ETSI </a:t>
            </a:r>
            <a:r>
              <a:rPr lang="fr-FR" dirty="0" err="1" smtClean="0"/>
              <a:t>website</a:t>
            </a:r>
            <a:endParaRPr lang="fr-FR" dirty="0" smtClean="0"/>
          </a:p>
          <a:p>
            <a:pPr marL="0" lvl="0" indent="0">
              <a:buNone/>
            </a:pPr>
            <a:endParaRPr lang="fr-FR" dirty="0" smtClean="0"/>
          </a:p>
          <a:p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and </a:t>
            </a:r>
            <a:r>
              <a:rPr lang="fr-FR" dirty="0" err="1" smtClean="0"/>
              <a:t>workload</a:t>
            </a:r>
            <a:r>
              <a:rPr lang="fr-FR" dirty="0" smtClean="0"/>
              <a:t> for the Host</a:t>
            </a:r>
          </a:p>
          <a:p>
            <a:pPr marL="0" indent="0">
              <a:buNone/>
            </a:pPr>
            <a:endParaRPr lang="fr-FR" dirty="0"/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 Split of </a:t>
            </a:r>
            <a:r>
              <a:rPr lang="fr-FR" dirty="0" err="1" smtClean="0"/>
              <a:t>Responsabilities</a:t>
            </a:r>
            <a:endParaRPr lang="he-IL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691630"/>
              </p:ext>
            </p:extLst>
          </p:nvPr>
        </p:nvGraphicFramePr>
        <p:xfrm>
          <a:off x="351692" y="1359876"/>
          <a:ext cx="8620370" cy="5338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201"/>
                <a:gridCol w="3502603"/>
                <a:gridCol w="3747566"/>
              </a:tblGrid>
              <a:tr h="175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Host </a:t>
                      </a:r>
                      <a:br>
                        <a:rPr lang="en-GB" sz="1100" dirty="0" smtClean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coordinating</a:t>
                      </a:r>
                      <a:r>
                        <a:rPr lang="en-GB" sz="1100" baseline="0" dirty="0" smtClean="0">
                          <a:effectLst/>
                        </a:rPr>
                        <a:t> with ETSI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ETSI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br>
                        <a:rPr lang="en-GB" sz="1100" baseline="0" dirty="0" smtClean="0">
                          <a:effectLst/>
                        </a:rPr>
                      </a:br>
                      <a:r>
                        <a:rPr lang="en-GB" sz="1100" baseline="0" dirty="0" smtClean="0">
                          <a:effectLst/>
                        </a:rPr>
                        <a:t>coordinating with the Programme Committee (PC)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aseline="0" dirty="0" smtClean="0">
                          <a:effectLst/>
                        </a:rPr>
                        <a:t> and the Host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39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VENUE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Providing and covering the costs of a suitable venue and AV equipment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367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EVENT RESOURCE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Providing event coordinator’s contact for ETSI to work </a:t>
                      </a:r>
                      <a:r>
                        <a:rPr lang="en-GB" sz="1100" dirty="0" smtClean="0">
                          <a:effectLst/>
                        </a:rPr>
                        <a:t>with, </a:t>
                      </a:r>
                      <a:r>
                        <a:rPr lang="en-GB" sz="1100" dirty="0">
                          <a:effectLst/>
                        </a:rPr>
                        <a:t>prior and during the event.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Providing a dedicated event professional throughout the event </a:t>
                      </a:r>
                      <a:r>
                        <a:rPr lang="en-GB" sz="1100" dirty="0" smtClean="0">
                          <a:effectLst/>
                        </a:rPr>
                        <a:t>process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1090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 smtClean="0">
                          <a:effectLst/>
                        </a:rPr>
                        <a:t>Provide </a:t>
                      </a:r>
                      <a:r>
                        <a:rPr lang="en-GB" sz="1100" dirty="0">
                          <a:effectLst/>
                        </a:rPr>
                        <a:t>contacts </a:t>
                      </a:r>
                      <a:r>
                        <a:rPr lang="en-GB" sz="1100" dirty="0" smtClean="0">
                          <a:effectLst/>
                        </a:rPr>
                        <a:t>to implement local communication in coordination with ETSI</a:t>
                      </a:r>
                      <a:r>
                        <a:rPr lang="en-GB" sz="1100" baseline="0" dirty="0" smtClean="0">
                          <a:effectLst/>
                        </a:rPr>
                        <a:t> Communications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 smtClean="0">
                          <a:effectLst/>
                        </a:rPr>
                        <a:t>Initiate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contacts </a:t>
                      </a:r>
                      <a:r>
                        <a:rPr lang="en-GB" sz="1100" dirty="0">
                          <a:effectLst/>
                        </a:rPr>
                        <a:t>for </a:t>
                      </a:r>
                      <a:r>
                        <a:rPr lang="en-GB" sz="1100" dirty="0" smtClean="0">
                          <a:effectLst/>
                        </a:rPr>
                        <a:t>local </a:t>
                      </a:r>
                      <a:r>
                        <a:rPr lang="en-GB" sz="1100" dirty="0">
                          <a:effectLst/>
                        </a:rPr>
                        <a:t>sponsors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 smtClean="0">
                          <a:effectLst/>
                        </a:rPr>
                        <a:t>Website </a:t>
                      </a:r>
                      <a:r>
                        <a:rPr lang="en-GB" sz="1100" dirty="0">
                          <a:effectLst/>
                        </a:rPr>
                        <a:t>set up and </a:t>
                      </a:r>
                      <a:r>
                        <a:rPr lang="en-GB" sz="1100" dirty="0" smtClean="0">
                          <a:effectLst/>
                        </a:rPr>
                        <a:t>maintenance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Promoting the event at a world wide level (ETSI press and social media networks)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Harmonize and synchronize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communication with the Host</a:t>
                      </a:r>
                      <a:r>
                        <a:rPr lang="en-GB" sz="1100" baseline="0" dirty="0" smtClean="0">
                          <a:effectLst/>
                        </a:rPr>
                        <a:t> (local and ww)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 smtClean="0">
                          <a:effectLst/>
                        </a:rPr>
                        <a:t>Sponsors follow</a:t>
                      </a:r>
                      <a:r>
                        <a:rPr lang="en-GB" sz="1100" baseline="0" dirty="0" smtClean="0">
                          <a:effectLst/>
                        </a:rPr>
                        <a:t> up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(financially and logistically) with </a:t>
                      </a:r>
                      <a:r>
                        <a:rPr lang="en-GB" sz="1100" dirty="0" smtClean="0">
                          <a:effectLst/>
                        </a:rPr>
                        <a:t>local contacts provided</a:t>
                      </a:r>
                      <a:r>
                        <a:rPr lang="en-GB" sz="1100" baseline="0" dirty="0" smtClean="0">
                          <a:effectLst/>
                        </a:rPr>
                        <a:t> by the Hosts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Payment of all promotional </a:t>
                      </a:r>
                      <a:r>
                        <a:rPr lang="en-GB" sz="1100" dirty="0" smtClean="0">
                          <a:effectLst/>
                        </a:rPr>
                        <a:t>costs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1055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LOGISTICS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Provision of  local contacts and liaison with local suppliers (</a:t>
                      </a:r>
                      <a:r>
                        <a:rPr lang="en-GB" sz="1100" dirty="0" err="1">
                          <a:effectLst/>
                        </a:rPr>
                        <a:t>eg</a:t>
                      </a:r>
                      <a:r>
                        <a:rPr lang="en-GB" sz="1100" dirty="0">
                          <a:effectLst/>
                        </a:rPr>
                        <a:t>. caterer, printers </a:t>
                      </a:r>
                      <a:r>
                        <a:rPr lang="en-GB" sz="1100" dirty="0" err="1">
                          <a:effectLst/>
                        </a:rPr>
                        <a:t>etc</a:t>
                      </a:r>
                      <a:r>
                        <a:rPr lang="en-GB" sz="1100" dirty="0" smtClean="0">
                          <a:effectLst/>
                        </a:rPr>
                        <a:t>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Provision of bilingual (English + local language)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local resource during the event to assist with registration, liaison with local suppliers</a:t>
                      </a:r>
                      <a:r>
                        <a:rPr lang="en-GB" sz="1100" baseline="0" dirty="0" smtClean="0">
                          <a:effectLst/>
                        </a:rPr>
                        <a:t> &amp; </a:t>
                      </a:r>
                      <a:r>
                        <a:rPr lang="en-GB" sz="1100" dirty="0" smtClean="0">
                          <a:effectLst/>
                        </a:rPr>
                        <a:t>participants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Organize </a:t>
                      </a:r>
                      <a:r>
                        <a:rPr lang="en-GB" sz="1100" dirty="0" smtClean="0">
                          <a:effectLst/>
                        </a:rPr>
                        <a:t>the events </a:t>
                      </a:r>
                      <a:r>
                        <a:rPr lang="en-GB" sz="1100" dirty="0">
                          <a:effectLst/>
                        </a:rPr>
                        <a:t>logistics with the help of the event contact provided by the </a:t>
                      </a:r>
                      <a:r>
                        <a:rPr lang="en-GB" sz="1100" dirty="0" smtClean="0">
                          <a:effectLst/>
                        </a:rPr>
                        <a:t>Host in line with the Programme</a:t>
                      </a:r>
                      <a:r>
                        <a:rPr lang="en-GB" sz="1100" baseline="0" dirty="0" smtClean="0">
                          <a:effectLst/>
                        </a:rPr>
                        <a:t> built by the PC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Cover catering costs and social event costs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111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SECURING PROGRAMME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100" b="1" dirty="0" smtClean="0">
                          <a:effectLst/>
                        </a:rPr>
                        <a:t>In coordination</a:t>
                      </a:r>
                      <a:r>
                        <a:rPr lang="fr-FR" sz="1100" b="1" baseline="0" dirty="0" smtClean="0">
                          <a:effectLst/>
                        </a:rPr>
                        <a:t> </a:t>
                      </a:r>
                      <a:r>
                        <a:rPr lang="fr-FR" sz="1100" b="1" baseline="0" dirty="0" err="1" smtClean="0">
                          <a:effectLst/>
                        </a:rPr>
                        <a:t>with</a:t>
                      </a:r>
                      <a:r>
                        <a:rPr lang="fr-FR" sz="1100" b="1" baseline="0" dirty="0" smtClean="0">
                          <a:effectLst/>
                        </a:rPr>
                        <a:t> the PC:</a:t>
                      </a:r>
                      <a:endParaRPr lang="fr-FR" sz="1100" b="1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 err="1" smtClean="0">
                          <a:effectLst/>
                        </a:rPr>
                        <a:t>Securing</a:t>
                      </a:r>
                      <a:r>
                        <a:rPr lang="fr-FR" sz="1100" baseline="0" dirty="0" smtClean="0">
                          <a:effectLst/>
                        </a:rPr>
                        <a:t> speakers in the programme, </a:t>
                      </a:r>
                      <a:r>
                        <a:rPr lang="en-GB" sz="1100" dirty="0" smtClean="0">
                          <a:effectLst/>
                        </a:rPr>
                        <a:t>gathering and</a:t>
                      </a:r>
                      <a:r>
                        <a:rPr lang="en-GB" sz="1100" baseline="0" dirty="0" smtClean="0">
                          <a:effectLst/>
                        </a:rPr>
                        <a:t> handling </a:t>
                      </a:r>
                      <a:r>
                        <a:rPr lang="en-GB" sz="1100" dirty="0" smtClean="0">
                          <a:effectLst/>
                        </a:rPr>
                        <a:t>speakers presentations for the PC Chair, </a:t>
                      </a:r>
                      <a:r>
                        <a:rPr lang="en-GB" sz="1100" dirty="0">
                          <a:effectLst/>
                        </a:rPr>
                        <a:t>briefing speakers/moderators </a:t>
                      </a:r>
                      <a:endParaRPr lang="en-GB" sz="11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 smtClean="0">
                          <a:effectLst/>
                        </a:rPr>
                        <a:t>On-site </a:t>
                      </a:r>
                      <a:r>
                        <a:rPr lang="en-GB" sz="1100" dirty="0">
                          <a:effectLst/>
                        </a:rPr>
                        <a:t>support during the event with the speakers and presentations </a:t>
                      </a:r>
                      <a:r>
                        <a:rPr lang="en-GB" sz="1100" dirty="0" smtClean="0">
                          <a:effectLst/>
                        </a:rPr>
                        <a:t>handling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560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FINANCIAL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Payment</a:t>
                      </a:r>
                      <a:r>
                        <a:rPr lang="en-GB" sz="1100" baseline="0" dirty="0" smtClean="0">
                          <a:effectLst/>
                        </a:rPr>
                        <a:t> of the venue and AV equipment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Fees </a:t>
                      </a:r>
                      <a:r>
                        <a:rPr lang="en-GB" sz="1100" dirty="0" smtClean="0">
                          <a:effectLst/>
                        </a:rPr>
                        <a:t>and sponsors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collection </a:t>
                      </a:r>
                      <a:r>
                        <a:rPr lang="en-GB" sz="1100" dirty="0">
                          <a:effectLst/>
                        </a:rPr>
                        <a:t>and all related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</a:t>
                      </a:r>
                      <a:r>
                        <a:rPr lang="en-GB" sz="1100" dirty="0">
                          <a:effectLst/>
                        </a:rPr>
                        <a:t> follow </a:t>
                      </a:r>
                      <a:r>
                        <a:rPr lang="en-GB" sz="1100" dirty="0" smtClean="0">
                          <a:effectLst/>
                        </a:rPr>
                        <a:t>up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Payment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all non venue /av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expenses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3671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Making</a:t>
            </a:r>
            <a:r>
              <a:rPr lang="fr-FR" dirty="0" smtClean="0"/>
              <a:t> </a:t>
            </a:r>
            <a:r>
              <a:rPr lang="fr-FR" dirty="0" err="1" smtClean="0"/>
              <a:t>Hosting</a:t>
            </a:r>
            <a:r>
              <a:rPr lang="fr-FR" dirty="0"/>
              <a:t> UCAAT more </a:t>
            </a:r>
            <a:r>
              <a:rPr lang="fr-FR" dirty="0" smtClean="0"/>
              <a:t>attractive</a:t>
            </a:r>
            <a:endParaRPr lang="he-IL" dirty="0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2016. All rights reserved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4246"/>
            <a:ext cx="8229600" cy="4781917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smtClean="0"/>
              <a:t>Host </a:t>
            </a:r>
            <a:r>
              <a:rPr lang="fr-FR" dirty="0" err="1"/>
              <a:t>name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clearly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to the </a:t>
            </a:r>
            <a:r>
              <a:rPr lang="fr-FR" dirty="0" err="1"/>
              <a:t>conference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very</a:t>
            </a:r>
            <a:r>
              <a:rPr lang="fr-FR" dirty="0"/>
              <a:t> first </a:t>
            </a:r>
            <a:r>
              <a:rPr lang="fr-FR" dirty="0" smtClean="0"/>
              <a:t>message</a:t>
            </a:r>
            <a:endParaRPr lang="fr-FR" dirty="0"/>
          </a:p>
          <a:p>
            <a:r>
              <a:rPr lang="fr-FR" dirty="0" smtClean="0"/>
              <a:t>The Host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bear</a:t>
            </a:r>
            <a:r>
              <a:rPr lang="fr-FR" dirty="0" smtClean="0"/>
              <a:t> profits and </a:t>
            </a:r>
            <a:r>
              <a:rPr lang="fr-FR" dirty="0" err="1" smtClean="0"/>
              <a:t>losses</a:t>
            </a:r>
            <a:r>
              <a:rPr lang="fr-FR" dirty="0" smtClean="0"/>
              <a:t> </a:t>
            </a:r>
            <a:r>
              <a:rPr lang="fr-FR" dirty="0" err="1" smtClean="0"/>
              <a:t>anymore</a:t>
            </a:r>
            <a:endParaRPr lang="fr-FR" dirty="0" smtClean="0"/>
          </a:p>
          <a:p>
            <a:r>
              <a:rPr lang="fr-FR" dirty="0" smtClean="0"/>
              <a:t>The Hosts </a:t>
            </a:r>
            <a:r>
              <a:rPr lang="fr-FR" dirty="0" err="1" smtClean="0"/>
              <a:t>covers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the </a:t>
            </a:r>
            <a:r>
              <a:rPr lang="fr-FR" dirty="0" err="1" smtClean="0"/>
              <a:t>costs</a:t>
            </a:r>
            <a:r>
              <a:rPr lang="fr-FR" dirty="0" smtClean="0"/>
              <a:t> of a </a:t>
            </a:r>
            <a:r>
              <a:rPr lang="fr-FR" dirty="0" err="1" smtClean="0"/>
              <a:t>suitable</a:t>
            </a:r>
            <a:r>
              <a:rPr lang="fr-FR" dirty="0" smtClean="0"/>
              <a:t> venue and </a:t>
            </a:r>
            <a:r>
              <a:rPr lang="fr-FR" dirty="0" err="1" smtClean="0"/>
              <a:t>provides</a:t>
            </a:r>
            <a:r>
              <a:rPr lang="fr-FR" dirty="0" smtClean="0"/>
              <a:t> local contacts (</a:t>
            </a:r>
            <a:r>
              <a:rPr lang="fr-FR" dirty="0" err="1" smtClean="0"/>
              <a:t>suppliers</a:t>
            </a:r>
            <a:r>
              <a:rPr lang="fr-FR" dirty="0" smtClean="0"/>
              <a:t>, </a:t>
            </a:r>
            <a:r>
              <a:rPr lang="fr-FR" dirty="0" err="1" smtClean="0"/>
              <a:t>press</a:t>
            </a:r>
            <a:r>
              <a:rPr lang="fr-FR" dirty="0"/>
              <a:t> </a:t>
            </a:r>
            <a:r>
              <a:rPr lang="fr-FR" dirty="0" smtClean="0"/>
              <a:t>and sponsors) </a:t>
            </a:r>
          </a:p>
          <a:p>
            <a:r>
              <a:rPr lang="fr-FR" dirty="0" smtClean="0"/>
              <a:t>The Host </a:t>
            </a:r>
            <a:r>
              <a:rPr lang="fr-FR" dirty="0" err="1" smtClean="0"/>
              <a:t>provides</a:t>
            </a:r>
            <a:r>
              <a:rPr lang="fr-FR" dirty="0" smtClean="0"/>
              <a:t> an </a:t>
            </a:r>
            <a:r>
              <a:rPr lang="fr-FR" dirty="0" err="1" smtClean="0"/>
              <a:t>event</a:t>
            </a:r>
            <a:r>
              <a:rPr lang="fr-FR" dirty="0" smtClean="0"/>
              <a:t> manager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ETSI Events</a:t>
            </a:r>
          </a:p>
          <a:p>
            <a:r>
              <a:rPr lang="fr-FR" dirty="0" smtClean="0"/>
              <a:t>The Host </a:t>
            </a:r>
            <a:r>
              <a:rPr lang="fr-FR" dirty="0" err="1" smtClean="0"/>
              <a:t>works</a:t>
            </a:r>
            <a:r>
              <a:rPr lang="fr-FR" dirty="0" smtClean="0"/>
              <a:t> in full </a:t>
            </a:r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ETSI,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handling the </a:t>
            </a:r>
            <a:r>
              <a:rPr lang="fr-FR" dirty="0" err="1" smtClean="0"/>
              <a:t>financial</a:t>
            </a:r>
            <a:r>
              <a:rPr lang="fr-FR" dirty="0" smtClean="0"/>
              <a:t> and </a:t>
            </a:r>
            <a:r>
              <a:rPr lang="fr-FR" dirty="0" err="1" smtClean="0"/>
              <a:t>logistical</a:t>
            </a:r>
            <a:r>
              <a:rPr lang="fr-FR" dirty="0" smtClean="0"/>
              <a:t> parts in line </a:t>
            </a:r>
            <a:r>
              <a:rPr lang="fr-FR" dirty="0" err="1" smtClean="0"/>
              <a:t>with</a:t>
            </a:r>
            <a:r>
              <a:rPr lang="fr-FR" dirty="0" smtClean="0"/>
              <a:t> the Programme </a:t>
            </a:r>
            <a:r>
              <a:rPr lang="fr-FR" dirty="0" err="1" smtClean="0"/>
              <a:t>Committee’s</a:t>
            </a:r>
            <a:r>
              <a:rPr lang="fr-FR" dirty="0" smtClean="0"/>
              <a:t> </a:t>
            </a:r>
            <a:r>
              <a:rPr lang="fr-FR" dirty="0" err="1" smtClean="0"/>
              <a:t>decisions</a:t>
            </a:r>
            <a:endParaRPr lang="fr-FR" dirty="0" smtClean="0"/>
          </a:p>
          <a:p>
            <a:r>
              <a:rPr lang="fr-FR" dirty="0"/>
              <a:t>The Host </a:t>
            </a:r>
            <a:r>
              <a:rPr lang="fr-FR" dirty="0" err="1"/>
              <a:t>benefits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 </a:t>
            </a:r>
            <a:r>
              <a:rPr lang="fr-FR" dirty="0" err="1"/>
              <a:t>Hosting</a:t>
            </a:r>
            <a:r>
              <a:rPr lang="fr-FR" dirty="0"/>
              <a:t> package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259142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UCAAT Partner</a:t>
            </a:r>
            <a:endParaRPr lang="he-IL" dirty="0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2016. All rights reserved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4246"/>
            <a:ext cx="8229600" cy="4781917"/>
          </a:xfrm>
        </p:spPr>
        <p:txBody>
          <a:bodyPr/>
          <a:lstStyle/>
          <a:p>
            <a:r>
              <a:rPr lang="fr-FR" dirty="0" smtClean="0"/>
              <a:t>The Partner </a:t>
            </a:r>
            <a:r>
              <a:rPr lang="fr-FR" dirty="0" err="1" smtClean="0"/>
              <a:t>provides</a:t>
            </a:r>
            <a:r>
              <a:rPr lang="fr-FR" dirty="0" smtClean="0"/>
              <a:t> a real </a:t>
            </a:r>
            <a:r>
              <a:rPr lang="fr-FR" dirty="0" err="1" smtClean="0"/>
              <a:t>added</a:t>
            </a:r>
            <a:r>
              <a:rPr lang="fr-FR" dirty="0" smtClean="0"/>
              <a:t> value for UCAAT: </a:t>
            </a:r>
            <a:br>
              <a:rPr lang="fr-FR" dirty="0" smtClean="0"/>
            </a:b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relaying</a:t>
            </a:r>
            <a:r>
              <a:rPr lang="fr-FR" dirty="0" smtClean="0"/>
              <a:t> communication, </a:t>
            </a:r>
            <a:r>
              <a:rPr lang="fr-FR" dirty="0" err="1" smtClean="0"/>
              <a:t>providing</a:t>
            </a:r>
            <a:r>
              <a:rPr lang="fr-FR" dirty="0" smtClean="0"/>
              <a:t> staff and/or expertise, </a:t>
            </a:r>
            <a:r>
              <a:rPr lang="fr-FR" dirty="0" err="1" smtClean="0"/>
              <a:t>executing</a:t>
            </a:r>
            <a:r>
              <a:rPr lang="fr-FR" dirty="0" smtClean="0"/>
              <a:t> a </a:t>
            </a:r>
            <a:r>
              <a:rPr lang="fr-FR" dirty="0" err="1" smtClean="0"/>
              <a:t>clear</a:t>
            </a:r>
            <a:r>
              <a:rPr lang="fr-FR" dirty="0" smtClean="0"/>
              <a:t> and important action for the </a:t>
            </a:r>
            <a:r>
              <a:rPr lang="fr-FR" dirty="0" err="1" smtClean="0"/>
              <a:t>benefit</a:t>
            </a:r>
            <a:r>
              <a:rPr lang="fr-FR" dirty="0" smtClean="0"/>
              <a:t> of the </a:t>
            </a:r>
            <a:r>
              <a:rPr lang="fr-FR" dirty="0" err="1" smtClean="0"/>
              <a:t>conference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partner’s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conference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The Partner </a:t>
            </a:r>
            <a:r>
              <a:rPr lang="fr-FR" dirty="0" err="1" smtClean="0"/>
              <a:t>benefits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full </a:t>
            </a:r>
            <a:r>
              <a:rPr lang="fr-FR" dirty="0" err="1" smtClean="0"/>
              <a:t>promotional</a:t>
            </a:r>
            <a:r>
              <a:rPr lang="fr-FR" dirty="0" smtClean="0"/>
              <a:t> package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52098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Host and </a:t>
            </a:r>
            <a:r>
              <a:rPr lang="fr-FR" dirty="0" err="1" smtClean="0"/>
              <a:t>Partner’s</a:t>
            </a:r>
            <a:r>
              <a:rPr lang="fr-FR" dirty="0" smtClean="0"/>
              <a:t> Package - NEW</a:t>
            </a:r>
            <a:endParaRPr lang="he-IL" dirty="0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2016. All rights reserved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723" y="1524000"/>
            <a:ext cx="66719" cy="218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3723" y="1556862"/>
            <a:ext cx="66719" cy="185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270197" y="1566985"/>
            <a:ext cx="66719" cy="185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3" y="1600200"/>
            <a:ext cx="7460094" cy="4525963"/>
          </a:xfrm>
          <a:ln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11944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58371" name="מציין מיקום תוכן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2262"/>
          </a:xfrm>
        </p:spPr>
        <p:txBody>
          <a:bodyPr/>
          <a:lstStyle/>
          <a:p>
            <a:pPr algn="ctr">
              <a:buNone/>
            </a:pPr>
            <a:endParaRPr lang="fr-FR" sz="3200" b="1" dirty="0" smtClean="0"/>
          </a:p>
          <a:p>
            <a:pPr algn="ctr">
              <a:buNone/>
            </a:pPr>
            <a:endParaRPr lang="fr-FR" sz="3200" b="1" dirty="0"/>
          </a:p>
          <a:p>
            <a:pPr algn="ctr">
              <a:buNone/>
            </a:pPr>
            <a:r>
              <a:rPr lang="fr-FR" sz="3200" b="1" dirty="0" smtClean="0"/>
              <a:t>QUESTIONS </a:t>
            </a:r>
            <a:r>
              <a:rPr lang="fr-FR" sz="3200" b="1" dirty="0"/>
              <a:t>?</a:t>
            </a:r>
          </a:p>
          <a:p>
            <a:pPr algn="ctr">
              <a:buFontTx/>
              <a:buNone/>
            </a:pPr>
            <a:r>
              <a:rPr lang="fr-FR" sz="3200" b="1" dirty="0" smtClean="0"/>
              <a:t>COMMENTS?</a:t>
            </a:r>
            <a:endParaRPr lang="he-IL" sz="3200" b="1" dirty="0" smtClean="0"/>
          </a:p>
        </p:txBody>
      </p:sp>
      <p:sp>
        <p:nvSpPr>
          <p:cNvPr id="8" name="מלבן מעוגל 7"/>
          <p:cNvSpPr/>
          <p:nvPr/>
        </p:nvSpPr>
        <p:spPr>
          <a:xfrm>
            <a:off x="1881188" y="5208588"/>
            <a:ext cx="5611812" cy="830262"/>
          </a:xfrm>
          <a:prstGeom prst="roundRect">
            <a:avLst>
              <a:gd name="adj" fmla="val 10735"/>
            </a:avLst>
          </a:prstGeom>
          <a:solidFill>
            <a:srgbClr val="1A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Thank you!</a:t>
            </a: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2016. All rights reserved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ETSI_EXTERNAL_PRESENTATION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AT2016" id="{6D12CE83-E65F-4539-8836-99B1125375A0}" vid="{C87CC715-6092-431E-97DA-82EB14072FD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ginal_x0020_owner xmlns="2706de73-71a1-4381-bf7d-6af61afa55ce" xsi:nil="true"/>
    <_dlc_DocId xmlns="2706de73-71a1-4381-bf7d-6af61afa55ce">ETSIT-17-2626</_dlc_DocId>
    <_dlc_DocIdUrl xmlns="2706de73-71a1-4381-bf7d-6af61afa55ce">
      <Url>http://teams-sharepoint.etsihq.org/COM/_layouts/15/DocIdRedir.aspx?ID=ETSIT-17-2626</Url>
      <Description>ETSIT-17-2626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AFD212619B147B007051F7F8A4522" ma:contentTypeVersion="3" ma:contentTypeDescription="Create a new document." ma:contentTypeScope="" ma:versionID="0da4cb3907015f29d0823b00bdfaebb6">
  <xsd:schema xmlns:xsd="http://www.w3.org/2001/XMLSchema" xmlns:xs="http://www.w3.org/2001/XMLSchema" xmlns:p="http://schemas.microsoft.com/office/2006/metadata/properties" xmlns:ns2="2706de73-71a1-4381-bf7d-6af61afa55ce" targetNamespace="http://schemas.microsoft.com/office/2006/metadata/properties" ma:root="true" ma:fieldsID="bf97c834edcb1fa0036b4bbae7e13163" ns2:_="">
    <xsd:import namespace="2706de73-71a1-4381-bf7d-6af61afa55ce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6de73-71a1-4381-bf7d-6af61afa55ce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5E38B6-FBC4-4985-B204-8FDBF411B6A4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2706de73-71a1-4381-bf7d-6af61afa55c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0D60A6-9C36-4C56-8C9A-2ED9C58FD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D7320-65A9-429D-B060-8264A8A6D8E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BFCC067-09DD-4DF2-979C-ED3352042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6de73-71a1-4381-bf7d-6af61afa55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UCAAT2016_2</Template>
  <TotalTime>912</TotalTime>
  <Words>451</Words>
  <Application>Microsoft Office PowerPoint</Application>
  <PresentationFormat>On-screen Show (4:3)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ETSI_EXTERNAL_PRESENTATION_template_2014</vt:lpstr>
      <vt:lpstr>Ucaat ORGANIZATIONAL CHANGES</vt:lpstr>
      <vt:lpstr>Rationale</vt:lpstr>
      <vt:lpstr>New Split of Responsabilities</vt:lpstr>
      <vt:lpstr>Making Hosting UCAAT more attractive</vt:lpstr>
      <vt:lpstr>UCAAT Partner</vt:lpstr>
      <vt:lpstr>Host and Partner’s Package - NEW</vt:lpstr>
      <vt:lpstr>PowerPoint Presentation</vt:lpstr>
    </vt:vector>
  </TitlesOfParts>
  <Company>ETSI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Ucaat ORGANIZATIONAL CHANGES</dc:title>
  <dc:creator>Nathalie Guinet</dc:creator>
  <cp:lastModifiedBy>Nathalie Guinet</cp:lastModifiedBy>
  <cp:revision>42</cp:revision>
  <dcterms:created xsi:type="dcterms:W3CDTF">2016-01-18T15:08:35Z</dcterms:created>
  <dcterms:modified xsi:type="dcterms:W3CDTF">2016-01-22T11:28:10Z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0x010100FD0AFD212619B147B007051F7F8A4522</vt:lpwstr>
  </property>
  <property fmtid="{D5CDD505-2E9C-101B-9397-08002B2CF9AE}" pid="3" name="_dlc_DocIdItemGuid">
    <vt:lpwstr>30c35f2f-f4c5-45d3-81ab-76da309a205a</vt:lpwstr>
  </property>
</Properties>
</file>