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63" r:id="rId3"/>
    <p:sldId id="376" r:id="rId4"/>
    <p:sldId id="377" r:id="rId5"/>
    <p:sldId id="378" r:id="rId6"/>
    <p:sldId id="373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3" autoAdjust="0"/>
    <p:restoredTop sz="86067" autoAdjust="0"/>
  </p:normalViewPr>
  <p:slideViewPr>
    <p:cSldViewPr showGuides="1">
      <p:cViewPr varScale="1">
        <p:scale>
          <a:sx n="92" d="100"/>
          <a:sy n="92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EG 203 250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Security Assurance Lifecycle</a:t>
          </a:r>
          <a:endParaRPr lang="en-US" sz="15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TR 101 582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Case Studies</a:t>
          </a:r>
          <a:endParaRPr lang="en-US" sz="15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EG 203 251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Risk-based Security Testing</a:t>
          </a:r>
          <a:endParaRPr lang="en-US" sz="15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26.01.16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26.01.16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 smtClean="0"/>
              <a:t>Security SIG in MTS</a:t>
            </a:r>
            <a:br>
              <a:rPr lang="en-US" sz="2800" dirty="0" smtClean="0"/>
            </a:br>
            <a:r>
              <a:rPr lang="en-US" sz="2800" dirty="0" smtClean="0"/>
              <a:t>27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January 2016</a:t>
            </a:r>
            <a:br>
              <a:rPr lang="en-US" sz="2800" dirty="0" smtClean="0"/>
            </a:br>
            <a:r>
              <a:rPr lang="en-US" sz="2800" dirty="0" smtClean="0"/>
              <a:t>Progress Report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35379"/>
              </p:ext>
            </p:extLst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  <a:latin typeface="Arial" charset="0"/>
              </a:rPr>
              <a:t>TC MTS – Security SIG – Update </a:t>
            </a:r>
            <a:r>
              <a:rPr lang="en-US" dirty="0" smtClean="0">
                <a:solidFill>
                  <a:srgbClr val="898989"/>
                </a:solidFill>
                <a:latin typeface="Arial" charset="0"/>
              </a:rPr>
              <a:t>2016-01-27</a:t>
            </a:r>
            <a:endParaRPr lang="en-GB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Published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611598" y="6019868"/>
            <a:ext cx="6598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2213">
            <a:off x="4527585" y="363648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Published</a:t>
            </a:r>
          </a:p>
        </p:txBody>
      </p:sp>
      <p:sp>
        <p:nvSpPr>
          <p:cNvPr id="14" name="TextBox 2"/>
          <p:cNvSpPr txBox="1"/>
          <p:nvPr/>
        </p:nvSpPr>
        <p:spPr>
          <a:xfrm rot="20162213">
            <a:off x="5787310" y="6041693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Published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Activities in the System Lifecycle</a:t>
            </a:r>
            <a:endParaRPr lang="en-GB" sz="1800" dirty="0" smtClean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marL="457200" lvl="1" indent="0">
              <a:buNone/>
              <a:defRPr/>
            </a:pPr>
            <a:r>
              <a:rPr lang="en-GB" sz="1800" dirty="0"/>
              <a:t>The  present  document  gives  guidance  to  the  product and/or system development  and  deployment communities as to activities required to achieve appropriate security assurance.   It provides an high level guidance as to how security assurance fits into a system lifecycle in such a way as </a:t>
            </a:r>
            <a:r>
              <a:rPr lang="en-GB" sz="1800" dirty="0" smtClean="0"/>
              <a:t>to maximise </a:t>
            </a:r>
            <a:r>
              <a:rPr lang="en-GB" sz="1800" dirty="0"/>
              <a:t>the overall product and/or system’s security.</a:t>
            </a:r>
            <a:r>
              <a:rPr lang="de-DE" sz="1800" dirty="0"/>
              <a:t> 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Document Status</a:t>
            </a:r>
          </a:p>
          <a:p>
            <a:pPr marL="457200" lvl="1" indent="0">
              <a:buNone/>
              <a:defRPr/>
            </a:pPr>
            <a:r>
              <a:rPr lang="en-GB" sz="1800" dirty="0" smtClean="0">
                <a:ea typeface="+mn-ea"/>
              </a:rPr>
              <a:t>Draft </a:t>
            </a:r>
            <a:r>
              <a:rPr lang="en-GB" sz="1800" dirty="0" smtClean="0">
                <a:ea typeface="+mn-ea"/>
              </a:rPr>
              <a:t>v0.0.14 </a:t>
            </a:r>
            <a:r>
              <a:rPr lang="en-GB" sz="1800" dirty="0" smtClean="0">
                <a:ea typeface="+mn-ea"/>
              </a:rPr>
              <a:t>(</a:t>
            </a:r>
            <a:r>
              <a:rPr lang="en-GB" sz="1800" dirty="0" smtClean="0">
                <a:ea typeface="+mn-ea"/>
              </a:rPr>
              <a:t>2015-12)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250: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noFill/>
          </a:ln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</a:t>
            </a:r>
            <a:r>
              <a:rPr lang="en-US" sz="1800" dirty="0" smtClean="0">
                <a:ea typeface="+mn-ea"/>
              </a:rPr>
              <a:t>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  <a:ea typeface="+mn-ea"/>
              </a:rPr>
              <a:t>Restructuring of document after review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Introduced “Demonstration of Fulfillment” for each Sections  6-9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Alignment of d</a:t>
            </a:r>
            <a:r>
              <a:rPr lang="en-US" sz="1800" dirty="0" smtClean="0">
                <a:solidFill>
                  <a:srgbClr val="008000"/>
                </a:solidFill>
                <a:ea typeface="+mn-ea"/>
              </a:rPr>
              <a:t>iagrams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Processing of  </a:t>
            </a:r>
            <a:r>
              <a:rPr lang="en-US" sz="1800" dirty="0" smtClean="0">
                <a:solidFill>
                  <a:srgbClr val="008000"/>
                </a:solidFill>
              </a:rPr>
              <a:t>comments from Jürgen/Milan</a:t>
            </a: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Next steps/open </a:t>
            </a:r>
            <a:r>
              <a:rPr lang="en-US" b="1" dirty="0" smtClean="0"/>
              <a:t>issues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Amplifying </a:t>
            </a:r>
            <a:r>
              <a:rPr lang="en-US" sz="1800" dirty="0">
                <a:solidFill>
                  <a:srgbClr val="FF0000"/>
                </a:solidFill>
              </a:rPr>
              <a:t>guidance in </a:t>
            </a:r>
            <a:r>
              <a:rPr lang="en-US" sz="1800" dirty="0" smtClean="0">
                <a:solidFill>
                  <a:srgbClr val="FF0000"/>
                </a:solidFill>
              </a:rPr>
              <a:t>Security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ctivities section for each of the </a:t>
            </a:r>
            <a:r>
              <a:rPr lang="en-US" sz="1800" dirty="0" err="1" smtClean="0">
                <a:solidFill>
                  <a:srgbClr val="FF0000"/>
                </a:solidFill>
              </a:rPr>
              <a:t>workstreams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Introducing the SFDs for each of the </a:t>
            </a:r>
            <a:r>
              <a:rPr lang="en-US" sz="1800" dirty="0" err="1" smtClean="0">
                <a:solidFill>
                  <a:srgbClr val="FF0000"/>
                </a:solidFill>
              </a:rPr>
              <a:t>workstreams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Final </a:t>
            </a:r>
            <a:r>
              <a:rPr lang="en-US" sz="1800" dirty="0" err="1" smtClean="0">
                <a:solidFill>
                  <a:srgbClr val="FF0000"/>
                </a:solidFill>
              </a:rPr>
              <a:t>shouldification</a:t>
            </a:r>
            <a:r>
              <a:rPr lang="en-US" sz="1800" dirty="0" smtClean="0">
                <a:solidFill>
                  <a:srgbClr val="FF0000"/>
                </a:solidFill>
              </a:rPr>
              <a:t> and simplification of language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TB </a:t>
            </a:r>
            <a:r>
              <a:rPr lang="en-US" sz="1800" dirty="0" smtClean="0">
                <a:solidFill>
                  <a:srgbClr val="FF0000"/>
                </a:solidFill>
              </a:rPr>
              <a:t>approval planned for </a:t>
            </a:r>
            <a:r>
              <a:rPr lang="en-US" sz="1800" dirty="0" smtClean="0">
                <a:solidFill>
                  <a:srgbClr val="FF0000"/>
                </a:solidFill>
              </a:rPr>
              <a:t>May</a:t>
            </a:r>
            <a:r>
              <a:rPr lang="en-US" sz="1800" dirty="0" smtClean="0">
                <a:solidFill>
                  <a:srgbClr val="FF0000"/>
                </a:solidFill>
              </a:rPr>
              <a:t> 2016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Group </a:t>
            </a:r>
            <a:r>
              <a:rPr lang="de-DE" dirty="0" err="1" smtClean="0"/>
              <a:t>status</a:t>
            </a:r>
            <a:r>
              <a:rPr lang="de-DE" dirty="0" smtClean="0"/>
              <a:t>/</a:t>
            </a:r>
            <a:r>
              <a:rPr lang="de-DE" dirty="0" err="1" smtClean="0"/>
              <a:t>members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 has left </a:t>
            </a:r>
            <a:r>
              <a:rPr lang="en-US" dirty="0" err="1" smtClean="0"/>
              <a:t>Codenmicon</a:t>
            </a:r>
            <a:r>
              <a:rPr lang="en-US" dirty="0" smtClean="0"/>
              <a:t> and has canceled his activities in ETSI MTS Security SIG (he might come back in future)</a:t>
            </a:r>
          </a:p>
          <a:p>
            <a:r>
              <a:rPr lang="en-US" dirty="0" smtClean="0"/>
              <a:t>Current active Security SIG members: Jürgen and Ian </a:t>
            </a:r>
          </a:p>
          <a:p>
            <a:r>
              <a:rPr lang="en-US" dirty="0" smtClean="0"/>
              <a:t>Either stop/suspend Security SIG (after publication of EG 203250) or find a way to attract people to join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223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98989"/>
                </a:solidFill>
              </a:rPr>
              <a:t>TC MTS – Security SIG – Update 2016-01-27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has been approved in </a:t>
            </a:r>
            <a:r>
              <a:rPr lang="en-US" dirty="0" smtClean="0">
                <a:solidFill>
                  <a:srgbClr val="404040"/>
                </a:solidFill>
              </a:rPr>
              <a:t>January </a:t>
            </a:r>
            <a:r>
              <a:rPr lang="en-US" dirty="0" smtClean="0">
                <a:solidFill>
                  <a:srgbClr val="404040"/>
                </a:solidFill>
              </a:rPr>
              <a:t>2015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203 251 </a:t>
            </a:r>
            <a:r>
              <a:rPr lang="en-GB" dirty="0" smtClean="0">
                <a:solidFill>
                  <a:srgbClr val="404040"/>
                </a:solidFill>
              </a:rPr>
              <a:t>(Security R</a:t>
            </a:r>
            <a:r>
              <a:rPr lang="en-US" dirty="0" err="1" smtClean="0">
                <a:solidFill>
                  <a:srgbClr val="404040"/>
                </a:solidFill>
              </a:rPr>
              <a:t>isk</a:t>
            </a:r>
            <a:r>
              <a:rPr lang="en-US" dirty="0" smtClean="0">
                <a:solidFill>
                  <a:srgbClr val="404040"/>
                </a:solidFill>
              </a:rPr>
              <a:t> Assessment and Testing</a:t>
            </a:r>
            <a:r>
              <a:rPr lang="en-US" dirty="0">
                <a:solidFill>
                  <a:srgbClr val="40404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has been approved  </a:t>
            </a:r>
            <a:r>
              <a:rPr lang="en-US" dirty="0">
                <a:solidFill>
                  <a:srgbClr val="404040"/>
                </a:solidFill>
              </a:rPr>
              <a:t>in October </a:t>
            </a:r>
            <a:r>
              <a:rPr lang="en-US" dirty="0" smtClean="0">
                <a:solidFill>
                  <a:srgbClr val="404040"/>
                </a:solidFill>
              </a:rPr>
              <a:t>2015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May </a:t>
            </a:r>
            <a:r>
              <a:rPr lang="en-US" dirty="0" smtClean="0">
                <a:solidFill>
                  <a:srgbClr val="404040"/>
                </a:solidFill>
              </a:rPr>
              <a:t>2016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</a:t>
            </a:r>
            <a:r>
              <a:rPr lang="en-US" sz="1800" b="1" dirty="0" smtClean="0"/>
              <a:t>:</a:t>
            </a:r>
          </a:p>
          <a:p>
            <a:pPr marL="0" indent="0">
              <a:buNone/>
            </a:pPr>
            <a:r>
              <a:rPr lang="en-US" sz="1800" b="1" dirty="0"/>
              <a:t>A</a:t>
            </a:r>
            <a:r>
              <a:rPr lang="en-US" sz="1800" b="1" dirty="0" smtClean="0"/>
              <a:t>utomated security testing:  </a:t>
            </a:r>
            <a:r>
              <a:rPr lang="en-US" sz="1800" dirty="0" smtClean="0"/>
              <a:t>See proposal Study Period Report – Automation of Security Testing (Doc#21)</a:t>
            </a: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530</Words>
  <Application>Microsoft Macintosh PowerPoint</Application>
  <PresentationFormat>Bildschirmpräsentation (4:3)</PresentationFormat>
  <Paragraphs>68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Arial</vt:lpstr>
      <vt:lpstr>Office Theme</vt:lpstr>
      <vt:lpstr>Security SIG in MTS 27th January 2016 Progress Report</vt:lpstr>
      <vt:lpstr>MTS SECURITY SIG  Work Items</vt:lpstr>
      <vt:lpstr>EG 203 250:  Security Assurance Lifecycle </vt:lpstr>
      <vt:lpstr>EG 203 250:  Security Assurance Lifecycle -- Progress</vt:lpstr>
      <vt:lpstr>Group status/members</vt:lpstr>
      <vt:lpstr>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Ein Microsoft Office-Anwender</cp:lastModifiedBy>
  <cp:revision>477</cp:revision>
  <cp:lastPrinted>2012-05-15T07:02:06Z</cp:lastPrinted>
  <dcterms:created xsi:type="dcterms:W3CDTF">2010-12-21T08:59:38Z</dcterms:created>
  <dcterms:modified xsi:type="dcterms:W3CDTF">2016-01-26T15:13:01Z</dcterms:modified>
</cp:coreProperties>
</file>