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8"/>
  </p:notesMasterIdLst>
  <p:handoutMasterIdLst>
    <p:handoutMasterId r:id="rId9"/>
  </p:handoutMasterIdLst>
  <p:sldIdLst>
    <p:sldId id="256" r:id="rId2"/>
    <p:sldId id="363" r:id="rId3"/>
    <p:sldId id="376" r:id="rId4"/>
    <p:sldId id="377" r:id="rId5"/>
    <p:sldId id="379" r:id="rId6"/>
    <p:sldId id="378" r:id="rId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09" autoAdjust="0"/>
    <p:restoredTop sz="86146" autoAdjust="0"/>
  </p:normalViewPr>
  <p:slideViewPr>
    <p:cSldViewPr showGuides="1">
      <p:cViewPr varScale="1">
        <p:scale>
          <a:sx n="92" d="100"/>
          <a:sy n="92" d="100"/>
        </p:scale>
        <p:origin x="10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15E96-5512-1043-8E7B-A2672C503A8E}" type="doc">
      <dgm:prSet loTypeId="urn:microsoft.com/office/officeart/2005/8/layout/pyramid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6E0865-7821-D04F-A171-7FD6C0226220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TR 101 583</a:t>
          </a:r>
        </a:p>
        <a:p>
          <a:r>
            <a:rPr lang="en-US" sz="1400" b="1" dirty="0" smtClean="0"/>
            <a:t>Terminology</a:t>
          </a:r>
          <a:endParaRPr lang="en-US" sz="1400" b="1" dirty="0"/>
        </a:p>
      </dgm:t>
    </dgm:pt>
    <dgm:pt modelId="{64634EBD-C7F3-3740-814A-4D8B5762C4F2}" type="parTrans" cxnId="{FE3381E6-A335-9949-A535-2A2CC87DDFFF}">
      <dgm:prSet/>
      <dgm:spPr/>
      <dgm:t>
        <a:bodyPr/>
        <a:lstStyle/>
        <a:p>
          <a:endParaRPr lang="en-US"/>
        </a:p>
      </dgm:t>
    </dgm:pt>
    <dgm:pt modelId="{3BE487E0-595A-5948-B79D-4079AC09315F}" type="sibTrans" cxnId="{FE3381E6-A335-9949-A535-2A2CC87DDFFF}">
      <dgm:prSet/>
      <dgm:spPr/>
      <dgm:t>
        <a:bodyPr/>
        <a:lstStyle/>
        <a:p>
          <a:endParaRPr lang="en-US"/>
        </a:p>
      </dgm:t>
    </dgm:pt>
    <dgm:pt modelId="{EDA62650-C729-AC4B-9016-6DAE575AC3E2}">
      <dgm:prSet phldrT="[Text]"/>
      <dgm:spPr/>
      <dgm:t>
        <a:bodyPr/>
        <a:lstStyle/>
        <a:p>
          <a:r>
            <a:rPr lang="en-GB" b="1" dirty="0" smtClean="0"/>
            <a:t>EG 203 250</a:t>
          </a:r>
        </a:p>
        <a:p>
          <a:r>
            <a:rPr lang="en-GB" b="1" dirty="0" smtClean="0"/>
            <a:t>Security Assurance Lifecycle</a:t>
          </a:r>
          <a:endParaRPr lang="en-US" b="1" dirty="0"/>
        </a:p>
      </dgm:t>
    </dgm:pt>
    <dgm:pt modelId="{C0FD5E50-962F-4149-A070-9C7BEB8C790C}" type="parTrans" cxnId="{937065D3-3F89-A242-9A7F-7EDF08A4BD14}">
      <dgm:prSet/>
      <dgm:spPr/>
      <dgm:t>
        <a:bodyPr/>
        <a:lstStyle/>
        <a:p>
          <a:endParaRPr lang="en-US"/>
        </a:p>
      </dgm:t>
    </dgm:pt>
    <dgm:pt modelId="{CADEC2DD-17A7-3E45-9D55-43A1D40768F2}" type="sibTrans" cxnId="{937065D3-3F89-A242-9A7F-7EDF08A4BD14}">
      <dgm:prSet/>
      <dgm:spPr/>
      <dgm:t>
        <a:bodyPr/>
        <a:lstStyle/>
        <a:p>
          <a:endParaRPr lang="en-US"/>
        </a:p>
      </dgm:t>
    </dgm:pt>
    <dgm:pt modelId="{CA2280D2-18A9-FC4D-BE7C-D3710B937487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TR 101 582</a:t>
          </a:r>
        </a:p>
        <a:p>
          <a:r>
            <a:rPr lang="en-US" b="1" dirty="0" smtClean="0"/>
            <a:t>Case Studies</a:t>
          </a:r>
          <a:endParaRPr lang="en-US" b="1" dirty="0"/>
        </a:p>
      </dgm:t>
    </dgm:pt>
    <dgm:pt modelId="{042068A7-B9AD-EB49-A8A3-390F05697C16}" type="parTrans" cxnId="{9CA61EEE-2395-6948-8C26-B8EB7FD8E279}">
      <dgm:prSet/>
      <dgm:spPr/>
      <dgm:t>
        <a:bodyPr/>
        <a:lstStyle/>
        <a:p>
          <a:endParaRPr lang="en-US"/>
        </a:p>
      </dgm:t>
    </dgm:pt>
    <dgm:pt modelId="{7842201F-5E50-C748-9724-0C5F5558B982}" type="sibTrans" cxnId="{9CA61EEE-2395-6948-8C26-B8EB7FD8E279}">
      <dgm:prSet/>
      <dgm:spPr/>
      <dgm:t>
        <a:bodyPr/>
        <a:lstStyle/>
        <a:p>
          <a:endParaRPr lang="en-US"/>
        </a:p>
      </dgm:t>
    </dgm:pt>
    <dgm:pt modelId="{60706EF5-243C-E740-A560-87C12CC89732}">
      <dgm:prSet phldrT="[Text]"/>
      <dgm:spPr/>
      <dgm:t>
        <a:bodyPr/>
        <a:lstStyle/>
        <a:p>
          <a:r>
            <a:rPr lang="en-GB" b="1" dirty="0" smtClean="0"/>
            <a:t>EG 203 251</a:t>
          </a:r>
        </a:p>
        <a:p>
          <a:r>
            <a:rPr lang="en-US" b="1" dirty="0" smtClean="0"/>
            <a:t>Risk-based Security Testing</a:t>
          </a:r>
          <a:endParaRPr lang="en-US" b="1" dirty="0"/>
        </a:p>
      </dgm:t>
    </dgm:pt>
    <dgm:pt modelId="{FC20C7CC-40B7-1443-8AF3-F26834583507}" type="parTrans" cxnId="{6ABE3689-9737-C747-BC30-F4B4BE66DAAC}">
      <dgm:prSet/>
      <dgm:spPr/>
      <dgm:t>
        <a:bodyPr/>
        <a:lstStyle/>
        <a:p>
          <a:endParaRPr lang="en-US"/>
        </a:p>
      </dgm:t>
    </dgm:pt>
    <dgm:pt modelId="{E2AAB9D8-835A-F94D-B93C-F22723E0D1A7}" type="sibTrans" cxnId="{6ABE3689-9737-C747-BC30-F4B4BE66DAAC}">
      <dgm:prSet/>
      <dgm:spPr/>
      <dgm:t>
        <a:bodyPr/>
        <a:lstStyle/>
        <a:p>
          <a:endParaRPr lang="en-US"/>
        </a:p>
      </dgm:t>
    </dgm:pt>
    <dgm:pt modelId="{F1A89109-6F83-AB41-AFBB-9E7FE71D8488}" type="pres">
      <dgm:prSet presAssocID="{FD915E96-5512-1043-8E7B-A2672C503A8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7E55AB-D796-FE42-8959-DC77E0F1349E}" type="pres">
      <dgm:prSet presAssocID="{FD915E96-5512-1043-8E7B-A2672C503A8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E7052-36FE-9D45-A652-7DCE01A8091F}" type="pres">
      <dgm:prSet presAssocID="{FD915E96-5512-1043-8E7B-A2672C503A8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BFA69-4DE2-BF41-A86C-968FDE8D14A6}" type="pres">
      <dgm:prSet presAssocID="{FD915E96-5512-1043-8E7B-A2672C503A8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5941B-7BE4-724D-94C9-F7C87674B780}" type="pres">
      <dgm:prSet presAssocID="{FD915E96-5512-1043-8E7B-A2672C503A8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AC2D46-F1F9-1E4F-9C05-1ABE8B190922}" type="presOf" srcId="{60706EF5-243C-E740-A560-87C12CC89732}" destId="{CB65941B-7BE4-724D-94C9-F7C87674B780}" srcOrd="0" destOrd="0" presId="urn:microsoft.com/office/officeart/2005/8/layout/pyramid4"/>
    <dgm:cxn modelId="{F4818EEF-6DD2-FF43-9E67-3984BC03209A}" type="presOf" srcId="{EDA62650-C729-AC4B-9016-6DAE575AC3E2}" destId="{8EFE7052-36FE-9D45-A652-7DCE01A8091F}" srcOrd="0" destOrd="0" presId="urn:microsoft.com/office/officeart/2005/8/layout/pyramid4"/>
    <dgm:cxn modelId="{6ABE3689-9737-C747-BC30-F4B4BE66DAAC}" srcId="{FD915E96-5512-1043-8E7B-A2672C503A8E}" destId="{60706EF5-243C-E740-A560-87C12CC89732}" srcOrd="3" destOrd="0" parTransId="{FC20C7CC-40B7-1443-8AF3-F26834583507}" sibTransId="{E2AAB9D8-835A-F94D-B93C-F22723E0D1A7}"/>
    <dgm:cxn modelId="{AF420C1E-D529-3E40-96F7-D81C9D3C9FFD}" type="presOf" srcId="{9A6E0865-7821-D04F-A171-7FD6C0226220}" destId="{467E55AB-D796-FE42-8959-DC77E0F1349E}" srcOrd="0" destOrd="0" presId="urn:microsoft.com/office/officeart/2005/8/layout/pyramid4"/>
    <dgm:cxn modelId="{9CA61EEE-2395-6948-8C26-B8EB7FD8E279}" srcId="{FD915E96-5512-1043-8E7B-A2672C503A8E}" destId="{CA2280D2-18A9-FC4D-BE7C-D3710B937487}" srcOrd="2" destOrd="0" parTransId="{042068A7-B9AD-EB49-A8A3-390F05697C16}" sibTransId="{7842201F-5E50-C748-9724-0C5F5558B982}"/>
    <dgm:cxn modelId="{937065D3-3F89-A242-9A7F-7EDF08A4BD14}" srcId="{FD915E96-5512-1043-8E7B-A2672C503A8E}" destId="{EDA62650-C729-AC4B-9016-6DAE575AC3E2}" srcOrd="1" destOrd="0" parTransId="{C0FD5E50-962F-4149-A070-9C7BEB8C790C}" sibTransId="{CADEC2DD-17A7-3E45-9D55-43A1D40768F2}"/>
    <dgm:cxn modelId="{FE3381E6-A335-9949-A535-2A2CC87DDFFF}" srcId="{FD915E96-5512-1043-8E7B-A2672C503A8E}" destId="{9A6E0865-7821-D04F-A171-7FD6C0226220}" srcOrd="0" destOrd="0" parTransId="{64634EBD-C7F3-3740-814A-4D8B5762C4F2}" sibTransId="{3BE487E0-595A-5948-B79D-4079AC09315F}"/>
    <dgm:cxn modelId="{68A046D3-97AE-D94B-AA74-751B0DFAB081}" type="presOf" srcId="{FD915E96-5512-1043-8E7B-A2672C503A8E}" destId="{F1A89109-6F83-AB41-AFBB-9E7FE71D8488}" srcOrd="0" destOrd="0" presId="urn:microsoft.com/office/officeart/2005/8/layout/pyramid4"/>
    <dgm:cxn modelId="{ACCB03FF-6836-C44E-A46F-1E605EEC66D3}" type="presOf" srcId="{CA2280D2-18A9-FC4D-BE7C-D3710B937487}" destId="{BE5BFA69-4DE2-BF41-A86C-968FDE8D14A6}" srcOrd="0" destOrd="0" presId="urn:microsoft.com/office/officeart/2005/8/layout/pyramid4"/>
    <dgm:cxn modelId="{D9965E98-7FED-B448-AB81-D55AA846B1A4}" type="presParOf" srcId="{F1A89109-6F83-AB41-AFBB-9E7FE71D8488}" destId="{467E55AB-D796-FE42-8959-DC77E0F1349E}" srcOrd="0" destOrd="0" presId="urn:microsoft.com/office/officeart/2005/8/layout/pyramid4"/>
    <dgm:cxn modelId="{7F5647EA-7FF0-2546-9692-302C5C47AF49}" type="presParOf" srcId="{F1A89109-6F83-AB41-AFBB-9E7FE71D8488}" destId="{8EFE7052-36FE-9D45-A652-7DCE01A8091F}" srcOrd="1" destOrd="0" presId="urn:microsoft.com/office/officeart/2005/8/layout/pyramid4"/>
    <dgm:cxn modelId="{A2B2DC00-5D4C-9F43-B2AC-ED6F7935D77C}" type="presParOf" srcId="{F1A89109-6F83-AB41-AFBB-9E7FE71D8488}" destId="{BE5BFA69-4DE2-BF41-A86C-968FDE8D14A6}" srcOrd="2" destOrd="0" presId="urn:microsoft.com/office/officeart/2005/8/layout/pyramid4"/>
    <dgm:cxn modelId="{96B33AC1-92B6-9148-9A97-14BF930B13A3}" type="presParOf" srcId="{F1A89109-6F83-AB41-AFBB-9E7FE71D8488}" destId="{CB65941B-7BE4-724D-94C9-F7C87674B78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E55AB-D796-FE42-8959-DC77E0F1349E}">
      <dsp:nvSpPr>
        <dsp:cNvPr id="0" name=""/>
        <dsp:cNvSpPr/>
      </dsp:nvSpPr>
      <dsp:spPr>
        <a:xfrm>
          <a:off x="3041253" y="0"/>
          <a:ext cx="2196306" cy="2196306"/>
        </a:xfrm>
        <a:prstGeom prst="triangl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TR 101 583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Terminology</a:t>
          </a:r>
          <a:endParaRPr lang="en-US" sz="1400" b="1" kern="1200" dirty="0"/>
        </a:p>
      </dsp:txBody>
      <dsp:txXfrm>
        <a:off x="3590330" y="1098153"/>
        <a:ext cx="1098153" cy="1098153"/>
      </dsp:txXfrm>
    </dsp:sp>
    <dsp:sp modelId="{8EFE7052-36FE-9D45-A652-7DCE01A8091F}">
      <dsp:nvSpPr>
        <dsp:cNvPr id="0" name=""/>
        <dsp:cNvSpPr/>
      </dsp:nvSpPr>
      <dsp:spPr>
        <a:xfrm>
          <a:off x="1943100" y="2196306"/>
          <a:ext cx="2196306" cy="219630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EG 203 250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Security Assurance Lifecycle</a:t>
          </a:r>
          <a:endParaRPr lang="en-US" sz="1500" b="1" kern="1200" dirty="0"/>
        </a:p>
      </dsp:txBody>
      <dsp:txXfrm>
        <a:off x="2492177" y="3294459"/>
        <a:ext cx="1098153" cy="1098153"/>
      </dsp:txXfrm>
    </dsp:sp>
    <dsp:sp modelId="{BE5BFA69-4DE2-BF41-A86C-968FDE8D14A6}">
      <dsp:nvSpPr>
        <dsp:cNvPr id="0" name=""/>
        <dsp:cNvSpPr/>
      </dsp:nvSpPr>
      <dsp:spPr>
        <a:xfrm rot="10800000">
          <a:off x="3041253" y="2196306"/>
          <a:ext cx="2196306" cy="2196306"/>
        </a:xfrm>
        <a:prstGeom prst="triangl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TR 101 582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Case Studies</a:t>
          </a:r>
          <a:endParaRPr lang="en-US" sz="1500" b="1" kern="1200" dirty="0"/>
        </a:p>
      </dsp:txBody>
      <dsp:txXfrm rot="10800000">
        <a:off x="3590329" y="2196306"/>
        <a:ext cx="1098153" cy="1098153"/>
      </dsp:txXfrm>
    </dsp:sp>
    <dsp:sp modelId="{CB65941B-7BE4-724D-94C9-F7C87674B780}">
      <dsp:nvSpPr>
        <dsp:cNvPr id="0" name=""/>
        <dsp:cNvSpPr/>
      </dsp:nvSpPr>
      <dsp:spPr>
        <a:xfrm>
          <a:off x="4139406" y="2196306"/>
          <a:ext cx="2196306" cy="219630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EG 203 251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Risk-based Security Testing</a:t>
          </a:r>
          <a:endParaRPr lang="en-US" sz="1500" b="1" kern="1200" dirty="0"/>
        </a:p>
      </dsp:txBody>
      <dsp:txXfrm>
        <a:off x="4688483" y="3294459"/>
        <a:ext cx="1098153" cy="109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10.05.16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10.05.16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99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82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0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4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22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2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itu.int/itu-t/workprog/wp_item.aspx?isn=10273" TargetMode="External"/><Relationship Id="rId12" Type="http://schemas.openxmlformats.org/officeDocument/2006/relationships/hyperlink" Target="http://www.itu.int/itu-t/workprog/wp_item.aspx?isn=10903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itu.int/itu-t/workprog/wp_item.aspx?isn=10475" TargetMode="External"/><Relationship Id="rId4" Type="http://schemas.openxmlformats.org/officeDocument/2006/relationships/hyperlink" Target="http://www.itu.int/itu-t/workprog/wp_item.aspx?isn=10900" TargetMode="External"/><Relationship Id="rId5" Type="http://schemas.openxmlformats.org/officeDocument/2006/relationships/hyperlink" Target="http://www.itu.int/itu-t/workprog/wp_item.aspx?isn=9427" TargetMode="External"/><Relationship Id="rId6" Type="http://schemas.openxmlformats.org/officeDocument/2006/relationships/hyperlink" Target="http://www.itu.int/itu-t/workprog/wp_item.aspx?isn=9386" TargetMode="External"/><Relationship Id="rId7" Type="http://schemas.openxmlformats.org/officeDocument/2006/relationships/hyperlink" Target="http://www.itu.int/itu-t/workprog/wp_item.aspx?isn=10478" TargetMode="External"/><Relationship Id="rId8" Type="http://schemas.openxmlformats.org/officeDocument/2006/relationships/hyperlink" Target="http://www.itu.int/itu-t/workprog/wp_item.aspx?isn=10483" TargetMode="External"/><Relationship Id="rId9" Type="http://schemas.openxmlformats.org/officeDocument/2006/relationships/hyperlink" Target="http://www.itu.int/itu-t/workprog/wp_item.aspx?isn=10277" TargetMode="External"/><Relationship Id="rId10" Type="http://schemas.openxmlformats.org/officeDocument/2006/relationships/hyperlink" Target="http://www.itu.int/itu-t/workprog/wp_item.aspx?isn=1028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300" y="3861048"/>
            <a:ext cx="4124325" cy="1549153"/>
          </a:xfrm>
        </p:spPr>
        <p:txBody>
          <a:bodyPr/>
          <a:lstStyle/>
          <a:p>
            <a:r>
              <a:rPr lang="en-US" sz="2800" dirty="0" smtClean="0"/>
              <a:t>Security SIG in MTS</a:t>
            </a:r>
            <a:br>
              <a:rPr lang="en-US" sz="2800" dirty="0" smtClean="0"/>
            </a:br>
            <a:r>
              <a:rPr lang="en-US" sz="2800" dirty="0" smtClean="0"/>
              <a:t>10</a:t>
            </a:r>
            <a:r>
              <a:rPr lang="en-US" sz="2800" baseline="30000" dirty="0" smtClean="0"/>
              <a:t>th </a:t>
            </a:r>
            <a:r>
              <a:rPr lang="en-US" sz="2800" dirty="0" smtClean="0"/>
              <a:t>May </a:t>
            </a:r>
            <a:r>
              <a:rPr lang="en-US" sz="2800" dirty="0" smtClean="0"/>
              <a:t>2016</a:t>
            </a:r>
            <a:br>
              <a:rPr lang="en-US" sz="2800" dirty="0" smtClean="0"/>
            </a:br>
            <a:r>
              <a:rPr lang="en-US" sz="2400" dirty="0" smtClean="0"/>
              <a:t>Progress </a:t>
            </a:r>
            <a:r>
              <a:rPr lang="en-US" sz="2400" dirty="0" smtClean="0"/>
              <a:t>Report MTS #68</a:t>
            </a:r>
            <a:endParaRPr lang="en-US" sz="2800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cap="none">
                <a:latin typeface="Calibri" charset="0"/>
              </a:rPr>
              <a:t>MTS SECURITY SIG </a:t>
            </a:r>
            <a:r>
              <a:rPr lang="de-DE" sz="2400" cap="none">
                <a:latin typeface="Calibri" charset="0"/>
              </a:rPr>
              <a:t/>
            </a:r>
            <a:br>
              <a:rPr lang="de-DE" sz="2400" cap="none">
                <a:latin typeface="Calibri" charset="0"/>
              </a:rPr>
            </a:br>
            <a:r>
              <a:rPr lang="de-DE" sz="2400" cap="none">
                <a:latin typeface="Calibri" charset="0"/>
              </a:rPr>
              <a:t>Work Items</a:t>
            </a:r>
            <a:endParaRPr lang="en-US" sz="2400" cap="none">
              <a:latin typeface="Calibri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235379"/>
              </p:ext>
            </p:extLst>
          </p:nvPr>
        </p:nvGraphicFramePr>
        <p:xfrm>
          <a:off x="468313" y="1916113"/>
          <a:ext cx="8278812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Line Callout 1 3"/>
          <p:cNvSpPr>
            <a:spLocks/>
          </p:cNvSpPr>
          <p:nvPr/>
        </p:nvSpPr>
        <p:spPr bwMode="auto">
          <a:xfrm>
            <a:off x="395288" y="1341438"/>
            <a:ext cx="3024187" cy="2159000"/>
          </a:xfrm>
          <a:prstGeom prst="borderCallout1">
            <a:avLst>
              <a:gd name="adj1" fmla="val 99644"/>
              <a:gd name="adj2" fmla="val 99560"/>
              <a:gd name="adj3" fmla="val 100977"/>
              <a:gd name="adj4" fmla="val 99903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en-GB" sz="1400" b="1" u="sng">
                <a:solidFill>
                  <a:srgbClr val="000000"/>
                </a:solidFill>
              </a:rPr>
              <a:t>Case Studies:</a:t>
            </a:r>
            <a:r>
              <a:rPr lang="en-GB" sz="1400" b="1">
                <a:solidFill>
                  <a:srgbClr val="000000"/>
                </a:solidFill>
              </a:rPr>
              <a:t> </a:t>
            </a:r>
            <a:r>
              <a:rPr lang="en-GB" sz="1400" i="1">
                <a:solidFill>
                  <a:srgbClr val="000000"/>
                </a:solidFill>
              </a:rPr>
              <a:t>To </a:t>
            </a:r>
            <a:r>
              <a:rPr lang="en-GB" sz="1400" b="1" i="1">
                <a:solidFill>
                  <a:srgbClr val="000000"/>
                </a:solidFill>
              </a:rPr>
              <a:t>assemble case study experiences</a:t>
            </a:r>
            <a:r>
              <a:rPr lang="en-GB" sz="1400" b="1" i="1" u="sng">
                <a:solidFill>
                  <a:srgbClr val="000000"/>
                </a:solidFill>
              </a:rPr>
              <a:t> </a:t>
            </a:r>
            <a:r>
              <a:rPr lang="en-GB" sz="1400" i="1">
                <a:solidFill>
                  <a:srgbClr val="000000"/>
                </a:solidFill>
              </a:rPr>
              <a:t>related to security testing in order to have a common understanding in MTS and related committees. Industrial experiences may cover but are not restricted to the following domains: Smart Cards, Industrial Automation, Radio Protocols, Transport/Automotive, Telecommunication</a:t>
            </a:r>
            <a:endParaRPr lang="de-DE" sz="1400" i="1">
              <a:solidFill>
                <a:srgbClr val="000000"/>
              </a:solidFill>
            </a:endParaRPr>
          </a:p>
        </p:txBody>
      </p:sp>
      <p:sp>
        <p:nvSpPr>
          <p:cNvPr id="6" name="Line Callout 1 5"/>
          <p:cNvSpPr>
            <a:spLocks/>
          </p:cNvSpPr>
          <p:nvPr/>
        </p:nvSpPr>
        <p:spPr bwMode="auto">
          <a:xfrm>
            <a:off x="395288" y="3789363"/>
            <a:ext cx="2376487" cy="2160587"/>
          </a:xfrm>
          <a:prstGeom prst="borderCallout1">
            <a:avLst>
              <a:gd name="adj1" fmla="val 48759"/>
              <a:gd name="adj2" fmla="val 100019"/>
              <a:gd name="adj3" fmla="val 49250"/>
              <a:gd name="adj4" fmla="val 100449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Security Assurance Life Cycle: </a:t>
            </a:r>
            <a:r>
              <a:rPr lang="en-US" sz="1400" b="1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Guidance to </a:t>
            </a:r>
            <a:r>
              <a:rPr lang="en-US" sz="140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the application </a:t>
            </a:r>
            <a:r>
              <a:rPr lang="en-US" sz="1400" b="1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system designers </a:t>
            </a:r>
            <a:r>
              <a:rPr lang="en-GB" sz="140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in such a way to maximise both security assurance and the verification and validation of the capabilities offered by the system's security measures.</a:t>
            </a:r>
            <a:endParaRPr lang="en-US" sz="14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5580063" y="1341438"/>
            <a:ext cx="3095625" cy="2159000"/>
          </a:xfrm>
          <a:prstGeom prst="borderCallout1">
            <a:avLst>
              <a:gd name="adj1" fmla="val 99940"/>
              <a:gd name="adj2" fmla="val 37"/>
              <a:gd name="adj3" fmla="val 100097"/>
              <a:gd name="adj4" fmla="val 593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Terminology: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To collect the </a:t>
            </a:r>
            <a:r>
              <a:rPr lang="en-GB" sz="1400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basic terminology and ontology 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(relationship between stake holder and application) </a:t>
            </a:r>
            <a:r>
              <a:rPr lang="en-GB" sz="1400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to be used for security testing</a:t>
            </a:r>
            <a:r>
              <a:rPr lang="en-GB" sz="1400" b="1" i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 order to have a common understanding in MTS and related committees.</a:t>
            </a:r>
            <a:endParaRPr lang="de-DE" sz="900" i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i="1" u="sng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Line Callout 1 8"/>
          <p:cNvSpPr>
            <a:spLocks/>
          </p:cNvSpPr>
          <p:nvPr/>
        </p:nvSpPr>
        <p:spPr bwMode="auto">
          <a:xfrm>
            <a:off x="6300788" y="3789363"/>
            <a:ext cx="2374900" cy="2160587"/>
          </a:xfrm>
          <a:prstGeom prst="borderCallout1">
            <a:avLst>
              <a:gd name="adj1" fmla="val 778"/>
              <a:gd name="adj2" fmla="val 833"/>
              <a:gd name="adj3" fmla="val 2046"/>
              <a:gd name="adj4" fmla="val 676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Risk-based Security Testing: </a:t>
            </a:r>
            <a:r>
              <a:rPr lang="en-GB" sz="1400" i="1" dirty="0"/>
              <a:t>Describes a </a:t>
            </a:r>
            <a:r>
              <a:rPr lang="en-GB" sz="1400" b="1" i="1" u="sng" dirty="0"/>
              <a:t>set of methodologies </a:t>
            </a:r>
            <a:r>
              <a:rPr lang="en-GB" sz="1400" i="1" dirty="0"/>
              <a:t>that combine </a:t>
            </a:r>
            <a:r>
              <a:rPr lang="en-GB" sz="1400" b="1" i="1" u="sng" dirty="0"/>
              <a:t>risk assessment and testing</a:t>
            </a:r>
            <a:r>
              <a:rPr lang="en-GB" sz="1400" i="1" dirty="0"/>
              <a:t>. The methodologies are based on  standards like ISO 31000 and IEEE 829/29119</a:t>
            </a:r>
            <a:endParaRPr lang="de-DE" sz="1400" i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8313" y="6499225"/>
            <a:ext cx="52101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898989"/>
                </a:solidFill>
                <a:latin typeface="Arial" charset="0"/>
              </a:rPr>
              <a:t>TC MTS – Security SIG – Update </a:t>
            </a:r>
            <a:r>
              <a:rPr lang="en-US" dirty="0" smtClean="0">
                <a:solidFill>
                  <a:srgbClr val="898989"/>
                </a:solidFill>
                <a:latin typeface="Arial" charset="0"/>
              </a:rPr>
              <a:t>2016-01-27</a:t>
            </a:r>
            <a:endParaRPr lang="en-GB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162213">
            <a:off x="4275827" y="4818596"/>
            <a:ext cx="110010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B050"/>
                </a:solidFill>
              </a:rPr>
              <a:t>Published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162213">
            <a:off x="3611598" y="6019868"/>
            <a:ext cx="65985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Draft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62213">
            <a:off x="4527585" y="3636486"/>
            <a:ext cx="110010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Published</a:t>
            </a:r>
          </a:p>
        </p:txBody>
      </p:sp>
      <p:sp>
        <p:nvSpPr>
          <p:cNvPr id="14" name="TextBox 2"/>
          <p:cNvSpPr txBox="1"/>
          <p:nvPr/>
        </p:nvSpPr>
        <p:spPr>
          <a:xfrm rot="20162213">
            <a:off x="5787310" y="6041693"/>
            <a:ext cx="110010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B050"/>
                </a:solidFill>
              </a:rPr>
              <a:t>Published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772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EG </a:t>
            </a:r>
            <a:r>
              <a:rPr lang="en-GB" sz="2800" dirty="0"/>
              <a:t>203 </a:t>
            </a:r>
            <a:r>
              <a:rPr lang="en-GB" sz="2800" dirty="0" smtClean="0"/>
              <a:t>250:  Security </a:t>
            </a:r>
            <a:r>
              <a:rPr lang="en-GB" sz="2800" dirty="0"/>
              <a:t>Assurance Lifecycle</a:t>
            </a:r>
            <a:r>
              <a:rPr lang="en-GB" sz="3200" dirty="0"/>
              <a:t/>
            </a:r>
            <a:br>
              <a:rPr lang="en-GB" sz="3200" dirty="0"/>
            </a:br>
            <a:endParaRPr lang="en-US" sz="32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Reference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DEG 203 250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Title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Methods for Testing and Specification (MTS);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Security Assurance </a:t>
            </a:r>
            <a:r>
              <a:rPr lang="en-GB" sz="1800" dirty="0" smtClean="0">
                <a:ea typeface="+mn-ea"/>
              </a:rPr>
              <a:t>Activities in the System Lifecycle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Purpose</a:t>
            </a:r>
            <a:endParaRPr lang="en-US" b="1" dirty="0">
              <a:ea typeface="+mn-ea"/>
            </a:endParaRPr>
          </a:p>
          <a:p>
            <a:pPr marL="457200" lvl="1" indent="0">
              <a:buNone/>
              <a:defRPr/>
            </a:pPr>
            <a:r>
              <a:rPr lang="en-GB" sz="1800" dirty="0"/>
              <a:t>The  present  document  gives  guidance  to  the  product and/or system development  and  deployment communities as to activities required to achieve appropriate security assurance.   It provides an high level guidance as to how security assurance fits into a system lifecycle in such a way as </a:t>
            </a:r>
            <a:r>
              <a:rPr lang="en-GB" sz="1800" dirty="0" smtClean="0"/>
              <a:t>to maximise </a:t>
            </a:r>
            <a:r>
              <a:rPr lang="en-GB" sz="1800" dirty="0"/>
              <a:t>the overall product and/or system’s security.</a:t>
            </a:r>
            <a:r>
              <a:rPr lang="de-DE" sz="1800" dirty="0"/>
              <a:t> </a:t>
            </a:r>
          </a:p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b="1" dirty="0"/>
              <a:t>Document Status</a:t>
            </a:r>
          </a:p>
          <a:p>
            <a:pPr marL="457200" lvl="1" indent="0">
              <a:buNone/>
              <a:defRPr/>
            </a:pPr>
            <a:r>
              <a:rPr lang="en-GB" sz="1800" dirty="0" smtClean="0">
                <a:ea typeface="+mn-ea"/>
              </a:rPr>
              <a:t>Draft </a:t>
            </a:r>
            <a:r>
              <a:rPr lang="en-GB" sz="1800" dirty="0" smtClean="0">
                <a:ea typeface="+mn-ea"/>
              </a:rPr>
              <a:t>v0.0.16 </a:t>
            </a:r>
            <a:r>
              <a:rPr lang="en-GB" sz="1800" dirty="0" smtClean="0">
                <a:ea typeface="+mn-ea"/>
              </a:rPr>
              <a:t>(</a:t>
            </a:r>
            <a:r>
              <a:rPr lang="en-GB" sz="1800" dirty="0" smtClean="0">
                <a:ea typeface="+mn-ea"/>
              </a:rPr>
              <a:t>2016-05)</a:t>
            </a:r>
            <a:endParaRPr lang="en-US" sz="1800" b="1" dirty="0">
              <a:ea typeface="+mn-ea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898989"/>
                </a:solidFill>
              </a:rPr>
              <a:t>TC MTS – Security SIG – Update 2016-01-27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AA8BA0A-DBB0-1F42-926A-4B5E99D5ADE7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3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387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EG 203 </a:t>
            </a:r>
            <a:r>
              <a:rPr lang="en-GB" sz="2800" dirty="0" smtClean="0"/>
              <a:t>250:  </a:t>
            </a:r>
            <a:r>
              <a:rPr lang="en-GB" sz="2800" dirty="0"/>
              <a:t>Security Assurance Lifecycle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400" dirty="0" smtClean="0"/>
              <a:t>-- Progress</a:t>
            </a:r>
            <a:endParaRPr lang="en-US" sz="24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ln>
            <a:noFill/>
          </a:ln>
        </p:spPr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Progress</a:t>
            </a:r>
            <a:endParaRPr lang="en-US" b="1" dirty="0">
              <a:ea typeface="+mn-ea"/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Design section of Life Cycle drafted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/>
              <a:t>TVRA parts reduced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/>
              <a:t>Aligned with TR 101583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00B050"/>
                </a:solidFill>
                <a:ea typeface="+mn-ea"/>
              </a:rPr>
              <a:t>Restructuring of document after review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00B050"/>
                </a:solidFill>
              </a:rPr>
              <a:t>Introduced “Demonstration of Fulfillment” for each Sections  6-9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00B050"/>
                </a:solidFill>
              </a:rPr>
              <a:t>Alignment of d</a:t>
            </a:r>
            <a:r>
              <a:rPr lang="en-US" sz="1800" dirty="0" smtClean="0">
                <a:solidFill>
                  <a:srgbClr val="00B050"/>
                </a:solidFill>
                <a:ea typeface="+mn-ea"/>
              </a:rPr>
              <a:t>iagrams </a:t>
            </a:r>
            <a:r>
              <a:rPr lang="en-US" sz="1800" dirty="0" smtClean="0">
                <a:solidFill>
                  <a:srgbClr val="00B050"/>
                </a:solidFill>
                <a:ea typeface="+mn-ea"/>
              </a:rPr>
              <a:t>and </a:t>
            </a:r>
            <a:r>
              <a:rPr lang="en-US" sz="1800" dirty="0">
                <a:solidFill>
                  <a:srgbClr val="00B050"/>
                </a:solidFill>
              </a:rPr>
              <a:t>p</a:t>
            </a:r>
            <a:r>
              <a:rPr lang="en-US" sz="1800" dirty="0" smtClean="0">
                <a:solidFill>
                  <a:srgbClr val="00B050"/>
                </a:solidFill>
              </a:rPr>
              <a:t>rocessing </a:t>
            </a:r>
            <a:r>
              <a:rPr lang="en-US" sz="1800" dirty="0" smtClean="0">
                <a:solidFill>
                  <a:srgbClr val="00B050"/>
                </a:solidFill>
              </a:rPr>
              <a:t>of  comments from </a:t>
            </a:r>
            <a:r>
              <a:rPr lang="en-US" sz="1800" dirty="0" smtClean="0">
                <a:solidFill>
                  <a:srgbClr val="00B050"/>
                </a:solidFill>
              </a:rPr>
              <a:t>Jürgen/Milan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>
                <a:solidFill>
                  <a:srgbClr val="FFC000"/>
                </a:solidFill>
              </a:rPr>
              <a:t>Amplifying guidance in Security Activities section for each of the </a:t>
            </a:r>
            <a:r>
              <a:rPr lang="en-US" sz="1800" dirty="0" err="1">
                <a:solidFill>
                  <a:srgbClr val="FFC000"/>
                </a:solidFill>
              </a:rPr>
              <a:t>workstreams</a:t>
            </a:r>
            <a:r>
              <a:rPr lang="en-US" sz="1800" dirty="0">
                <a:solidFill>
                  <a:srgbClr val="FFC000"/>
                </a:solidFill>
              </a:rPr>
              <a:t>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>
                <a:solidFill>
                  <a:srgbClr val="FFC000"/>
                </a:solidFill>
              </a:rPr>
              <a:t>Introducing the SFDs for each of the </a:t>
            </a:r>
            <a:r>
              <a:rPr lang="en-US" sz="1800" dirty="0" err="1">
                <a:solidFill>
                  <a:srgbClr val="FFC000"/>
                </a:solidFill>
              </a:rPr>
              <a:t>workstreams</a:t>
            </a:r>
            <a:endParaRPr lang="en-US" sz="1800" dirty="0">
              <a:solidFill>
                <a:srgbClr val="FFC000"/>
              </a:solidFill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>
                <a:solidFill>
                  <a:srgbClr val="FFC000"/>
                </a:solidFill>
              </a:rPr>
              <a:t>Simplification of </a:t>
            </a:r>
            <a:r>
              <a:rPr lang="en-US" sz="1800" dirty="0">
                <a:solidFill>
                  <a:srgbClr val="FFC000"/>
                </a:solidFill>
              </a:rPr>
              <a:t>language</a:t>
            </a:r>
            <a:endParaRPr lang="en-US" sz="1800" dirty="0">
              <a:solidFill>
                <a:srgbClr val="FFC000"/>
              </a:solidFill>
            </a:endParaRPr>
          </a:p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b="1" dirty="0"/>
              <a:t>Next steps/open </a:t>
            </a:r>
            <a:r>
              <a:rPr lang="en-US" b="1" dirty="0" smtClean="0"/>
              <a:t>issues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Final review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TB </a:t>
            </a:r>
            <a:r>
              <a:rPr lang="en-US" sz="1800" dirty="0" smtClean="0">
                <a:solidFill>
                  <a:srgbClr val="FF0000"/>
                </a:solidFill>
              </a:rPr>
              <a:t>approval planned for </a:t>
            </a:r>
            <a:r>
              <a:rPr lang="en-US" sz="1800" dirty="0" smtClean="0">
                <a:solidFill>
                  <a:srgbClr val="FF0000"/>
                </a:solidFill>
              </a:rPr>
              <a:t>Summer </a:t>
            </a:r>
            <a:r>
              <a:rPr lang="en-US" sz="1800" dirty="0" smtClean="0">
                <a:solidFill>
                  <a:srgbClr val="FF0000"/>
                </a:solidFill>
              </a:rPr>
              <a:t>2016</a:t>
            </a:r>
          </a:p>
          <a:p>
            <a:pPr marL="0" indent="0"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898989"/>
                </a:solidFill>
              </a:rPr>
              <a:t>TC MTS – Security SIG – Update 2016-01-27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6DB750C-388C-814B-BB5B-30FE04AD35BA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4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933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Linking </a:t>
            </a:r>
            <a:r>
              <a:rPr lang="de-DE" dirty="0" err="1" smtClean="0"/>
              <a:t>with</a:t>
            </a:r>
            <a:r>
              <a:rPr lang="de-DE" dirty="0" smtClean="0"/>
              <a:t> ITU-T SG17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23706"/>
              </p:ext>
            </p:extLst>
          </p:nvPr>
        </p:nvGraphicFramePr>
        <p:xfrm>
          <a:off x="431800" y="1581343"/>
          <a:ext cx="8435281" cy="4616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5864"/>
                <a:gridCol w="504056"/>
                <a:gridCol w="792088"/>
                <a:gridCol w="576064"/>
                <a:gridCol w="550664"/>
                <a:gridCol w="648072"/>
                <a:gridCol w="720080"/>
                <a:gridCol w="3039511"/>
                <a:gridCol w="488882"/>
              </a:tblGrid>
              <a:tr h="51619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Work item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Question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</a:rPr>
                        <a:t>Status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Timing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Approval process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Version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Liaison relationship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Subject / Title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Priority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ctr"/>
                </a:tc>
              </a:tr>
              <a:tr h="22942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sng" strike="noStrike" dirty="0">
                          <a:effectLst/>
                          <a:hlinkClick r:id="rId3" tooltip="See more details"/>
                        </a:rPr>
                        <a:t>X.TRsuss</a:t>
                      </a:r>
                      <a:endParaRPr lang="de-DE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effectLst/>
                        </a:rPr>
                        <a:t>Q1/17</a:t>
                      </a:r>
                      <a:endParaRPr lang="bg-BG" sz="1200" b="0" i="0" u="none" strike="noStrike" dirty="0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Under study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2016-09</a:t>
                      </a:r>
                      <a:endParaRPr lang="is-IS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Agreement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New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-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Technical Report on the successful use of security standards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High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</a:tr>
              <a:tr h="35846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sng" strike="noStrike">
                          <a:effectLst/>
                          <a:hlinkClick r:id="rId4" tooltip="See more details"/>
                        </a:rPr>
                        <a:t>X.salcm</a:t>
                      </a:r>
                      <a:endParaRPr lang="de-DE" sz="1400" b="0" i="0" u="sng" strike="noStrike">
                        <a:solidFill>
                          <a:srgbClr val="0563C1"/>
                        </a:solidFill>
                        <a:effectLst/>
                        <a:latin typeface="Calibri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Q2/17</a:t>
                      </a:r>
                      <a:endParaRPr lang="en-US" sz="1200" b="0" i="0" u="none" strike="noStrike" dirty="0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Under study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2017-10</a:t>
                      </a:r>
                      <a:endParaRPr lang="fi-FI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AAP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New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ISO/IEC JTC 1/SC 27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Security reference architecture for lifecycle management of e-commerce business data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Low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</a:tr>
              <a:tr h="35846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sng" strike="noStrike">
                          <a:effectLst/>
                          <a:hlinkClick r:id="rId5" tooltip="See more details"/>
                        </a:rPr>
                        <a:t>X.gpim</a:t>
                      </a:r>
                      <a:endParaRPr lang="de-DE" sz="1400" b="0" i="0" u="sng" strike="noStrike">
                        <a:solidFill>
                          <a:srgbClr val="0563C1"/>
                        </a:solidFill>
                        <a:effectLst/>
                        <a:latin typeface="Calibri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Q3/17</a:t>
                      </a:r>
                      <a:endParaRPr lang="uk-UA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Under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study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 dirty="0">
                          <a:effectLst/>
                        </a:rPr>
                        <a:t>2016-09</a:t>
                      </a:r>
                      <a:endParaRPr lang="is-IS" sz="1200" b="0" i="0" u="none" strike="noStrike" dirty="0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TAP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New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ISO/IEC JTC 1/SC 27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Information technology - Security techniques - Code of practice for Personally Identifiable Information protection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High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</a:tr>
              <a:tr h="35846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sng" strike="noStrike">
                          <a:effectLst/>
                          <a:hlinkClick r:id="rId6" tooltip="See more details"/>
                        </a:rPr>
                        <a:t>X.sgsm</a:t>
                      </a:r>
                      <a:endParaRPr lang="de-DE" sz="1400" b="0" i="0" u="sng" strike="noStrike">
                        <a:solidFill>
                          <a:srgbClr val="0563C1"/>
                        </a:solidFill>
                        <a:effectLst/>
                        <a:latin typeface="Calibri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Q3/17</a:t>
                      </a:r>
                      <a:endParaRPr lang="uk-UA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Under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study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2017-03</a:t>
                      </a:r>
                      <a:endParaRPr lang="fi-FI" sz="1200" b="0" i="0" u="none" strike="noStrike" dirty="0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AAP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New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-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Information security management guidelines for small and medium telecommunication organizations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Low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</a:tr>
              <a:tr h="35846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sng" strike="noStrike" dirty="0">
                          <a:effectLst/>
                          <a:hlinkClick r:id="rId7" tooltip="See more details"/>
                        </a:rPr>
                        <a:t>X.samtn</a:t>
                      </a:r>
                      <a:endParaRPr lang="de-DE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Q4/17</a:t>
                      </a:r>
                      <a:endParaRPr lang="bg-BG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Under study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2017-10</a:t>
                      </a:r>
                      <a:endParaRPr lang="fi-FI" sz="1200" b="0" i="0" u="none" strike="noStrike" dirty="0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TAP</a:t>
                      </a:r>
                      <a:endParaRPr lang="de-DE" sz="1200" b="0" i="0" u="none" strike="noStrike" dirty="0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New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-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Security assessment techniques in telecommunication/ICT networks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Low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</a:tr>
              <a:tr h="22942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sng" strike="noStrike">
                          <a:effectLst/>
                          <a:hlinkClick r:id="rId8" tooltip="See more details"/>
                        </a:rPr>
                        <a:t>X.iotsec-2</a:t>
                      </a:r>
                      <a:endParaRPr lang="de-DE" sz="1400" b="0" i="0" u="sng" strike="noStrike">
                        <a:solidFill>
                          <a:srgbClr val="0563C1"/>
                        </a:solidFill>
                        <a:effectLst/>
                        <a:latin typeface="Calibri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Q6/17</a:t>
                      </a:r>
                      <a:endParaRPr lang="bg-BG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Under study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2018-02</a:t>
                      </a:r>
                      <a:endParaRPr lang="is-IS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TAP</a:t>
                      </a:r>
                      <a:endParaRPr lang="de-DE" sz="1200" b="0" i="0" u="none" strike="noStrike" dirty="0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New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-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Security framework for Internet of Things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Low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</a:tr>
              <a:tr h="22942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sng" strike="noStrike">
                          <a:effectLst/>
                          <a:hlinkClick r:id="rId9" tooltip="See more details"/>
                        </a:rPr>
                        <a:t>X.itssec-2</a:t>
                      </a:r>
                      <a:endParaRPr lang="de-DE" sz="1400" b="0" i="0" u="sng" strike="noStrike">
                        <a:solidFill>
                          <a:srgbClr val="0563C1"/>
                        </a:solidFill>
                        <a:effectLst/>
                        <a:latin typeface="Calibri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Q6/17</a:t>
                      </a:r>
                      <a:endParaRPr lang="bg-BG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Under study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2017-03</a:t>
                      </a:r>
                      <a:endParaRPr lang="fi-FI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TAP</a:t>
                      </a:r>
                      <a:endParaRPr lang="de-DE" sz="1200" b="0" i="0" u="none" strike="noStrike" dirty="0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New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-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Security guidelines for V2X communication systems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Low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</a:tr>
              <a:tr h="35846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sng" strike="noStrike">
                          <a:effectLst/>
                          <a:hlinkClick r:id="rId10" tooltip="See more details"/>
                        </a:rPr>
                        <a:t>X.websec-6</a:t>
                      </a:r>
                      <a:endParaRPr lang="de-DE" sz="1400" b="0" i="0" u="sng" strike="noStrike">
                        <a:solidFill>
                          <a:srgbClr val="0563C1"/>
                        </a:solidFill>
                        <a:effectLst/>
                        <a:latin typeface="Calibri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Q7/17</a:t>
                      </a:r>
                      <a:endParaRPr lang="bg-BG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Under study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2017-10</a:t>
                      </a:r>
                      <a:endParaRPr lang="fi-FI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AAP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New</a:t>
                      </a:r>
                      <a:endParaRPr lang="de-DE" sz="1200" b="0" i="0" u="none" strike="noStrike" dirty="0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-</a:t>
                      </a:r>
                      <a:endParaRPr lang="de-DE" sz="1200" b="0" i="0" u="none" strike="noStrike" dirty="0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Security </a:t>
                      </a:r>
                      <a:r>
                        <a:rPr lang="de-DE" sz="1200" u="none" strike="noStrike" dirty="0" err="1">
                          <a:effectLst/>
                        </a:rPr>
                        <a:t>framework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and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requirements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for</a:t>
                      </a:r>
                      <a:r>
                        <a:rPr lang="de-DE" sz="1200" u="none" strike="noStrike" dirty="0">
                          <a:effectLst/>
                        </a:rPr>
                        <a:t> open </a:t>
                      </a:r>
                      <a:r>
                        <a:rPr lang="de-DE" sz="1200" u="none" strike="noStrike" dirty="0" err="1">
                          <a:effectLst/>
                        </a:rPr>
                        <a:t>capabilities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of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telecommunication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services</a:t>
                      </a:r>
                      <a:endParaRPr lang="de-DE" sz="1200" b="0" i="0" u="none" strike="noStrike" dirty="0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Low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</a:tr>
              <a:tr h="45883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sng" strike="noStrike">
                          <a:effectLst/>
                          <a:hlinkClick r:id="rId11" tooltip="See more details"/>
                        </a:rPr>
                        <a:t>X.1641 (ex X.CSCDataSec)</a:t>
                      </a:r>
                      <a:endParaRPr lang="de-DE" sz="1400" b="0" i="0" u="sng" strike="noStrike">
                        <a:solidFill>
                          <a:srgbClr val="0563C1"/>
                        </a:solidFill>
                        <a:effectLst/>
                        <a:latin typeface="Calibri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Q8/17</a:t>
                      </a:r>
                      <a:endParaRPr lang="bg-BG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Determined 2016-03-23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2016-09</a:t>
                      </a:r>
                      <a:endParaRPr lang="is-IS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TAP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New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-</a:t>
                      </a:r>
                      <a:endParaRPr lang="de-DE" sz="1200" b="0" i="0" u="none" strike="noStrike" dirty="0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Guidelines </a:t>
                      </a:r>
                      <a:r>
                        <a:rPr lang="de-DE" sz="1200" u="none" strike="noStrike" dirty="0" err="1">
                          <a:effectLst/>
                        </a:rPr>
                        <a:t>for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cloud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service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customer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data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security</a:t>
                      </a:r>
                      <a:endParaRPr lang="de-DE" sz="1200" b="0" i="0" u="none" strike="noStrike" dirty="0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Medium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</a:tr>
              <a:tr h="35846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sng" strike="noStrike">
                          <a:effectLst/>
                          <a:hlinkClick r:id="rId12" tooltip="See more details"/>
                        </a:rPr>
                        <a:t>X.SRIaaS</a:t>
                      </a:r>
                      <a:endParaRPr lang="de-DE" sz="1400" b="0" i="0" u="sng" strike="noStrike">
                        <a:solidFill>
                          <a:srgbClr val="0563C1"/>
                        </a:solidFill>
                        <a:effectLst/>
                        <a:latin typeface="Calibri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Q8/17</a:t>
                      </a:r>
                      <a:endParaRPr lang="bg-BG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Under study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2018-10</a:t>
                      </a:r>
                      <a:endParaRPr lang="is-IS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TAP</a:t>
                      </a:r>
                      <a:endParaRPr lang="de-DE" sz="1200" b="0" i="0" u="none" strike="noStrike" dirty="0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New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-</a:t>
                      </a:r>
                      <a:endParaRPr lang="de-DE" sz="1200" b="0" i="0" u="none" strike="noStrike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Security </a:t>
                      </a:r>
                      <a:r>
                        <a:rPr lang="de-DE" sz="1200" u="none" strike="noStrike" dirty="0" err="1">
                          <a:effectLst/>
                        </a:rPr>
                        <a:t>requirements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of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public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infrastructure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as</a:t>
                      </a:r>
                      <a:r>
                        <a:rPr lang="de-DE" sz="1200" u="none" strike="noStrike" dirty="0">
                          <a:effectLst/>
                        </a:rPr>
                        <a:t> a </a:t>
                      </a:r>
                      <a:r>
                        <a:rPr lang="de-DE" sz="1200" u="none" strike="noStrike" dirty="0" err="1">
                          <a:effectLst/>
                        </a:rPr>
                        <a:t>service</a:t>
                      </a:r>
                      <a:r>
                        <a:rPr lang="de-DE" sz="1200" u="none" strike="noStrike" dirty="0">
                          <a:effectLst/>
                        </a:rPr>
                        <a:t> (</a:t>
                      </a:r>
                      <a:r>
                        <a:rPr lang="de-DE" sz="1200" u="none" strike="noStrike" dirty="0" err="1">
                          <a:effectLst/>
                        </a:rPr>
                        <a:t>IaaS</a:t>
                      </a:r>
                      <a:r>
                        <a:rPr lang="de-DE" sz="1200" u="none" strike="noStrike" dirty="0">
                          <a:effectLst/>
                        </a:rPr>
                        <a:t>) in </a:t>
                      </a:r>
                      <a:r>
                        <a:rPr lang="de-DE" sz="1200" u="none" strike="noStrike" dirty="0" err="1">
                          <a:effectLst/>
                        </a:rPr>
                        <a:t>cloud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computing</a:t>
                      </a:r>
                      <a:endParaRPr lang="de-DE" sz="1200" b="0" i="0" u="none" strike="noStrike" dirty="0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Low</a:t>
                      </a:r>
                      <a:endParaRPr lang="de-DE" sz="1200" b="0" i="0" u="none" strike="noStrike" dirty="0">
                        <a:solidFill>
                          <a:srgbClr val="000066"/>
                        </a:solidFill>
                        <a:effectLst/>
                        <a:latin typeface="Verdana" charset="0"/>
                      </a:endParaRPr>
                    </a:p>
                  </a:txBody>
                  <a:tcPr marL="9739" marR="9739" marT="973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788948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Group </a:t>
            </a:r>
            <a:r>
              <a:rPr lang="de-DE" dirty="0" err="1" smtClean="0"/>
              <a:t>status</a:t>
            </a:r>
            <a:r>
              <a:rPr lang="de-DE" dirty="0" smtClean="0"/>
              <a:t>/</a:t>
            </a:r>
            <a:r>
              <a:rPr lang="de-DE" dirty="0" err="1" smtClean="0"/>
              <a:t>outlook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Current </a:t>
            </a:r>
            <a:r>
              <a:rPr lang="en-US" sz="1800" dirty="0" smtClean="0"/>
              <a:t>active Security SIG members: Jürgen and </a:t>
            </a:r>
            <a:r>
              <a:rPr lang="en-US" sz="1800" dirty="0" smtClean="0"/>
              <a:t>Ian, both with limited resources</a:t>
            </a:r>
          </a:p>
          <a:p>
            <a:r>
              <a:rPr lang="en-US" sz="1800" dirty="0"/>
              <a:t>Study Period Report – Automation of Security Testing (Doc#21</a:t>
            </a:r>
            <a:r>
              <a:rPr lang="en-US" sz="1800" dirty="0" smtClean="0"/>
              <a:t>) with no progress</a:t>
            </a:r>
          </a:p>
          <a:p>
            <a:r>
              <a:rPr lang="en-US" sz="1800" dirty="0"/>
              <a:t>Finalize EG </a:t>
            </a:r>
            <a:r>
              <a:rPr lang="en-US" sz="1800" dirty="0" smtClean="0"/>
              <a:t>203250 in the next month</a:t>
            </a:r>
            <a:endParaRPr lang="en-US" sz="1800" dirty="0" smtClean="0"/>
          </a:p>
          <a:p>
            <a:r>
              <a:rPr lang="en-US" sz="1800" dirty="0"/>
              <a:t>S</a:t>
            </a:r>
            <a:r>
              <a:rPr lang="en-US" sz="1800" dirty="0" smtClean="0"/>
              <a:t>uspend </a:t>
            </a:r>
            <a:r>
              <a:rPr lang="en-US" sz="1800" dirty="0" smtClean="0"/>
              <a:t>Security SIG (after publication of EG 203250) </a:t>
            </a:r>
            <a:endParaRPr lang="en-US" sz="1800" dirty="0" smtClean="0"/>
          </a:p>
          <a:p>
            <a:r>
              <a:rPr lang="en-US" sz="1800" dirty="0" smtClean="0"/>
              <a:t>Long term: </a:t>
            </a:r>
            <a:r>
              <a:rPr lang="en-US" sz="1800" dirty="0" smtClean="0"/>
              <a:t>find </a:t>
            </a:r>
            <a:r>
              <a:rPr lang="en-US" sz="1800" dirty="0" smtClean="0"/>
              <a:t>a way to attract people to join</a:t>
            </a:r>
            <a:endParaRPr lang="en-US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898989"/>
                </a:solidFill>
              </a:rPr>
              <a:t>TC MTS – Security SIG – Update 2016-01-27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332231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668</Words>
  <Application>Microsoft Macintosh PowerPoint</Application>
  <PresentationFormat>Bildschirmpräsentation (4:3)</PresentationFormat>
  <Paragraphs>163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Calibri</vt:lpstr>
      <vt:lpstr>ＭＳ Ｐゴシック</vt:lpstr>
      <vt:lpstr>Verdana</vt:lpstr>
      <vt:lpstr>Arial</vt:lpstr>
      <vt:lpstr>Office Theme</vt:lpstr>
      <vt:lpstr>Security SIG in MTS 10th May 2016 Progress Report MTS #68</vt:lpstr>
      <vt:lpstr>MTS SECURITY SIG  Work Items</vt:lpstr>
      <vt:lpstr>EG 203 250:  Security Assurance Lifecycle </vt:lpstr>
      <vt:lpstr>EG 203 250:  Security Assurance Lifecycle -- Progress</vt:lpstr>
      <vt:lpstr>Linking with ITU-T SG17 </vt:lpstr>
      <vt:lpstr>Group status/outlook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Jürgen Grossmann</cp:lastModifiedBy>
  <cp:revision>481</cp:revision>
  <cp:lastPrinted>2012-05-15T07:02:06Z</cp:lastPrinted>
  <dcterms:created xsi:type="dcterms:W3CDTF">2010-12-21T08:59:38Z</dcterms:created>
  <dcterms:modified xsi:type="dcterms:W3CDTF">2016-05-10T07:34:41Z</dcterms:modified>
</cp:coreProperties>
</file>