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24/01/2017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uenderkueche.de/fachartikel/basics-verein-gruenden-schritt-fuer-schritt-zur-gruendung-des-eingetragenen-verein-e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Friends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UCAAT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Supporting</a:t>
            </a:r>
            <a:r>
              <a:rPr lang="de-DE" dirty="0" smtClean="0"/>
              <a:t> UCAAT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4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UCAAT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currently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ETSI </a:t>
            </a:r>
            <a:r>
              <a:rPr lang="de-DE" dirty="0" err="1" smtClean="0"/>
              <a:t>umbrella</a:t>
            </a:r>
            <a:endParaRPr lang="de-DE" dirty="0" smtClean="0"/>
          </a:p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difficulties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threatening</a:t>
            </a:r>
            <a:r>
              <a:rPr lang="de-DE" dirty="0" smtClean="0"/>
              <a:t> ist </a:t>
            </a:r>
            <a:r>
              <a:rPr lang="de-DE" dirty="0" err="1" smtClean="0"/>
              <a:t>existence</a:t>
            </a:r>
            <a:endParaRPr lang="de-DE" dirty="0" smtClean="0"/>
          </a:p>
          <a:p>
            <a:r>
              <a:rPr lang="de-DE" dirty="0" smtClean="0"/>
              <a:t>Long </a:t>
            </a:r>
            <a:r>
              <a:rPr lang="de-DE" dirty="0" err="1" smtClean="0"/>
              <a:t>term</a:t>
            </a:r>
            <a:r>
              <a:rPr lang="de-DE" dirty="0" smtClean="0"/>
              <a:t> </a:t>
            </a:r>
            <a:r>
              <a:rPr lang="de-DE" dirty="0" err="1" smtClean="0"/>
              <a:t>view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UCAAT</a:t>
            </a:r>
          </a:p>
          <a:p>
            <a:pPr marL="457200" lvl="1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Setup </a:t>
            </a:r>
            <a:r>
              <a:rPr lang="de-DE" dirty="0" err="1" smtClean="0">
                <a:sym typeface="Wingdings" panose="05000000000000000000" pitchFamily="2" charset="2"/>
              </a:rPr>
              <a:t>supporting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organisation</a:t>
            </a:r>
            <a:r>
              <a:rPr lang="de-DE" dirty="0" smtClean="0">
                <a:sym typeface="Wingdings" panose="05000000000000000000" pitchFamily="2" charset="2"/>
              </a:rPr>
              <a:t> in Germany </a:t>
            </a:r>
            <a:r>
              <a:rPr lang="de-DE" dirty="0" err="1" smtClean="0">
                <a:sym typeface="Wingdings" panose="05000000000000000000" pitchFamily="2" charset="2"/>
              </a:rPr>
              <a:t>to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provide</a:t>
            </a:r>
            <a:r>
              <a:rPr lang="de-DE" dirty="0" smtClean="0">
                <a:sym typeface="Wingdings" panose="05000000000000000000" pitchFamily="2" charset="2"/>
              </a:rPr>
              <a:t> a </a:t>
            </a:r>
            <a:r>
              <a:rPr lang="de-DE" dirty="0" err="1" smtClean="0">
                <a:sym typeface="Wingdings" panose="05000000000000000000" pitchFamily="2" charset="2"/>
              </a:rPr>
              <a:t>framework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and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background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help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for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running</a:t>
            </a:r>
            <a:r>
              <a:rPr lang="de-DE" dirty="0" smtClean="0">
                <a:sym typeface="Wingdings" panose="05000000000000000000" pitchFamily="2" charset="2"/>
              </a:rPr>
              <a:t> UCAAT </a:t>
            </a:r>
            <a:r>
              <a:rPr lang="de-DE" dirty="0" err="1" smtClean="0">
                <a:sym typeface="Wingdings" panose="05000000000000000000" pitchFamily="2" charset="2"/>
              </a:rPr>
              <a:t>independently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5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Setup a </a:t>
            </a:r>
            <a:r>
              <a:rPr lang="de-DE" dirty="0"/>
              <a:t>registered </a:t>
            </a:r>
            <a:r>
              <a:rPr lang="de-DE" dirty="0" err="1" smtClean="0"/>
              <a:t>association</a:t>
            </a:r>
            <a:r>
              <a:rPr lang="de-DE" dirty="0" smtClean="0"/>
              <a:t> („Verein“)</a:t>
            </a:r>
          </a:p>
          <a:p>
            <a:r>
              <a:rPr lang="de-DE" dirty="0" smtClean="0"/>
              <a:t>Name: </a:t>
            </a:r>
            <a:r>
              <a:rPr lang="de-DE" dirty="0" err="1" smtClean="0"/>
              <a:t>Friends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UCAAT</a:t>
            </a:r>
          </a:p>
          <a:p>
            <a:r>
              <a:rPr lang="de-DE" dirty="0" err="1" smtClean="0"/>
              <a:t>Purpose</a:t>
            </a:r>
            <a:r>
              <a:rPr lang="de-DE" dirty="0" smtClean="0"/>
              <a:t>: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UCAAT in </a:t>
            </a:r>
            <a:r>
              <a:rPr lang="de-DE" dirty="0" err="1" smtClean="0"/>
              <a:t>promotion</a:t>
            </a:r>
            <a:r>
              <a:rPr lang="de-DE" dirty="0" smtClean="0"/>
              <a:t>, </a:t>
            </a:r>
            <a:r>
              <a:rPr lang="de-DE" dirty="0" err="1" smtClean="0"/>
              <a:t>running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dealings</a:t>
            </a:r>
            <a:r>
              <a:rPr lang="de-DE" dirty="0" smtClean="0"/>
              <a:t>.</a:t>
            </a:r>
          </a:p>
          <a:p>
            <a:r>
              <a:rPr lang="de-DE" dirty="0" smtClean="0"/>
              <a:t>Members: at least 7 (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forming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club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on </a:t>
            </a:r>
            <a:r>
              <a:rPr lang="de-DE" dirty="0" err="1" smtClean="0"/>
              <a:t>resposibilities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host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doesn‘t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82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Advantages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club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/>
              <a:t>The association is tax-privileged or even completely tax-free.</a:t>
            </a:r>
          </a:p>
          <a:p>
            <a:pPr fontAlgn="base"/>
            <a:r>
              <a:rPr lang="en-US" dirty="0"/>
              <a:t>The management is democratically elected, all decisions are taken by the General Assembly by majority vote.</a:t>
            </a:r>
          </a:p>
          <a:p>
            <a:pPr fontAlgn="base"/>
            <a:r>
              <a:rPr lang="en-US" dirty="0"/>
              <a:t>The bureaucratic cost of managing an association is much lower compared to an economic company.</a:t>
            </a:r>
          </a:p>
          <a:p>
            <a:pPr fontAlgn="base"/>
            <a:r>
              <a:rPr lang="en-US" dirty="0"/>
              <a:t>Initiatives recognized as not-for-profit can often benefit from public resources or free of charge.</a:t>
            </a:r>
          </a:p>
          <a:p>
            <a:pPr fontAlgn="base"/>
            <a:r>
              <a:rPr lang="en-US" dirty="0"/>
              <a:t>There are often public support and support for non-profit organizations (such as support and placement of staff).</a:t>
            </a:r>
          </a:p>
          <a:p>
            <a:pPr fontAlgn="base"/>
            <a:r>
              <a:rPr lang="en-US" dirty="0"/>
              <a:t>Subsidies, federal funding or EU funding are available to non-profit-making initiatives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8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Cost of the founding of the association</a:t>
            </a:r>
          </a:p>
          <a:p>
            <a:pPr fontAlgn="base"/>
            <a:r>
              <a:rPr lang="en-US" dirty="0"/>
              <a:t>Notary fee for the authentication of the application (about 25.00 Euro plus writing and delivery charges)</a:t>
            </a:r>
          </a:p>
          <a:p>
            <a:pPr fontAlgn="base"/>
            <a:r>
              <a:rPr lang="en-US" dirty="0"/>
              <a:t>Registration fee for registration with the competent district court (approx. EUR 50)</a:t>
            </a:r>
          </a:p>
          <a:p>
            <a:pPr fontAlgn="base"/>
            <a:r>
              <a:rPr lang="en-US" dirty="0"/>
              <a:t>The announcement of registration (between 10 and 30 Euro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2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Alternative legal form: the </a:t>
            </a:r>
            <a:r>
              <a:rPr lang="en-US" dirty="0" err="1"/>
              <a:t>gGmbH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The </a:t>
            </a:r>
            <a:r>
              <a:rPr lang="en-US" dirty="0" err="1"/>
              <a:t>gGmbH</a:t>
            </a:r>
            <a:r>
              <a:rPr lang="en-US" dirty="0"/>
              <a:t> -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gemeinnützige</a:t>
            </a:r>
            <a:r>
              <a:rPr lang="en-US" dirty="0"/>
              <a:t> GmbH - is an ordinary GmbH, which however pursues an exclusively non-profit purpose. They are also available as </a:t>
            </a:r>
            <a:r>
              <a:rPr lang="en-US" dirty="0" err="1"/>
              <a:t>gUG</a:t>
            </a:r>
            <a:r>
              <a:rPr lang="en-US" dirty="0"/>
              <a:t> (limited liability) according to the new GmbH Guidelines.</a:t>
            </a:r>
          </a:p>
          <a:p>
            <a:pPr fontAlgn="base"/>
            <a:r>
              <a:rPr lang="en-US" dirty="0"/>
              <a:t>In practice, the most important advantage is that the </a:t>
            </a:r>
            <a:r>
              <a:rPr lang="en-US" dirty="0" smtClean="0"/>
              <a:t>club board </a:t>
            </a:r>
            <a:r>
              <a:rPr lang="en-US" dirty="0"/>
              <a:t>does not lead the company, but a fixed, non-changing management. This means, above all, in cooperation with business enterprises, more transparency for the economic partners, more predictability of the decisions and more recognition in the economic world.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39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steps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proceed</a:t>
            </a:r>
            <a:endParaRPr lang="de-DE" dirty="0"/>
          </a:p>
          <a:p>
            <a:r>
              <a:rPr lang="de-DE" dirty="0" err="1" smtClean="0"/>
              <a:t>Decision</a:t>
            </a:r>
            <a:r>
              <a:rPr lang="de-DE" dirty="0" smtClean="0"/>
              <a:t> on legal form</a:t>
            </a:r>
          </a:p>
          <a:p>
            <a:r>
              <a:rPr lang="de-DE" dirty="0" smtClean="0"/>
              <a:t>Initial 7 </a:t>
            </a:r>
            <a:r>
              <a:rPr lang="de-DE" dirty="0" err="1" smtClean="0"/>
              <a:t>members</a:t>
            </a:r>
            <a:endParaRPr lang="de-DE" dirty="0" smtClean="0"/>
          </a:p>
          <a:p>
            <a:r>
              <a:rPr lang="de-DE" dirty="0" smtClean="0"/>
              <a:t>Clear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purpose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And</a:t>
            </a:r>
            <a:r>
              <a:rPr lang="de-DE" dirty="0" smtClean="0"/>
              <a:t> off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go</a:t>
            </a:r>
            <a:r>
              <a:rPr lang="de-DE" dirty="0" smtClean="0"/>
              <a:t> ……….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96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https://www.gruenderkueche.de/fachartikel/basics-verein-gruenden-schritt-fuer-schritt-zur-gruendung-des-eingetragenen-verein-ev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paste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into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google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translate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76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do Office</vt:lpstr>
      <vt:lpstr>Friends of UCAAT</vt:lpstr>
      <vt:lpstr>Motivation</vt:lpstr>
      <vt:lpstr>Options</vt:lpstr>
      <vt:lpstr>Advantages of a club</vt:lpstr>
      <vt:lpstr>Cost</vt:lpstr>
      <vt:lpstr>Alternative legal form: the gGmbH</vt:lpstr>
      <vt:lpstr>Next steps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 of UCAAT</dc:title>
  <dc:creator>Pietschker Andrej</dc:creator>
  <cp:lastModifiedBy>Andrej Pietschker</cp:lastModifiedBy>
  <cp:revision>2</cp:revision>
  <dcterms:created xsi:type="dcterms:W3CDTF">2017-01-24T13:24:55Z</dcterms:created>
  <dcterms:modified xsi:type="dcterms:W3CDTF">2017-01-24T13:40:37Z</dcterms:modified>
</cp:coreProperties>
</file>