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handoutMasterIdLst>
    <p:handoutMasterId r:id="rId13"/>
  </p:handoutMasterIdLst>
  <p:sldIdLst>
    <p:sldId id="374" r:id="rId2"/>
    <p:sldId id="371" r:id="rId3"/>
    <p:sldId id="373" r:id="rId4"/>
    <p:sldId id="364" r:id="rId5"/>
    <p:sldId id="366" r:id="rId6"/>
    <p:sldId id="370" r:id="rId7"/>
    <p:sldId id="365" r:id="rId8"/>
    <p:sldId id="367" r:id="rId9"/>
    <p:sldId id="368" r:id="rId10"/>
    <p:sldId id="369" r:id="rId11"/>
  </p:sldIdLst>
  <p:sldSz cx="9144000" cy="6858000" type="screen4x3"/>
  <p:notesSz cx="6921500" cy="10083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3892FF4-8A0C-43A8-A5F4-BF5FD86DDD5D}">
          <p14:sldIdLst>
            <p14:sldId id="374"/>
            <p14:sldId id="371"/>
            <p14:sldId id="373"/>
            <p14:sldId id="364"/>
            <p14:sldId id="366"/>
            <p14:sldId id="370"/>
            <p14:sldId id="365"/>
            <p14:sldId id="367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1D254"/>
    <a:srgbClr val="FFFFFF"/>
    <a:srgbClr val="1A4669"/>
    <a:srgbClr val="C6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2" autoAdjust="0"/>
    <p:restoredTop sz="88656" autoAdjust="0"/>
  </p:normalViewPr>
  <p:slideViewPr>
    <p:cSldViewPr snapToGrid="0">
      <p:cViewPr varScale="1">
        <p:scale>
          <a:sx n="64" d="100"/>
          <a:sy n="64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00692EEB-15AF-477E-93C2-006C7DACF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3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E81DA41B-36F5-41C9-BB81-6872D8546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7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B01BF-1521-42CD-96A6-027601A5B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13EA63-756B-448B-9D73-6D9573B04C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77015-0C94-407D-AEDE-E98DE020A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C0F8F-54C0-44C6-833D-F2B9353E4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A2C7-E113-44B3-B1ED-08276F9F56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0EB9-25EA-4FBE-861B-218A5B076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22975-78B1-4EE1-83AB-0879D6578B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B7F98-32E9-4B15-8F01-7E056CC01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837F4-2B7C-4A44-9B1A-F990A84C6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A0F015-DF4D-4572-97F5-F0E6F5ECC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88733" y="6519779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fld id="{5F6BC455-FA3A-4262-BFAC-726B36CE6F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4A3AB-F9D5-4039-BC6A-2DDBD41C4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B0136-1550-43C6-9DC2-FFF186CCA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CD7B2-52C0-4091-AB5C-9F722F192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0FF5-E380-45F9-B4D8-3ED0277CE7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5FA42-D634-477D-A0A9-3CD8BF67F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91DA7-C141-4B42-BAAE-16F779CDB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EBD1A-7EF2-4962-AB67-B9A188A57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6D9FB-F08F-45AE-9F3E-E4AABC518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EEAB5-A77C-45D8-B775-7F44992C2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</a:defRPr>
            </a:lvl1pPr>
          </a:lstStyle>
          <a:p>
            <a:fld id="{3EA8DCA6-7D24-4BB6-B991-12B9039C0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  <p:sldLayoutId id="2147485252" r:id="rId13"/>
    <p:sldLayoutId id="2147485253" r:id="rId14"/>
    <p:sldLayoutId id="2147485254" r:id="rId15"/>
    <p:sldLayoutId id="2147485255" r:id="rId16"/>
    <p:sldLayoutId id="2147485256" r:id="rId17"/>
    <p:sldLayoutId id="2147485257" r:id="rId18"/>
    <p:sldLayoutId id="2147485258" r:id="rId19"/>
    <p:sldLayoutId id="2147485259" r:id="rId20"/>
    <p:sldLayoutId id="2147485260" r:id="rId2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IT Infrastructure for TOP OS project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781304"/>
              </p:ext>
            </p:extLst>
          </p:nvPr>
        </p:nvGraphicFramePr>
        <p:xfrm>
          <a:off x="431801" y="1484023"/>
          <a:ext cx="8442377" cy="4777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960"/>
                <a:gridCol w="2323475"/>
                <a:gridCol w="299803"/>
                <a:gridCol w="4362139"/>
              </a:tblGrid>
              <a:tr h="540603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Title*: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MTS#70 </a:t>
                      </a:r>
                      <a:r>
                        <a:rPr lang="en-GB" sz="2000" dirty="0" smtClean="0"/>
                        <a:t>Proposed IT Infrastructure for TOP OS project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8957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25 - 26 Jan 2017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3438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from </a:t>
                      </a:r>
                      <a:r>
                        <a:rPr lang="en-GB" sz="1200">
                          <a:effectLst/>
                        </a:rPr>
                        <a:t>Source*: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ETSI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6123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Contact: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Gerry McAuley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7844">
                <a:tc>
                  <a:txBody>
                    <a:bodyPr/>
                    <a:lstStyle/>
                    <a:p>
                      <a:pPr indent="158750"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input for </a:t>
                      </a:r>
                      <a:r>
                        <a:rPr lang="en-GB" sz="1200" dirty="0">
                          <a:effectLst/>
                        </a:rPr>
                        <a:t>Committee*: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975" marT="0" marB="0"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3438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Contribution </a:t>
                      </a:r>
                      <a:r>
                        <a:rPr lang="en-GB" sz="1200" dirty="0">
                          <a:effectLst/>
                        </a:rPr>
                        <a:t>For*: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Decision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aseline="30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458517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Discussion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GB" sz="1000" dirty="0" smtClean="0">
                          <a:effectLst/>
                        </a:rPr>
                        <a:t>X</a:t>
                      </a:r>
                      <a:endParaRPr lang="en-GB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aseline="30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42186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Information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111760" indent="-11176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aseline="30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</a:tr>
              <a:tr h="386123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Submission date*: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 gridSpan="3">
                  <a:txBody>
                    <a:bodyPr/>
                    <a:lstStyle/>
                    <a:p>
                      <a:pPr marL="5905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2017-01-25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8864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Meeting &amp; Allocation: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MTS#70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0769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Ipzilla</a:t>
            </a:r>
            <a:r>
              <a:rPr lang="en-GB" dirty="0" smtClean="0"/>
              <a:t> /</a:t>
            </a:r>
            <a:r>
              <a:rPr lang="en-GB" dirty="0" err="1" smtClean="0"/>
              <a:t>Fossology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IPZilla</a:t>
            </a:r>
            <a:r>
              <a:rPr lang="en-GB" dirty="0" smtClean="0"/>
              <a:t> is  a tool </a:t>
            </a:r>
            <a:r>
              <a:rPr lang="en-GB" dirty="0"/>
              <a:t>used by Eclipse</a:t>
            </a:r>
            <a:r>
              <a:rPr lang="en-GB" dirty="0" smtClean="0"/>
              <a:t> to track Intellectual Property Due diligence requests </a:t>
            </a:r>
          </a:p>
          <a:p>
            <a:r>
              <a:rPr lang="en-US" b="1" dirty="0" err="1"/>
              <a:t>FOSSology</a:t>
            </a:r>
            <a:r>
              <a:rPr lang="en-US" dirty="0"/>
              <a:t> is an open source license compliance software system and toolkit. As a toolkit you can run license, copyright and export control scans from the command line.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2" y="4008593"/>
            <a:ext cx="1146147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761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IT infrastructure for TOP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The following slides show:</a:t>
            </a:r>
          </a:p>
          <a:p>
            <a:r>
              <a:rPr lang="en-GB" sz="3200" dirty="0"/>
              <a:t>T</a:t>
            </a:r>
            <a:r>
              <a:rPr lang="en-GB" sz="3200" dirty="0" smtClean="0"/>
              <a:t>he tools used in previous projects </a:t>
            </a:r>
          </a:p>
          <a:p>
            <a:r>
              <a:rPr lang="en-GB" sz="3200" dirty="0" smtClean="0"/>
              <a:t>Tool set proposed for TOP</a:t>
            </a:r>
          </a:p>
          <a:p>
            <a:r>
              <a:rPr lang="en-GB" sz="3200" dirty="0" smtClean="0"/>
              <a:t>Brief description of the functionalities of the open source tools</a:t>
            </a:r>
            <a:endParaRPr lang="en-GB" sz="3200" dirty="0"/>
          </a:p>
          <a:p>
            <a:pPr lvl="1"/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263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IT infrastructure for TOP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Factors taken into consideration</a:t>
            </a:r>
          </a:p>
          <a:p>
            <a:pPr lvl="1"/>
            <a:r>
              <a:rPr lang="en-GB" sz="2800" dirty="0" smtClean="0"/>
              <a:t>Lessons learnt within </a:t>
            </a:r>
            <a:r>
              <a:rPr lang="en-GB" sz="2800" dirty="0" err="1" smtClean="0"/>
              <a:t>OSM</a:t>
            </a:r>
            <a:endParaRPr lang="en-GB" sz="2800" dirty="0" smtClean="0"/>
          </a:p>
          <a:p>
            <a:pPr lvl="1"/>
            <a:r>
              <a:rPr lang="en-GB" sz="2800" dirty="0" smtClean="0"/>
              <a:t>Experience with oM2M</a:t>
            </a:r>
          </a:p>
          <a:p>
            <a:pPr lvl="1"/>
            <a:r>
              <a:rPr lang="en-GB" sz="2800" dirty="0" smtClean="0"/>
              <a:t>Tools currently available within ETSI</a:t>
            </a:r>
          </a:p>
          <a:p>
            <a:pPr lvl="1"/>
            <a:r>
              <a:rPr lang="en-GB" sz="2800" dirty="0" smtClean="0"/>
              <a:t>Potential transfer to Eclipse in the future</a:t>
            </a:r>
          </a:p>
          <a:p>
            <a:r>
              <a:rPr lang="en-GB" sz="3200" dirty="0" smtClean="0"/>
              <a:t>The following slide’ shows the tools used in previous projects and what is proposed for TOP</a:t>
            </a:r>
            <a:endParaRPr lang="en-GB" sz="3200" dirty="0"/>
          </a:p>
          <a:p>
            <a:pPr lvl="1"/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813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IT infrastructure for TOP project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676306"/>
              </p:ext>
            </p:extLst>
          </p:nvPr>
        </p:nvGraphicFramePr>
        <p:xfrm>
          <a:off x="431800" y="1439053"/>
          <a:ext cx="8397408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7169"/>
                <a:gridCol w="1091373"/>
                <a:gridCol w="1697785"/>
                <a:gridCol w="848465"/>
                <a:gridCol w="2242616"/>
              </a:tblGrid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OSM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Eclipse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oM2M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Wiki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WikiMedia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Specified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wikiMedia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Issue tracking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Bugzilla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Bugzilla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Bugzilla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Bugzilla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Revision ControlRepository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Collaborative code development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Gerrit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Gerrit/GitHub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Gerrit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Gerrit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Real time collaborative editor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Statistics generator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GitStats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specified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 Repository browser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GitWeb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GitWeb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Gitweb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Task Scheduling and delivery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Jenkins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Specified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Jenkins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Jenkins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Note taking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Meetbot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IPR and legal text checker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Fossology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Fossology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Web Site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Joomla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Specified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Joomla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IP tracker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IPzilla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Roles and Access rights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Active Directory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Specified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Active Directory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 Management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WPM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 Management Infrastructure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WPM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Review and Approval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Portal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Specified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Portal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Code Quality checker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Depends on the project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Sonar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TBD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Exploder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Listserv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DevList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Listserv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273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GIT is a distributed revision control system with emphasis on speed, data integrity and support for distributed workflows.</a:t>
            </a:r>
          </a:p>
          <a:p>
            <a:r>
              <a:rPr lang="en-GB" dirty="0" smtClean="0"/>
              <a:t>Strong support for non linear development.</a:t>
            </a:r>
          </a:p>
          <a:p>
            <a:r>
              <a:rPr lang="en-GB" dirty="0" smtClean="0"/>
              <a:t>Rapid branching and merging including specific tools for visualizing and navigating</a:t>
            </a:r>
          </a:p>
          <a:p>
            <a:r>
              <a:rPr lang="en-GB" dirty="0" smtClean="0"/>
              <a:t>Compatible with http </a:t>
            </a:r>
            <a:r>
              <a:rPr lang="en-GB" dirty="0" err="1" smtClean="0"/>
              <a:t>ssh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11" y="4744699"/>
            <a:ext cx="2095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254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GitWeb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interface to </a:t>
            </a:r>
            <a:r>
              <a:rPr lang="en-US" dirty="0" err="1"/>
              <a:t>Git</a:t>
            </a:r>
            <a:r>
              <a:rPr lang="en-US" dirty="0"/>
              <a:t> repositories. Its features include:</a:t>
            </a:r>
          </a:p>
          <a:p>
            <a:r>
              <a:rPr lang="en-US" dirty="0"/>
              <a:t>Viewing multiple </a:t>
            </a:r>
            <a:r>
              <a:rPr lang="en-US" dirty="0" err="1"/>
              <a:t>Git</a:t>
            </a:r>
            <a:r>
              <a:rPr lang="en-US" dirty="0"/>
              <a:t> repositories with common root.</a:t>
            </a:r>
          </a:p>
          <a:p>
            <a:r>
              <a:rPr lang="en-US" dirty="0"/>
              <a:t>Browsing every revision of the repository.</a:t>
            </a:r>
          </a:p>
          <a:p>
            <a:r>
              <a:rPr lang="en-US" dirty="0"/>
              <a:t>Viewing the contents of files in the repository at any revision.</a:t>
            </a:r>
          </a:p>
          <a:p>
            <a:r>
              <a:rPr lang="en-US" dirty="0"/>
              <a:t>Viewing the revision log of branches, history of files and directories, see what was changed when, by </a:t>
            </a:r>
            <a:r>
              <a:rPr lang="en-US" dirty="0" smtClean="0"/>
              <a:t>who.</a:t>
            </a:r>
          </a:p>
          <a:p>
            <a:r>
              <a:rPr lang="en-US" dirty="0" smtClean="0"/>
              <a:t>Viewing </a:t>
            </a:r>
            <a:r>
              <a:rPr lang="en-US" dirty="0"/>
              <a:t>everything that was changed in a revision, and step through revisions one at a time, viewing the history of the repository.</a:t>
            </a:r>
          </a:p>
          <a:p>
            <a:r>
              <a:rPr lang="en-US" dirty="0"/>
              <a:t>Finding commits which commit messages matches given search term.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480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Gerrit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based team software review tool</a:t>
            </a:r>
          </a:p>
          <a:p>
            <a:r>
              <a:rPr lang="en-GB" dirty="0" smtClean="0"/>
              <a:t>Facilitates on-line code reviews using Git version control system</a:t>
            </a:r>
          </a:p>
          <a:p>
            <a:r>
              <a:rPr lang="en-GB" dirty="0" smtClean="0"/>
              <a:t>Makes reviews easier by showing changes in a side by side display</a:t>
            </a:r>
          </a:p>
          <a:p>
            <a:r>
              <a:rPr lang="en-GB" dirty="0" smtClean="0"/>
              <a:t>Allows in-line comments to be added by any reviewer </a:t>
            </a:r>
          </a:p>
          <a:p>
            <a:r>
              <a:rPr lang="en-GB" dirty="0" smtClean="0"/>
              <a:t>simplifies git project maintenance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899" y="4855886"/>
            <a:ext cx="4220550" cy="16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631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Jenkins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Jenkins provides hundreds of plugins to support building, deploying and automating any project</a:t>
            </a:r>
          </a:p>
          <a:p>
            <a:r>
              <a:rPr lang="en-GB" dirty="0" smtClean="0"/>
              <a:t>Continuous integration platform for software development</a:t>
            </a:r>
          </a:p>
          <a:p>
            <a:r>
              <a:rPr lang="en-GB" dirty="0" smtClean="0"/>
              <a:t>Monitors the whole build process </a:t>
            </a:r>
          </a:p>
          <a:p>
            <a:r>
              <a:rPr lang="en-GB" dirty="0" smtClean="0"/>
              <a:t>provides reports and notifications on successes and errors</a:t>
            </a:r>
          </a:p>
          <a:p>
            <a:r>
              <a:rPr lang="en-GB" dirty="0" smtClean="0"/>
              <a:t>Monitoring execution of externally run jobs</a:t>
            </a:r>
          </a:p>
          <a:p>
            <a:r>
              <a:rPr lang="en-GB" dirty="0" smtClean="0"/>
              <a:t>Extensible and fully customizable through plugins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92" y="3863181"/>
            <a:ext cx="2152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5659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Bugzilla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 based open source bug tracking system</a:t>
            </a:r>
          </a:p>
          <a:p>
            <a:r>
              <a:rPr lang="en-GB" dirty="0" smtClean="0"/>
              <a:t>Allows individuals or groups to keep track of outstanding bugs</a:t>
            </a:r>
          </a:p>
          <a:p>
            <a:r>
              <a:rPr lang="en-GB" dirty="0" smtClean="0"/>
              <a:t>Code change tracking</a:t>
            </a:r>
          </a:p>
          <a:p>
            <a:r>
              <a:rPr lang="en-GB" dirty="0" smtClean="0"/>
              <a:t>Communication with team mates</a:t>
            </a:r>
          </a:p>
          <a:p>
            <a:r>
              <a:rPr lang="en-GB" dirty="0" smtClean="0"/>
              <a:t>Submission and review of patches</a:t>
            </a:r>
          </a:p>
          <a:p>
            <a:r>
              <a:rPr lang="en-GB" dirty="0" smtClean="0"/>
              <a:t>QA management</a:t>
            </a:r>
          </a:p>
          <a:p>
            <a:r>
              <a:rPr lang="en-GB" dirty="0" smtClean="0"/>
              <a:t>Many features such as advanced search, duplicate detection, scheduled reporting, time tracking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Uses MySQL as database back-end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2015. All rights reserved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46" y="2545408"/>
            <a:ext cx="1206349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5839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6973</TotalTime>
  <Words>650</Words>
  <Application>Microsoft Office PowerPoint</Application>
  <PresentationFormat>On-screen Show (4:3)</PresentationFormat>
  <Paragraphs>182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ETSI_EXTERNAL_PRESENTATION_template_2014</vt:lpstr>
      <vt:lpstr>Proposed IT Infrastructure for TOP OS project</vt:lpstr>
      <vt:lpstr>Proposed IT infrastructure for TOP project</vt:lpstr>
      <vt:lpstr>Proposed IT infrastructure for TOP project</vt:lpstr>
      <vt:lpstr>Proposed IT infrastructure for TOP project </vt:lpstr>
      <vt:lpstr>Git</vt:lpstr>
      <vt:lpstr>GitWeb</vt:lpstr>
      <vt:lpstr>Gerrit</vt:lpstr>
      <vt:lpstr>Jenkins</vt:lpstr>
      <vt:lpstr>Bugzilla</vt:lpstr>
      <vt:lpstr>Ipzilla /Fossology</vt:lpstr>
    </vt:vector>
  </TitlesOfParts>
  <Company>ETSI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“early” NFV Plugtests in 2016</dc:title>
  <dc:creator>Silvia Almagia</dc:creator>
  <cp:lastModifiedBy>Gerry Mc Auley</cp:lastModifiedBy>
  <cp:revision>317</cp:revision>
  <dcterms:created xsi:type="dcterms:W3CDTF">2015-09-07T07:51:52Z</dcterms:created>
  <dcterms:modified xsi:type="dcterms:W3CDTF">2017-01-25T14:55:42Z</dcterms:modified>
</cp:coreProperties>
</file>