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25"/>
  </p:notesMasterIdLst>
  <p:handoutMasterIdLst>
    <p:handoutMasterId r:id="rId26"/>
  </p:handoutMasterIdLst>
  <p:sldIdLst>
    <p:sldId id="339" r:id="rId6"/>
    <p:sldId id="337" r:id="rId7"/>
    <p:sldId id="357" r:id="rId8"/>
    <p:sldId id="348" r:id="rId9"/>
    <p:sldId id="343" r:id="rId10"/>
    <p:sldId id="340" r:id="rId11"/>
    <p:sldId id="352" r:id="rId12"/>
    <p:sldId id="341" r:id="rId13"/>
    <p:sldId id="342" r:id="rId14"/>
    <p:sldId id="353" r:id="rId15"/>
    <p:sldId id="356" r:id="rId16"/>
    <p:sldId id="355" r:id="rId17"/>
    <p:sldId id="344" r:id="rId18"/>
    <p:sldId id="347" r:id="rId19"/>
    <p:sldId id="350" r:id="rId20"/>
    <p:sldId id="349" r:id="rId21"/>
    <p:sldId id="345" r:id="rId22"/>
    <p:sldId id="346" r:id="rId23"/>
    <p:sldId id="338" r:id="rId24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94707" autoAdjust="0"/>
  </p:normalViewPr>
  <p:slideViewPr>
    <p:cSldViewPr snapToGrid="0">
      <p:cViewPr varScale="1">
        <p:scale>
          <a:sx n="84" d="100"/>
          <a:sy n="84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6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51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D890-DFF3-4CC7-9337-D67A3CEDF4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1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A536-14B1-4B07-8981-D59286A92B2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carignani@etsi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sm.etsi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dl.etsi.org/wikiprivate" TargetMode="External"/><Relationship Id="rId3" Type="http://schemas.openxmlformats.org/officeDocument/2006/relationships/hyperlink" Target="https://tdl.etsi.org/index.php?option=com_content&amp;view=article&amp;layout=edit&amp;id=125" TargetMode="External"/><Relationship Id="rId7" Type="http://schemas.openxmlformats.org/officeDocument/2006/relationships/hyperlink" Target="https://tdl.etsi.org/wiki/index.php/Main_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dl.etsi.org/gitweb" TargetMode="External"/><Relationship Id="rId5" Type="http://schemas.openxmlformats.org/officeDocument/2006/relationships/hyperlink" Target="https://tdl.etsi.org/gerrit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tdl.etsi.org/bugzilla" TargetMode="External"/><Relationship Id="rId9" Type="http://schemas.openxmlformats.org/officeDocument/2006/relationships/hyperlink" Target="https://tdl.etsi.org/jenki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TOP project – STATUS UPDATE &amp; Workflow demo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169038" cy="434193"/>
          </a:xfrm>
        </p:spPr>
        <p:txBody>
          <a:bodyPr/>
          <a:lstStyle/>
          <a:p>
            <a:pPr>
              <a:defRPr/>
            </a:pPr>
            <a:r>
              <a:rPr lang="en-US" dirty="0"/>
              <a:t>ETSI platform for contributing TDL Open source software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ETSI CTI to TC MTS</a:t>
            </a:r>
            <a:endParaRPr lang="he-IL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2017. All rights reserved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Review, discuss, accept, reject with </a:t>
            </a:r>
            <a:r>
              <a:rPr lang="en-US" dirty="0" err="1"/>
              <a:t>Gerrit</a:t>
            </a:r>
            <a:r>
              <a:rPr lang="en-US" dirty="0"/>
              <a:t> (2)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07" y="1649279"/>
            <a:ext cx="5925435" cy="443256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57600" y="3438525"/>
            <a:ext cx="1" cy="14001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8375" y="4933950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List of submissions to be reviewed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33700" y="2667000"/>
            <a:ext cx="723901" cy="217170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90700" y="3333750"/>
            <a:ext cx="4616450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65400" y="2345465"/>
            <a:ext cx="596900" cy="292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6055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Review, discuss, accept, reject with </a:t>
            </a:r>
            <a:r>
              <a:rPr lang="en-US" dirty="0" err="1"/>
              <a:t>Gerrit</a:t>
            </a:r>
            <a:r>
              <a:rPr lang="en-US" dirty="0"/>
              <a:t> (3)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441094"/>
            <a:ext cx="8074025" cy="49894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41976" y="2733675"/>
            <a:ext cx="1177924" cy="41552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50800" y="3474138"/>
            <a:ext cx="292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General info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23951" y="3065807"/>
            <a:ext cx="9524" cy="4083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84725" y="2416507"/>
            <a:ext cx="942975" cy="3579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233862" y="3515413"/>
            <a:ext cx="2332038" cy="3579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75351" y="3149198"/>
            <a:ext cx="844549" cy="32074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19900" y="2835496"/>
            <a:ext cx="121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Actions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panel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4" idx="1"/>
          </p:cNvCxnSpPr>
          <p:nvPr/>
        </p:nvCxnSpPr>
        <p:spPr>
          <a:xfrm flipH="1" flipV="1">
            <a:off x="1557337" y="5433049"/>
            <a:ext cx="942975" cy="270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23081" y="5281158"/>
            <a:ext cx="942975" cy="409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00312" y="5229293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Modified files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1800" y="5894714"/>
            <a:ext cx="2317750" cy="2520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31748" idx="0"/>
          </p:cNvCxnSpPr>
          <p:nvPr/>
        </p:nvCxnSpPr>
        <p:spPr>
          <a:xfrm flipH="1" flipV="1">
            <a:off x="2349500" y="6146800"/>
            <a:ext cx="687388" cy="4413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87036" y="6378546"/>
            <a:ext cx="363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Submission amendments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/>
        </p:nvCxnSpPr>
        <p:spPr>
          <a:xfrm flipH="1" flipV="1">
            <a:off x="4021137" y="4709149"/>
            <a:ext cx="942975" cy="270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986881" y="4557258"/>
            <a:ext cx="942975" cy="409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964112" y="4505393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Navigate files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351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Review, discuss, accept, reject with </a:t>
            </a:r>
            <a:r>
              <a:rPr lang="en-US" dirty="0" err="1"/>
              <a:t>Gerrit</a:t>
            </a:r>
            <a:r>
              <a:rPr lang="en-US" dirty="0"/>
              <a:t> (4)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35" y="1518443"/>
            <a:ext cx="7916190" cy="48918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10085" y="2563179"/>
            <a:ext cx="743857" cy="292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82013" y="2922960"/>
            <a:ext cx="67130" cy="139165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2293" y="4314614"/>
            <a:ext cx="363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Edit online as a submission amendment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86711" y="3523060"/>
            <a:ext cx="343694" cy="91764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3761" y="4440708"/>
            <a:ext cx="363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Per line diff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30086" y="3523060"/>
            <a:ext cx="2195245" cy="91764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3600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repositories with </a:t>
            </a:r>
            <a:r>
              <a:rPr lang="en-US" dirty="0" err="1"/>
              <a:t>Gitweb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4" y="1315361"/>
            <a:ext cx="3904422" cy="429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315361"/>
            <a:ext cx="4517973" cy="42948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971675" y="4476750"/>
            <a:ext cx="38100" cy="1362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450" y="5934075"/>
            <a:ext cx="292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List of contributions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10250" y="3905251"/>
            <a:ext cx="428625" cy="187733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21234" y="5782586"/>
            <a:ext cx="321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Navigate files content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9681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center with </a:t>
            </a:r>
            <a:r>
              <a:rPr lang="en-US" dirty="0" err="1"/>
              <a:t>Mediawiki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75" y="1534772"/>
            <a:ext cx="6356700" cy="46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769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management with ETSI On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536"/>
            <a:ext cx="8229600" cy="2795267"/>
          </a:xfrm>
        </p:spPr>
        <p:txBody>
          <a:bodyPr/>
          <a:lstStyle/>
          <a:p>
            <a:r>
              <a:rPr lang="en-US" b="1" dirty="0"/>
              <a:t>ETSI On Line</a:t>
            </a:r>
            <a:r>
              <a:rPr lang="en-US" dirty="0"/>
              <a:t> accounts directly access to the platform</a:t>
            </a:r>
          </a:p>
          <a:p>
            <a:r>
              <a:rPr lang="en-US" b="1" dirty="0"/>
              <a:t>External users</a:t>
            </a:r>
            <a:r>
              <a:rPr lang="en-US" dirty="0"/>
              <a:t> able to register at tdl.etsi.org</a:t>
            </a:r>
          </a:p>
          <a:p>
            <a:r>
              <a:rPr lang="en-US" b="1" dirty="0"/>
              <a:t>Group</a:t>
            </a:r>
            <a:r>
              <a:rPr lang="en-US" dirty="0"/>
              <a:t> based Access Control Levels</a:t>
            </a:r>
          </a:p>
          <a:p>
            <a:pPr lvl="1"/>
            <a:r>
              <a:rPr lang="en-US" dirty="0"/>
              <a:t>Groups are valid </a:t>
            </a:r>
            <a:r>
              <a:rPr lang="en-US" b="1" dirty="0"/>
              <a:t>among all the tools </a:t>
            </a:r>
            <a:r>
              <a:rPr lang="en-US" dirty="0"/>
              <a:t>(to be set up only once)</a:t>
            </a:r>
          </a:p>
          <a:p>
            <a:pPr lvl="1"/>
            <a:r>
              <a:rPr lang="en-US" dirty="0"/>
              <a:t>May map to </a:t>
            </a:r>
            <a:r>
              <a:rPr lang="en-US" b="1" dirty="0"/>
              <a:t>governing groups </a:t>
            </a:r>
            <a:r>
              <a:rPr lang="en-US" dirty="0"/>
              <a:t>of the project</a:t>
            </a:r>
          </a:p>
          <a:p>
            <a:pPr lvl="2"/>
            <a:r>
              <a:rPr lang="en-US" dirty="0"/>
              <a:t>To be decided within TOP Steering Committee</a:t>
            </a:r>
          </a:p>
          <a:p>
            <a:r>
              <a:rPr lang="en-US" dirty="0"/>
              <a:t>The granularity of permissions is the repository.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3342" y="4298713"/>
            <a:ext cx="120015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76865" y="4938473"/>
            <a:ext cx="1200150" cy="5429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B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85103" y="5828268"/>
            <a:ext cx="1200150" cy="5429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Group Z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01651" y="5534362"/>
            <a:ext cx="0" cy="2762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238703" y="4298713"/>
            <a:ext cx="1790872" cy="271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Repository 1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238703" y="4667011"/>
            <a:ext cx="1790872" cy="271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Repository 2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238703" y="5074204"/>
            <a:ext cx="1790872" cy="271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Repository 3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238703" y="5986226"/>
            <a:ext cx="1790872" cy="271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Repository </a:t>
            </a:r>
            <a:r>
              <a:rPr lang="en-US" i="1" dirty="0"/>
              <a:t>n</a:t>
            </a:r>
            <a:endParaRPr lang="en-GB" i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088572" y="5413931"/>
            <a:ext cx="1" cy="4841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4" idx="1"/>
          </p:cNvCxnSpPr>
          <p:nvPr/>
        </p:nvCxnSpPr>
        <p:spPr>
          <a:xfrm flipV="1">
            <a:off x="4193492" y="4434444"/>
            <a:ext cx="2045211" cy="13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15" idx="1"/>
          </p:cNvCxnSpPr>
          <p:nvPr/>
        </p:nvCxnSpPr>
        <p:spPr>
          <a:xfrm>
            <a:off x="4193492" y="4570176"/>
            <a:ext cx="2045211" cy="23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17" idx="1"/>
          </p:cNvCxnSpPr>
          <p:nvPr/>
        </p:nvCxnSpPr>
        <p:spPr>
          <a:xfrm>
            <a:off x="4193492" y="4570176"/>
            <a:ext cx="2045211" cy="155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376094">
            <a:off x="5306960" y="4196885"/>
            <a:ext cx="1050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read,write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 rot="191512">
            <a:off x="5352167" y="4553097"/>
            <a:ext cx="11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read,write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 rot="1634901">
            <a:off x="5320471" y="5675605"/>
            <a:ext cx="110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read,write</a:t>
            </a:r>
            <a:endParaRPr lang="en-GB" sz="1200" dirty="0"/>
          </a:p>
        </p:txBody>
      </p:sp>
      <p:cxnSp>
        <p:nvCxnSpPr>
          <p:cNvPr id="31" name="Straight Arrow Connector 30"/>
          <p:cNvCxnSpPr>
            <a:stCxn id="6" idx="3"/>
            <a:endCxn id="15" idx="1"/>
          </p:cNvCxnSpPr>
          <p:nvPr/>
        </p:nvCxnSpPr>
        <p:spPr>
          <a:xfrm flipV="1">
            <a:off x="4177015" y="4802742"/>
            <a:ext cx="2061688" cy="4071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7" idx="1"/>
          </p:cNvCxnSpPr>
          <p:nvPr/>
        </p:nvCxnSpPr>
        <p:spPr>
          <a:xfrm>
            <a:off x="4177015" y="5209936"/>
            <a:ext cx="2061688" cy="9120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1096749">
            <a:off x="4176116" y="4780977"/>
            <a:ext cx="11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read,write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 rot="805148">
            <a:off x="4210963" y="5349418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read</a:t>
            </a:r>
            <a:endParaRPr lang="en-GB" sz="1200" dirty="0"/>
          </a:p>
        </p:txBody>
      </p:sp>
      <p:cxnSp>
        <p:nvCxnSpPr>
          <p:cNvPr id="38" name="Straight Arrow Connector 37"/>
          <p:cNvCxnSpPr>
            <a:stCxn id="7" idx="3"/>
            <a:endCxn id="17" idx="1"/>
          </p:cNvCxnSpPr>
          <p:nvPr/>
        </p:nvCxnSpPr>
        <p:spPr>
          <a:xfrm>
            <a:off x="4185253" y="6099731"/>
            <a:ext cx="2053450" cy="2222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54196" y="5844957"/>
            <a:ext cx="11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read,write</a:t>
            </a:r>
            <a:endParaRPr lang="en-GB" sz="1200" dirty="0"/>
          </a:p>
        </p:txBody>
      </p:sp>
      <p:pic>
        <p:nvPicPr>
          <p:cNvPr id="1026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222513"/>
            <a:ext cx="376712" cy="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672447"/>
            <a:ext cx="376712" cy="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564409"/>
            <a:ext cx="376712" cy="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us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014343"/>
            <a:ext cx="376712" cy="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 flipV="1">
            <a:off x="1093401" y="5077219"/>
            <a:ext cx="9355" cy="4617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26" idx="3"/>
            <a:endCxn id="5" idx="1"/>
          </p:cNvCxnSpPr>
          <p:nvPr/>
        </p:nvCxnSpPr>
        <p:spPr>
          <a:xfrm>
            <a:off x="1268887" y="4410869"/>
            <a:ext cx="1724455" cy="1593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26" idx="3"/>
            <a:endCxn id="7" idx="1"/>
          </p:cNvCxnSpPr>
          <p:nvPr/>
        </p:nvCxnSpPr>
        <p:spPr>
          <a:xfrm>
            <a:off x="1268887" y="4410869"/>
            <a:ext cx="1716216" cy="168886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28" idx="3"/>
            <a:endCxn id="5" idx="1"/>
          </p:cNvCxnSpPr>
          <p:nvPr/>
        </p:nvCxnSpPr>
        <p:spPr>
          <a:xfrm flipV="1">
            <a:off x="1268887" y="4570176"/>
            <a:ext cx="1724455" cy="2906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28" idx="3"/>
            <a:endCxn id="6" idx="1"/>
          </p:cNvCxnSpPr>
          <p:nvPr/>
        </p:nvCxnSpPr>
        <p:spPr>
          <a:xfrm>
            <a:off x="1268887" y="4860803"/>
            <a:ext cx="1707978" cy="3491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  <a:endCxn id="6" idx="1"/>
          </p:cNvCxnSpPr>
          <p:nvPr/>
        </p:nvCxnSpPr>
        <p:spPr>
          <a:xfrm flipV="1">
            <a:off x="1294287" y="5209936"/>
            <a:ext cx="1682578" cy="9927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0" idx="3"/>
            <a:endCxn id="6" idx="1"/>
          </p:cNvCxnSpPr>
          <p:nvPr/>
        </p:nvCxnSpPr>
        <p:spPr>
          <a:xfrm flipV="1">
            <a:off x="1294287" y="5209936"/>
            <a:ext cx="1682578" cy="5428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3"/>
            <a:endCxn id="7" idx="1"/>
          </p:cNvCxnSpPr>
          <p:nvPr/>
        </p:nvCxnSpPr>
        <p:spPr>
          <a:xfrm>
            <a:off x="1294287" y="5752765"/>
            <a:ext cx="1690816" cy="3469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97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7" grpId="0"/>
      <p:bldP spid="28" grpId="0"/>
      <p:bldP spid="29" grpId="0"/>
      <p:bldP spid="35" grpId="0"/>
      <p:bldP spid="35" grpId="1"/>
      <p:bldP spid="36" grpId="0"/>
      <p:bldP spid="36" grpId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Legal: Licensing &amp; Contribution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IPR covered by the Eclipse Public License v1</a:t>
            </a:r>
          </a:p>
          <a:p>
            <a:r>
              <a:rPr lang="en-US" b="1" dirty="0"/>
              <a:t>Contributor License Agreements</a:t>
            </a:r>
            <a:r>
              <a:rPr lang="en-US" dirty="0"/>
              <a:t> (CLA)</a:t>
            </a:r>
          </a:p>
          <a:p>
            <a:pPr lvl="1"/>
            <a:r>
              <a:rPr lang="en-US" dirty="0"/>
              <a:t>Terms and conditions for any contribution to the project</a:t>
            </a:r>
          </a:p>
          <a:p>
            <a:r>
              <a:rPr lang="en-US" b="1" dirty="0"/>
              <a:t>Corporate</a:t>
            </a:r>
            <a:r>
              <a:rPr lang="en-US" dirty="0"/>
              <a:t> CLA</a:t>
            </a:r>
          </a:p>
          <a:p>
            <a:pPr lvl="1"/>
            <a:r>
              <a:rPr lang="en-US" dirty="0"/>
              <a:t>Contributions in name of a company</a:t>
            </a:r>
          </a:p>
          <a:p>
            <a:pPr lvl="1"/>
            <a:r>
              <a:rPr lang="en-US" dirty="0"/>
              <a:t>Signed once by the company, covers any employee</a:t>
            </a:r>
          </a:p>
          <a:p>
            <a:r>
              <a:rPr lang="en-US" b="1" dirty="0"/>
              <a:t>Individual</a:t>
            </a:r>
            <a:r>
              <a:rPr lang="en-US" dirty="0"/>
              <a:t> CLA</a:t>
            </a:r>
          </a:p>
          <a:p>
            <a:pPr lvl="1"/>
            <a:r>
              <a:rPr lang="en-US" dirty="0"/>
              <a:t>Covers people contributing in their own name</a:t>
            </a:r>
          </a:p>
          <a:p>
            <a:pPr lvl="1"/>
            <a:r>
              <a:rPr lang="en-US" dirty="0"/>
              <a:t>Employee are still allowed to register both under corporate and as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93472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agenda proposal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ready				May week 2</a:t>
            </a:r>
          </a:p>
          <a:p>
            <a:r>
              <a:rPr lang="en-US" dirty="0"/>
              <a:t>Initial commits				May week 3</a:t>
            </a:r>
          </a:p>
          <a:p>
            <a:r>
              <a:rPr lang="en-US" dirty="0"/>
              <a:t>Presentation to MTS			May week 4</a:t>
            </a:r>
          </a:p>
          <a:p>
            <a:pPr lvl="1"/>
            <a:r>
              <a:rPr lang="en-US" dirty="0"/>
              <a:t>Governance?</a:t>
            </a:r>
          </a:p>
          <a:p>
            <a:pPr lvl="1"/>
            <a:r>
              <a:rPr lang="en-US" dirty="0"/>
              <a:t>Communication?</a:t>
            </a:r>
          </a:p>
          <a:p>
            <a:r>
              <a:rPr lang="en-US" dirty="0"/>
              <a:t>Beta test access to TC			May week 4</a:t>
            </a:r>
          </a:p>
          <a:p>
            <a:endParaRPr lang="en-US" dirty="0"/>
          </a:p>
          <a:p>
            <a:r>
              <a:rPr lang="en-US" dirty="0"/>
              <a:t>Communication,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Public launch 				October week 2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sp>
        <p:nvSpPr>
          <p:cNvPr id="2" name="Down Arrow 1"/>
          <p:cNvSpPr/>
          <p:nvPr/>
        </p:nvSpPr>
        <p:spPr>
          <a:xfrm>
            <a:off x="4572000" y="1524000"/>
            <a:ext cx="1416908" cy="50641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uca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8122" r="1964" b="35948"/>
          <a:stretch/>
        </p:blipFill>
        <p:spPr bwMode="auto">
          <a:xfrm>
            <a:off x="6214448" y="5851610"/>
            <a:ext cx="2342605" cy="5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296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decide governing bodies</a:t>
            </a:r>
          </a:p>
          <a:p>
            <a:pPr lvl="1"/>
            <a:r>
              <a:rPr lang="en-US" dirty="0"/>
              <a:t>Assign admin and management tasks</a:t>
            </a:r>
          </a:p>
          <a:p>
            <a:pPr lvl="1"/>
            <a:r>
              <a:rPr lang="en-US" dirty="0"/>
              <a:t>Mailing list, support</a:t>
            </a:r>
          </a:p>
          <a:p>
            <a:r>
              <a:rPr lang="en-US" dirty="0"/>
              <a:t>To plan testing activities</a:t>
            </a:r>
          </a:p>
          <a:p>
            <a:r>
              <a:rPr lang="en-US" dirty="0"/>
              <a:t>Communication plan</a:t>
            </a:r>
          </a:p>
          <a:p>
            <a:r>
              <a:rPr lang="en-US" dirty="0"/>
              <a:t>Other activities?</a:t>
            </a:r>
          </a:p>
          <a:p>
            <a:r>
              <a:rPr lang="en-US" dirty="0"/>
              <a:t>Q&amp;A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227597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8371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0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Contact Details:</a:t>
            </a:r>
          </a:p>
          <a:p>
            <a:pPr algn="ctr">
              <a:buFontTx/>
              <a:buNone/>
            </a:pPr>
            <a:r>
              <a:rPr lang="en-US" b="1" dirty="0"/>
              <a:t>Michele Carignani </a:t>
            </a:r>
          </a:p>
          <a:p>
            <a:pPr algn="ctr">
              <a:buFontTx/>
              <a:buNone/>
            </a:pPr>
            <a:r>
              <a:rPr lang="en-US" dirty="0"/>
              <a:t>(Technical Expert, ETSI CTI)</a:t>
            </a:r>
          </a:p>
          <a:p>
            <a:pPr algn="ctr">
              <a:buFontTx/>
              <a:buNone/>
            </a:pPr>
            <a:r>
              <a:rPr lang="en-US" dirty="0">
                <a:hlinkClick r:id="rId3"/>
              </a:rPr>
              <a:t>michele.carignani@etsi.org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1881188" y="5208588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  <a:p>
            <a:r>
              <a:rPr lang="en-US" dirty="0"/>
              <a:t>High level workflow</a:t>
            </a:r>
          </a:p>
          <a:p>
            <a:r>
              <a:rPr lang="en-US" dirty="0"/>
              <a:t>Development and collaboration platform tools</a:t>
            </a:r>
          </a:p>
          <a:p>
            <a:pPr lvl="1"/>
            <a:r>
              <a:rPr lang="en-US" dirty="0"/>
              <a:t>Website, issue tracking, contributing &amp; reviewing, navigation, wiki</a:t>
            </a:r>
          </a:p>
          <a:p>
            <a:r>
              <a:rPr lang="en-US" dirty="0"/>
              <a:t>User and permissions management </a:t>
            </a:r>
          </a:p>
          <a:p>
            <a:r>
              <a:rPr lang="en-US" dirty="0"/>
              <a:t>Legal framework</a:t>
            </a:r>
          </a:p>
          <a:p>
            <a:r>
              <a:rPr lang="en-US" dirty="0"/>
              <a:t>Tentative project agenda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TOP</a:t>
            </a:r>
            <a:r>
              <a:rPr lang="en-US" dirty="0"/>
              <a:t>: </a:t>
            </a:r>
            <a:r>
              <a:rPr lang="en-US" b="1" dirty="0"/>
              <a:t>T</a:t>
            </a:r>
            <a:r>
              <a:rPr lang="en-US" dirty="0"/>
              <a:t>DL </a:t>
            </a:r>
            <a:r>
              <a:rPr lang="en-US" b="1" dirty="0"/>
              <a:t>O</a:t>
            </a:r>
            <a:r>
              <a:rPr lang="en-US" dirty="0"/>
              <a:t>pen source </a:t>
            </a:r>
            <a:r>
              <a:rPr lang="en-US" b="1" dirty="0"/>
              <a:t>P</a:t>
            </a:r>
            <a:r>
              <a:rPr lang="en-US" dirty="0"/>
              <a:t>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ETSI to provide </a:t>
            </a:r>
            <a:r>
              <a:rPr lang="en-US" b="1" dirty="0"/>
              <a:t>platform</a:t>
            </a:r>
            <a:r>
              <a:rPr lang="en-US" dirty="0"/>
              <a:t> and </a:t>
            </a:r>
            <a:r>
              <a:rPr lang="en-US" b="1" dirty="0"/>
              <a:t>support</a:t>
            </a:r>
            <a:r>
              <a:rPr lang="en-US" dirty="0"/>
              <a:t> to foster the development, testing and the spread of TDL tools, compilers, code generators, syntax checker,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leaders:</a:t>
            </a:r>
          </a:p>
          <a:p>
            <a:pPr lvl="1"/>
            <a:r>
              <a:rPr lang="de-DE" b="1" dirty="0"/>
              <a:t>Philip Makedonski</a:t>
            </a:r>
            <a:r>
              <a:rPr lang="de-DE" dirty="0"/>
              <a:t>, Institut für Informatik, Universität Göttingen</a:t>
            </a:r>
          </a:p>
          <a:p>
            <a:pPr lvl="1"/>
            <a:r>
              <a:rPr lang="en-US" b="1" dirty="0" err="1"/>
              <a:t>Martti</a:t>
            </a:r>
            <a:r>
              <a:rPr lang="en-US" b="1" dirty="0"/>
              <a:t> </a:t>
            </a:r>
            <a:r>
              <a:rPr lang="en-US" b="1" dirty="0" err="1"/>
              <a:t>Käärik</a:t>
            </a:r>
            <a:r>
              <a:rPr lang="en-US" dirty="0"/>
              <a:t>, OÜ </a:t>
            </a:r>
            <a:r>
              <a:rPr lang="en-US" dirty="0" err="1"/>
              <a:t>Elvior</a:t>
            </a:r>
            <a:r>
              <a:rPr lang="en-US" dirty="0"/>
              <a:t> </a:t>
            </a:r>
          </a:p>
          <a:p>
            <a:r>
              <a:rPr lang="en-US" dirty="0"/>
              <a:t>Project coordinator:</a:t>
            </a:r>
          </a:p>
          <a:p>
            <a:pPr lvl="1"/>
            <a:r>
              <a:rPr lang="en-US" b="1" dirty="0"/>
              <a:t>Michele Carignani</a:t>
            </a:r>
            <a:r>
              <a:rPr lang="en-US" dirty="0"/>
              <a:t>, CTI, ETSI</a:t>
            </a:r>
          </a:p>
          <a:p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6098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Leverage the know-how from </a:t>
            </a:r>
            <a:r>
              <a:rPr lang="en-US" b="1" dirty="0"/>
              <a:t>successful</a:t>
            </a:r>
            <a:r>
              <a:rPr lang="en-US" dirty="0"/>
              <a:t> open source initiatives (e.g. OSM </a:t>
            </a:r>
            <a:r>
              <a:rPr lang="en-US" dirty="0">
                <a:hlinkClick r:id="rId2"/>
              </a:rPr>
              <a:t>http://osm.etsi.org/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b="1" dirty="0"/>
              <a:t>feedback</a:t>
            </a:r>
            <a:r>
              <a:rPr lang="en-US" dirty="0"/>
              <a:t> to the standardization activity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  <p:pic>
        <p:nvPicPr>
          <p:cNvPr id="19" name="Picture 4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61" y="4606987"/>
            <a:ext cx="1110301" cy="9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rved Up Arrow 19"/>
          <p:cNvSpPr/>
          <p:nvPr/>
        </p:nvSpPr>
        <p:spPr>
          <a:xfrm flipH="1" flipV="1">
            <a:off x="2904930" y="3642700"/>
            <a:ext cx="3907761" cy="753136"/>
          </a:xfrm>
          <a:prstGeom prst="curvedUpArrow">
            <a:avLst/>
          </a:prstGeom>
          <a:gradFill flip="none" rotWithShape="0">
            <a:gsLst>
              <a:gs pos="50000">
                <a:schemeClr val="bg1"/>
              </a:gs>
              <a:gs pos="0">
                <a:schemeClr val="accent4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flipH="1" flipV="1">
            <a:off x="3534227" y="4511931"/>
            <a:ext cx="691096" cy="1037332"/>
          </a:xfrm>
          <a:prstGeom prst="curv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5436174" y="4633212"/>
            <a:ext cx="767740" cy="9427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3644" y="4297622"/>
            <a:ext cx="17078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ETSI 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Architectural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Language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Specs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356" y="4405344"/>
            <a:ext cx="17078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ETSI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Reference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Data Model aligned with MTS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09856" y="5445845"/>
            <a:ext cx="170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Testing</a:t>
            </a:r>
            <a:endParaRPr lang="en-GB" sz="1400" dirty="0"/>
          </a:p>
        </p:txBody>
      </p:sp>
      <p:sp>
        <p:nvSpPr>
          <p:cNvPr id="26" name="Curved Up Arrow 25"/>
          <p:cNvSpPr/>
          <p:nvPr/>
        </p:nvSpPr>
        <p:spPr>
          <a:xfrm rot="10800000" flipH="1" flipV="1">
            <a:off x="3024320" y="5650680"/>
            <a:ext cx="3626559" cy="610074"/>
          </a:xfrm>
          <a:prstGeom prst="curvedUpArrow">
            <a:avLst/>
          </a:prstGeom>
          <a:gradFill flip="none" rotWithShape="0">
            <a:gsLst>
              <a:gs pos="50000">
                <a:schemeClr val="bg1"/>
              </a:gs>
              <a:gs pos="0">
                <a:schemeClr val="accent4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97" y="4440887"/>
            <a:ext cx="1620022" cy="10500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40" y="4451768"/>
            <a:ext cx="916517" cy="11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43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workflow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68482" y="2966721"/>
            <a:ext cx="1653081" cy="9601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Gerrit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Code review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79319" y="1417221"/>
            <a:ext cx="2236501" cy="96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Aut</a:t>
            </a:r>
            <a:r>
              <a:rPr lang="en-GB" b="1" dirty="0">
                <a:solidFill>
                  <a:schemeClr val="tx1"/>
                </a:solidFill>
              </a:rPr>
              <a:t>. Build/Testing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(Jenkins)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302165" y="3459411"/>
            <a:ext cx="1309702" cy="887455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Local code</a:t>
            </a:r>
            <a:r>
              <a:rPr lang="en-GB" sz="1600" dirty="0">
                <a:solidFill>
                  <a:schemeClr val="tx1"/>
                </a:solidFill>
              </a:rPr>
              <a:t> (git)</a:t>
            </a:r>
          </a:p>
        </p:txBody>
      </p:sp>
      <p:pic>
        <p:nvPicPr>
          <p:cNvPr id="8" name="Picture 2" descr="Girl studying on a laptop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8" y="2701020"/>
            <a:ext cx="717774" cy="7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irl working on computer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92" y="3013316"/>
            <a:ext cx="695139" cy="7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udent boy sitting studying with a computer on a table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7" y="3013737"/>
            <a:ext cx="698396" cy="7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ger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5" y="2888292"/>
            <a:ext cx="442276" cy="4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02270" y="3263453"/>
            <a:ext cx="1275810" cy="14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1802270" y="3498717"/>
            <a:ext cx="1275810" cy="1455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6518" y="2262920"/>
            <a:ext cx="130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2730" y="2513647"/>
            <a:ext cx="143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code,</a:t>
            </a:r>
          </a:p>
          <a:p>
            <a:pPr algn="ctr"/>
            <a:r>
              <a:rPr lang="en-GB" sz="1600" dirty="0"/>
              <a:t>new features, feedback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3439" y="3571486"/>
            <a:ext cx="1222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feedback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5057639" y="3309970"/>
            <a:ext cx="1311107" cy="1535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49111" y="2581023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Module Leads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2467" y="2695968"/>
            <a:ext cx="163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review (+2/- 2), </a:t>
            </a:r>
          </a:p>
          <a:p>
            <a:pPr algn="ctr"/>
            <a:r>
              <a:rPr lang="en-GB" sz="1600" dirty="0"/>
              <a:t>feedback</a:t>
            </a:r>
          </a:p>
        </p:txBody>
      </p:sp>
      <p:sp>
        <p:nvSpPr>
          <p:cNvPr id="20" name="Right Arrow 19"/>
          <p:cNvSpPr/>
          <p:nvPr/>
        </p:nvSpPr>
        <p:spPr>
          <a:xfrm rot="16200000">
            <a:off x="3279717" y="2563587"/>
            <a:ext cx="343729" cy="1745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5400000">
            <a:off x="3481523" y="2581897"/>
            <a:ext cx="343729" cy="17451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728136" y="2372646"/>
            <a:ext cx="108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Verify </a:t>
            </a:r>
          </a:p>
          <a:p>
            <a:r>
              <a:rPr lang="en-GB" sz="1600" dirty="0"/>
              <a:t>(+1/- 1)</a:t>
            </a:r>
          </a:p>
        </p:txBody>
      </p:sp>
      <p:sp>
        <p:nvSpPr>
          <p:cNvPr id="23" name="Right Arrow 22"/>
          <p:cNvSpPr/>
          <p:nvPr/>
        </p:nvSpPr>
        <p:spPr>
          <a:xfrm rot="1131225">
            <a:off x="4999040" y="3982070"/>
            <a:ext cx="1949658" cy="16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056682">
            <a:off x="5649266" y="3786338"/>
            <a:ext cx="147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merge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38671" y="5464227"/>
            <a:ext cx="1581912" cy="96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Issue Tracker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(Bugzilla)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633263" y="5968853"/>
            <a:ext cx="1470828" cy="16472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7778" y="5960786"/>
            <a:ext cx="7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User</a:t>
            </a:r>
          </a:p>
        </p:txBody>
      </p:sp>
      <p:pic>
        <p:nvPicPr>
          <p:cNvPr id="30" name="Picture 14" descr="Image result for bugzill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50" y="5131484"/>
            <a:ext cx="528203" cy="6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96337" y="5384078"/>
            <a:ext cx="117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Bugs, </a:t>
            </a:r>
          </a:p>
          <a:p>
            <a:pPr algn="ctr"/>
            <a:r>
              <a:rPr lang="en-GB" sz="1600" dirty="0"/>
              <a:t>comments</a:t>
            </a:r>
          </a:p>
        </p:txBody>
      </p:sp>
      <p:pic>
        <p:nvPicPr>
          <p:cNvPr id="32" name="Picture 16" descr="Boy on computer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0" y="5141561"/>
            <a:ext cx="749759" cy="7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20" y="1343664"/>
            <a:ext cx="852015" cy="4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Magnetic Disk 33"/>
          <p:cNvSpPr/>
          <p:nvPr/>
        </p:nvSpPr>
        <p:spPr>
          <a:xfrm>
            <a:off x="6922460" y="4185989"/>
            <a:ext cx="1511670" cy="1170591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Public repo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(Git)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071887" y="4754000"/>
            <a:ext cx="5850573" cy="345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65871" y="4416332"/>
            <a:ext cx="6016" cy="65576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27" idx="0"/>
          </p:cNvCxnSpPr>
          <p:nvPr/>
        </p:nvCxnSpPr>
        <p:spPr>
          <a:xfrm>
            <a:off x="4095023" y="3926841"/>
            <a:ext cx="34604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3707" y="3910040"/>
            <a:ext cx="34604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65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 animBg="1"/>
      <p:bldP spid="24" grpId="0"/>
      <p:bldP spid="27" grpId="0" animBg="1"/>
      <p:bldP spid="28" grpId="0" animBg="1"/>
      <p:bldP spid="29" grpId="0"/>
      <p:bldP spid="31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tools in place at tdl.etsi.org</a:t>
            </a:r>
            <a:endParaRPr lang="he-IL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988357"/>
              </p:ext>
            </p:extLst>
          </p:nvPr>
        </p:nvGraphicFramePr>
        <p:xfrm>
          <a:off x="514865" y="2789907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Website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Bugzilla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</a:t>
                      </a:r>
                      <a:r>
                        <a:rPr lang="en-US" baseline="0" dirty="0"/>
                        <a:t> issues about the contributed code or the platform itself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5"/>
                        </a:rPr>
                        <a:t>Gerrit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Review,</a:t>
                      </a:r>
                      <a:r>
                        <a:rPr lang="en-US" baseline="0" dirty="0"/>
                        <a:t> discuss, merge submissions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/>
                        </a:rPr>
                        <a:t>Gitweb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Navigate</a:t>
                      </a:r>
                      <a:r>
                        <a:rPr lang="en-US" baseline="0" dirty="0"/>
                        <a:t> code repositories, submissions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Wiki Public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  <a:r>
                        <a:rPr lang="en-US" baseline="0" dirty="0"/>
                        <a:t> information and community feedback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8"/>
                        </a:rPr>
                        <a:t>Wiki</a:t>
                      </a:r>
                      <a:r>
                        <a:rPr lang="en-US" baseline="0" dirty="0">
                          <a:hlinkClick r:id="rId8"/>
                        </a:rPr>
                        <a:t> Private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(if</a:t>
                      </a:r>
                      <a:r>
                        <a:rPr lang="en-US" baseline="0" dirty="0"/>
                        <a:t> needed</a:t>
                      </a:r>
                      <a:r>
                        <a:rPr lang="en-US" dirty="0"/>
                        <a:t>) WG</a:t>
                      </a:r>
                      <a:r>
                        <a:rPr lang="en-US" baseline="0" dirty="0"/>
                        <a:t> r</a:t>
                      </a:r>
                      <a:r>
                        <a:rPr lang="en-US" dirty="0"/>
                        <a:t>eserved</a:t>
                      </a:r>
                      <a:r>
                        <a:rPr lang="en-US" baseline="0" dirty="0"/>
                        <a:t> information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9"/>
                        </a:rPr>
                        <a:t>Jenkins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Automated</a:t>
                      </a:r>
                      <a:r>
                        <a:rPr lang="en-US" baseline="0" dirty="0"/>
                        <a:t> testing and integration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Build</a:t>
                      </a:r>
                      <a:r>
                        <a:rPr lang="en-US" baseline="0" dirty="0"/>
                        <a:t> &amp; Deploy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Dedicate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vhost</a:t>
                      </a:r>
                      <a:r>
                        <a:rPr lang="en-US" baseline="0" dirty="0"/>
                        <a:t> to  setup builds and Eclipse repository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…possibly others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03632"/>
            <a:ext cx="8229600" cy="14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10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Well known tools that developers and users are familiar with</a:t>
            </a:r>
          </a:p>
          <a:p>
            <a:r>
              <a:rPr lang="en-US" dirty="0"/>
              <a:t>Hosted and managed at ETSI</a:t>
            </a:r>
          </a:p>
          <a:p>
            <a:r>
              <a:rPr lang="en-US" dirty="0"/>
              <a:t>Free and Open Source Software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16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 Website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30" t="6731" r="18230" b="17499"/>
          <a:stretch/>
        </p:blipFill>
        <p:spPr>
          <a:xfrm>
            <a:off x="2554309" y="2678097"/>
            <a:ext cx="6471424" cy="41799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03632"/>
            <a:ext cx="8229600" cy="14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or more pages dedicated to TOP</a:t>
            </a:r>
          </a:p>
          <a:p>
            <a:r>
              <a:rPr lang="en-US" dirty="0"/>
              <a:t>TDB: part of the communication plan</a:t>
            </a:r>
          </a:p>
          <a:p>
            <a:r>
              <a:rPr lang="en-US" u="sng" dirty="0"/>
              <a:t>Looking for contributors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7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management with Bugzilla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5" y="1411759"/>
            <a:ext cx="7122297" cy="4735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38375" y="4933950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List of reported issues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3453415" y="4030463"/>
            <a:ext cx="247048" cy="90348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37770" y="2922321"/>
            <a:ext cx="3759200" cy="10441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72" y="1260579"/>
            <a:ext cx="5644933" cy="53275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70897" y="3022637"/>
            <a:ext cx="292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Reporting an issue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839941" y="3496925"/>
            <a:ext cx="1731109" cy="74889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403350" y="4048599"/>
            <a:ext cx="3759200" cy="10441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41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Review, discuss, accept, reject with </a:t>
            </a:r>
            <a:r>
              <a:rPr lang="en-US" dirty="0" err="1"/>
              <a:t>Gerrit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343420"/>
            <a:ext cx="8186037" cy="30321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48075" y="3629025"/>
            <a:ext cx="9525" cy="12096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8375" y="4933950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List of accepted revisions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55817" y="2464526"/>
            <a:ext cx="1201784" cy="23741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19300" y="2092326"/>
            <a:ext cx="596900" cy="292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01650" y="2673747"/>
            <a:ext cx="3759200" cy="10441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158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SI_EXTERNAL_PRESENTATION_template_2017.potx [Read-Only]" id="{84EF309E-2E2D-4007-BD0B-BB2485CEA22F}" vid="{1EA6BCC2-14CC-4E26-84D4-602D8E1A51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l_x0020_owner xmlns="2706de73-71a1-4381-bf7d-6af61afa55ce" xsi:nil="true"/>
    <_dlc_DocId xmlns="2706de73-71a1-4381-bf7d-6af61afa55ce">ETSIT-17-2626</_dlc_DocId>
    <_dlc_DocIdUrl xmlns="2706de73-71a1-4381-bf7d-6af61afa55ce">
      <Url>http://teams-sharepoint.etsihq.org/COM/_layouts/15/DocIdRedir.aspx?ID=ETSIT-17-2626</Url>
      <Description>ETSIT-17-2626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FD212619B147B007051F7F8A4522" ma:contentTypeVersion="3" ma:contentTypeDescription="Create a new document." ma:contentTypeScope="" ma:versionID="0da4cb3907015f29d0823b00bdfaebb6">
  <xsd:schema xmlns:xsd="http://www.w3.org/2001/XMLSchema" xmlns:xs="http://www.w3.org/2001/XMLSchema" xmlns:p="http://schemas.microsoft.com/office/2006/metadata/properties" xmlns:ns2="2706de73-71a1-4381-bf7d-6af61afa55ce" targetNamespace="http://schemas.microsoft.com/office/2006/metadata/properties" ma:root="true" ma:fieldsID="bf97c834edcb1fa0036b4bbae7e13163" ns2:_="">
    <xsd:import namespace="2706de73-71a1-4381-bf7d-6af61afa55ce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38B6-FBC4-4985-B204-8FDBF411B6A4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2706de73-71a1-4381-bf7d-6af61afa55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FCC067-09DD-4DF2-979C-ED3352042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6D7320-65A9-429D-B060-8264A8A6D8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90D60A6-9C36-4C56-8C9A-2ED9C58FD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ETSI_EXTERNAL_PRESENTATION_template_2017</Template>
  <TotalTime>2387</TotalTime>
  <Words>772</Words>
  <Application>Microsoft Office PowerPoint</Application>
  <PresentationFormat>On-screen Show (4:3)</PresentationFormat>
  <Paragraphs>196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ETSI_EXTERNAL_PRESENTATION_template_2014</vt:lpstr>
      <vt:lpstr>TOP project – STATUS UPDATE &amp; Workflow demo</vt:lpstr>
      <vt:lpstr>Overview</vt:lpstr>
      <vt:lpstr>Project scope</vt:lpstr>
      <vt:lpstr>Project scope 2</vt:lpstr>
      <vt:lpstr>Contribution workflow</vt:lpstr>
      <vt:lpstr>Platform tools in place at tdl.etsi.org</vt:lpstr>
      <vt:lpstr>TDL Website</vt:lpstr>
      <vt:lpstr>Issue management with Bugzilla</vt:lpstr>
      <vt:lpstr>Review, discuss, accept, reject with Gerrit</vt:lpstr>
      <vt:lpstr>Review, discuss, accept, reject with Gerrit (2)</vt:lpstr>
      <vt:lpstr>Review, discuss, accept, reject with Gerrit (3)</vt:lpstr>
      <vt:lpstr>Review, discuss, accept, reject with Gerrit (4)</vt:lpstr>
      <vt:lpstr>Navigating the repositories with Gitweb</vt:lpstr>
      <vt:lpstr>Documentation center with Mediawiki</vt:lpstr>
      <vt:lpstr>User management with ETSI On Line</vt:lpstr>
      <vt:lpstr>Legal: Licensing &amp; Contribution agreements</vt:lpstr>
      <vt:lpstr>Tentative agenda proposal</vt:lpstr>
      <vt:lpstr>Next steps</vt:lpstr>
      <vt:lpstr>PowerPoint Presentation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project – Workflow demo</dc:title>
  <dc:creator>Michele CARIGNANI</dc:creator>
  <cp:lastModifiedBy>Michele CARIGNANI</cp:lastModifiedBy>
  <cp:revision>57</cp:revision>
  <dcterms:created xsi:type="dcterms:W3CDTF">2017-04-20T09:00:04Z</dcterms:created>
  <dcterms:modified xsi:type="dcterms:W3CDTF">2017-05-15T12:47:29Z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0x010100FD0AFD212619B147B007051F7F8A4522</vt:lpwstr>
  </property>
  <property fmtid="{D5CDD505-2E9C-101B-9397-08002B2CF9AE}" pid="3" name="_dlc_DocIdItemGuid">
    <vt:lpwstr>30c35f2f-f4c5-45d3-81ab-76da309a205a</vt:lpwstr>
  </property>
</Properties>
</file>