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1"/>
  </p:notesMasterIdLst>
  <p:handoutMasterIdLst>
    <p:handoutMasterId r:id="rId12"/>
  </p:handoutMasterIdLst>
  <p:sldIdLst>
    <p:sldId id="339" r:id="rId2"/>
    <p:sldId id="345" r:id="rId3"/>
    <p:sldId id="342" r:id="rId4"/>
    <p:sldId id="343" r:id="rId5"/>
    <p:sldId id="337" r:id="rId6"/>
    <p:sldId id="340" r:id="rId7"/>
    <p:sldId id="341" r:id="rId8"/>
    <p:sldId id="344" r:id="rId9"/>
    <p:sldId id="338" r:id="rId10"/>
  </p:sldIdLst>
  <p:sldSz cx="9144000" cy="6858000" type="screen4x3"/>
  <p:notesSz cx="6921500" cy="10083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1A4669"/>
    <a:srgbClr val="C6D254"/>
    <a:srgbClr val="B1D254"/>
    <a:srgbClr val="2A6EA8"/>
    <a:srgbClr val="0F5C77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74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fld id="{00692EEB-15AF-477E-93C2-006C7DACF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45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fld id="{E81DA41B-36F5-41C9-BB81-6872D8546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0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7D890-DFF3-4CC7-9337-D67A3CEDF4E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5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4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CA536-14B1-4B07-8981-D59286A92B2A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6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B01BF-1521-42CD-96A6-027601A5BF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13EA63-756B-448B-9D73-6D9573B04C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C77015-0C94-407D-AEDE-E98DE020A5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C0F8F-54C0-44C6-833D-F2B9353E44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A2C7-E113-44B3-B1ED-08276F9F56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CC0EB9-25EA-4FBE-861B-218A5B0767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E22975-78B1-4EE1-83AB-0879D6578B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B7F98-32E9-4B15-8F01-7E056CC012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F837F4-2B7C-4A44-9B1A-F990A84C6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A0F015-DF4D-4572-97F5-F0E6F5ECC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BC455-FA3A-4262-BFAC-726B36CE6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6050" y="6413500"/>
            <a:ext cx="1377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4A3AB-F9D5-4039-BC6A-2DDBD41C4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9B0136-1550-43C6-9DC2-FFF186CCA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CD7B2-52C0-4091-AB5C-9F722F19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90FF5-E380-45F9-B4D8-3ED0277CE7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45FA42-D634-477D-A0A9-3CD8BF67F4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B91DA7-C141-4B42-BAAE-16F779CDB9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EBD1A-7EF2-4962-AB67-B9A188A57D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B6D9FB-F08F-45AE-9F3E-E4AABC5184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FEEAB5-A77C-45D8-B775-7F44992C25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EB4E3"/>
                </a:solidFill>
              </a:defRPr>
            </a:lvl1pPr>
          </a:lstStyle>
          <a:p>
            <a:fld id="{3EA8DCA6-7D24-4BB6-B991-12B9039C07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0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  <p:sldLayoutId id="2147485251" r:id="rId12"/>
    <p:sldLayoutId id="2147485252" r:id="rId13"/>
    <p:sldLayoutId id="2147485253" r:id="rId14"/>
    <p:sldLayoutId id="2147485254" r:id="rId15"/>
    <p:sldLayoutId id="2147485255" r:id="rId16"/>
    <p:sldLayoutId id="2147485256" r:id="rId17"/>
    <p:sldLayoutId id="2147485257" r:id="rId18"/>
    <p:sldLayoutId id="2147485258" r:id="rId19"/>
    <p:sldLayoutId id="2147485259" r:id="rId20"/>
    <p:sldLayoutId id="2147485260" r:id="rId21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4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dl.etsi.org/gitweb/gitweb.cgi/tdl.git/shortlog/refs/heads/v141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dl.etsi.org/wiki/index.php/1st_TDL_Open_Source_Meeting" TargetMode="External"/><Relationship Id="rId2" Type="http://schemas.openxmlformats.org/officeDocument/2006/relationships/hyperlink" Target="https://portal.etsi.org/webapp/MeetingCalendar/MeetingDetails.asp?m_id=34325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L7ZTMZW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e.carignani@etsi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/>
              <a:t>Report on TDL activities since Mts#73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r>
              <a:rPr lang="en-US" dirty="0"/>
              <a:t>Michele Carignani (ETSI)</a:t>
            </a:r>
            <a:endParaRPr lang="he-IL" dirty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cs typeface="Arial" charset="0"/>
              </a:rPr>
              <a:t>© ETSI 2018. All rights reserved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2B1D-C6B9-4FB0-B84E-705E9A2D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CE5E0-D894-406D-80F5-69B94F72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796"/>
            <a:ext cx="8229600" cy="4525963"/>
          </a:xfrm>
        </p:spPr>
        <p:txBody>
          <a:bodyPr/>
          <a:lstStyle/>
          <a:p>
            <a:r>
              <a:rPr lang="en-GB" dirty="0"/>
              <a:t>TDL SG meetings</a:t>
            </a:r>
          </a:p>
          <a:p>
            <a:pPr lvl="1"/>
            <a:r>
              <a:rPr lang="en-GB" dirty="0"/>
              <a:t>Future of TDL meeting held on Feb 23</a:t>
            </a:r>
            <a:r>
              <a:rPr lang="en-GB" baseline="30000" dirty="0"/>
              <a:t>rd</a:t>
            </a:r>
            <a:endParaRPr lang="en-GB" dirty="0"/>
          </a:p>
          <a:p>
            <a:pPr lvl="1"/>
            <a:r>
              <a:rPr lang="en-GB" dirty="0"/>
              <a:t>Meetings in preparation of TOP F2F meeting</a:t>
            </a:r>
          </a:p>
          <a:p>
            <a:pPr lvl="2"/>
            <a:r>
              <a:rPr lang="en-GB" dirty="0"/>
              <a:t>May</a:t>
            </a:r>
          </a:p>
          <a:p>
            <a:r>
              <a:rPr lang="en-GB" dirty="0"/>
              <a:t>New version of the plugins released!</a:t>
            </a:r>
          </a:p>
          <a:p>
            <a:pPr lvl="1"/>
            <a:r>
              <a:rPr lang="en-GB" dirty="0">
                <a:hlinkClick r:id="rId2"/>
              </a:rPr>
              <a:t>Version 1.4.1</a:t>
            </a:r>
            <a:endParaRPr lang="en-GB" dirty="0"/>
          </a:p>
          <a:p>
            <a:pPr lvl="1"/>
            <a:r>
              <a:rPr lang="en-GB" dirty="0"/>
              <a:t>Eclipse repository updated</a:t>
            </a:r>
          </a:p>
          <a:p>
            <a:pPr lvl="1"/>
            <a:r>
              <a:rPr lang="en-GB" dirty="0"/>
              <a:t>Under testing</a:t>
            </a:r>
          </a:p>
          <a:p>
            <a:pPr lvl="1"/>
            <a:r>
              <a:rPr lang="en-GB" dirty="0"/>
              <a:t>Announcement will be made as soon as the plugins are tested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5594A-C5F4-4190-AA0A-8FC38551C2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92844-1932-4B5D-8202-E1B99B2BF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4978400"/>
            <a:ext cx="9022080" cy="16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18656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DCB4-4506-4D5C-BF32-DF6972A1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TDL Open Source F2F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4942E-90A9-438B-8894-C7E418BD1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5240"/>
          </a:xfrm>
        </p:spPr>
        <p:txBody>
          <a:bodyPr/>
          <a:lstStyle/>
          <a:p>
            <a:r>
              <a:rPr lang="en-GB" dirty="0"/>
              <a:t>Held in ETSI premises on May 23</a:t>
            </a:r>
            <a:r>
              <a:rPr lang="en-GB" baseline="30000" dirty="0"/>
              <a:t>rd</a:t>
            </a:r>
            <a:endParaRPr lang="en-GB" dirty="0"/>
          </a:p>
          <a:p>
            <a:r>
              <a:rPr lang="en-GB" dirty="0"/>
              <a:t>20 Registered participants (11, 9)</a:t>
            </a:r>
          </a:p>
          <a:p>
            <a:r>
              <a:rPr lang="en-GB" dirty="0">
                <a:hlinkClick r:id="rId2"/>
              </a:rPr>
              <a:t>Link</a:t>
            </a:r>
            <a:endParaRPr lang="en-GB" dirty="0"/>
          </a:p>
          <a:p>
            <a:r>
              <a:rPr lang="en-GB" dirty="0"/>
              <a:t>Agenda, notes and materials available at:</a:t>
            </a:r>
          </a:p>
          <a:p>
            <a:pPr lvl="1"/>
            <a:r>
              <a:rPr lang="en-GB" dirty="0">
                <a:hlinkClick r:id="rId3"/>
              </a:rPr>
              <a:t>https://tdl.etsi.org/wiki/index.php/1st_TDL_Open_Source_Meeting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Well attended (usual suspects and few newcomers)</a:t>
            </a:r>
          </a:p>
          <a:p>
            <a:r>
              <a:rPr lang="en-GB" dirty="0"/>
              <a:t>Active users for TDL-TO</a:t>
            </a:r>
          </a:p>
          <a:p>
            <a:r>
              <a:rPr lang="en-GB" dirty="0"/>
              <a:t>No active projects for TDL</a:t>
            </a:r>
          </a:p>
          <a:p>
            <a:r>
              <a:rPr lang="en-GB" dirty="0"/>
              <a:t>Several requests made for improvements or bug fixes</a:t>
            </a:r>
          </a:p>
          <a:p>
            <a:r>
              <a:rPr lang="en-GB" dirty="0"/>
              <a:t>Need for more documentation </a:t>
            </a:r>
          </a:p>
          <a:p>
            <a:pPr lvl="1"/>
            <a:r>
              <a:rPr lang="en-GB" dirty="0"/>
              <a:t>(in particular Samples and development information)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2DC54-1742-4330-B319-00B4B3417B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8707275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A45A-CADE-4C40-BFF6-DF9BC786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TDL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46205-2289-402B-8031-27C246E2B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Live at</a:t>
            </a:r>
          </a:p>
          <a:p>
            <a:pPr lvl="1"/>
            <a:r>
              <a:rPr lang="en-GB" dirty="0">
                <a:hlinkClick r:id="rId2"/>
              </a:rPr>
              <a:t>https://www.surveymonkey.com/r/L7ZTMZW</a:t>
            </a:r>
            <a:endParaRPr lang="en-GB" dirty="0"/>
          </a:p>
          <a:p>
            <a:r>
              <a:rPr lang="en-GB" dirty="0"/>
              <a:t>Results</a:t>
            </a:r>
          </a:p>
          <a:p>
            <a:pPr lvl="1"/>
            <a:r>
              <a:rPr lang="en-GB" dirty="0"/>
              <a:t>Collected 5 responses</a:t>
            </a:r>
          </a:p>
          <a:p>
            <a:pPr lvl="2"/>
            <a:r>
              <a:rPr lang="en-GB" dirty="0"/>
              <a:t>Far from reaching the expected target (17 people in the TDL mailing list)</a:t>
            </a:r>
          </a:p>
          <a:p>
            <a:pPr lvl="1"/>
            <a:r>
              <a:rPr lang="en-GB" dirty="0"/>
              <a:t>All participants showed interest in TDL</a:t>
            </a:r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03EA6-49A0-4DE7-9CB8-DC9ABD5EA6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9868595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TDL website stats</a:t>
            </a:r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2018.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A33F9-074C-4494-925F-324686748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99" y="1362075"/>
            <a:ext cx="7743825" cy="54959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2C63-0F4E-4AD3-A5E0-9B826820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TDL website stats (Aggregated 2018)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40220-A505-4CBB-AEB1-E54D47DFAB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3C481-C26A-4A3C-9123-5608418D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292838"/>
            <a:ext cx="8375904" cy="1400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708FE2-B5FA-4B24-A02D-15A9FC5A2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1"/>
          <a:stretch/>
        </p:blipFill>
        <p:spPr>
          <a:xfrm>
            <a:off x="276225" y="2693515"/>
            <a:ext cx="8620887" cy="2403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39676A-CBF3-49FF-8329-059B237DE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008" y="5097037"/>
            <a:ext cx="5846732" cy="17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1019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234-9A55-4E03-906D-7659A94C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Mailing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905B9-B953-4A13-B333-CC7B2EA1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MTS_TDL_SC: </a:t>
            </a:r>
            <a:r>
              <a:rPr lang="en-GB" dirty="0">
                <a:solidFill>
                  <a:schemeClr val="tx1"/>
                </a:solidFill>
              </a:rPr>
              <a:t>14 subscribers</a:t>
            </a:r>
            <a:endParaRPr lang="en-GB" dirty="0"/>
          </a:p>
          <a:p>
            <a:r>
              <a:rPr lang="en-GB" dirty="0"/>
              <a:t>TDL: 17 subscribers (+8 since MTS#73)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43E84-B2CE-4CFC-B868-F7550155F8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3509554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D817-653D-48E8-9D68-73CC08E7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and personal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AAEF3-0A18-4210-804F-279DF30FE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7925"/>
          </a:xfrm>
        </p:spPr>
        <p:txBody>
          <a:bodyPr/>
          <a:lstStyle/>
          <a:p>
            <a:r>
              <a:rPr lang="en-GB" dirty="0"/>
              <a:t>Small but active user base</a:t>
            </a:r>
          </a:p>
          <a:p>
            <a:r>
              <a:rPr lang="en-GB" dirty="0"/>
              <a:t>Interest shown from the outside world</a:t>
            </a:r>
          </a:p>
          <a:p>
            <a:r>
              <a:rPr lang="en-GB" dirty="0"/>
              <a:t>Developers community did not grow</a:t>
            </a:r>
          </a:p>
          <a:p>
            <a:endParaRPr lang="en-GB" dirty="0"/>
          </a:p>
          <a:p>
            <a:r>
              <a:rPr lang="en-GB" dirty="0"/>
              <a:t>Short term goals (until MTS#75)</a:t>
            </a:r>
          </a:p>
          <a:p>
            <a:pPr lvl="1"/>
            <a:r>
              <a:rPr lang="en-GB" dirty="0"/>
              <a:t>Focus on the needs and requests coming from real users</a:t>
            </a:r>
          </a:p>
          <a:p>
            <a:pPr lvl="2"/>
            <a:r>
              <a:rPr lang="en-GB" dirty="0"/>
              <a:t>Release a feature release plan</a:t>
            </a:r>
          </a:p>
          <a:p>
            <a:pPr lvl="2"/>
            <a:r>
              <a:rPr lang="en-GB" dirty="0"/>
              <a:t>Provide documentation requested</a:t>
            </a:r>
          </a:p>
          <a:p>
            <a:pPr lvl="1"/>
            <a:r>
              <a:rPr lang="en-GB" dirty="0"/>
              <a:t>Given the limited resources, focus on targeted and effective initiatives</a:t>
            </a:r>
          </a:p>
          <a:p>
            <a:r>
              <a:rPr lang="en-GB" dirty="0"/>
              <a:t>Medium term goals (until MTS#76)</a:t>
            </a:r>
          </a:p>
          <a:p>
            <a:pPr lvl="1"/>
            <a:r>
              <a:rPr lang="en-GB" dirty="0" err="1"/>
              <a:t>Kickoff</a:t>
            </a:r>
            <a:r>
              <a:rPr lang="en-GB" dirty="0"/>
              <a:t> a project using TDL</a:t>
            </a:r>
          </a:p>
          <a:p>
            <a:pPr lvl="1"/>
            <a:r>
              <a:rPr lang="en-GB" dirty="0"/>
              <a:t>Low the entry barriers for developers </a:t>
            </a:r>
          </a:p>
          <a:p>
            <a:pPr lvl="1"/>
            <a:r>
              <a:rPr lang="en-GB" i="1" dirty="0"/>
              <a:t>Organise other open meetings</a:t>
            </a:r>
            <a:r>
              <a:rPr lang="en-GB" dirty="0"/>
              <a:t> 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50942-4639-4A32-97E4-4F4282557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228303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8371" name="מציין מיקום תוכן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480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Contact Details:</a:t>
            </a:r>
          </a:p>
          <a:p>
            <a:pPr algn="ctr">
              <a:buFontTx/>
              <a:buNone/>
            </a:pPr>
            <a:r>
              <a:rPr lang="en-US" dirty="0"/>
              <a:t>Michele Carignani</a:t>
            </a:r>
          </a:p>
          <a:p>
            <a:pPr algn="ctr">
              <a:buFontTx/>
              <a:buNone/>
            </a:pPr>
            <a:r>
              <a:rPr lang="en-US" dirty="0">
                <a:hlinkClick r:id="rId3"/>
              </a:rPr>
              <a:t>Michele.carignani@etsi.org</a:t>
            </a:r>
            <a:endParaRPr lang="en-US" dirty="0"/>
          </a:p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dirty="0"/>
              <a:t>TOP coordinator</a:t>
            </a:r>
          </a:p>
          <a:p>
            <a:pPr algn="ctr">
              <a:buFontTx/>
              <a:buNone/>
            </a:pP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>
            <a:off x="1881188" y="5208588"/>
            <a:ext cx="5611812" cy="830262"/>
          </a:xfrm>
          <a:prstGeom prst="roundRect">
            <a:avLst>
              <a:gd name="adj" fmla="val 10735"/>
            </a:avLst>
          </a:prstGeom>
          <a:solidFill>
            <a:srgbClr val="1A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32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Thank you!</a:t>
            </a:r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ETSI_EXTERNAL_PRESENTATION_template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6076446-B289-484D-A281-644D610D113D}" vid="{56C899FB-C33E-47A1-B00C-C0BBABA6787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87</TotalTime>
  <Words>385</Words>
  <Application>Microsoft Office PowerPoint</Application>
  <PresentationFormat>On-screen Show (4:3)</PresentationFormat>
  <Paragraphs>69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ETSI_EXTERNAL_PRESENTATION_template_2014</vt:lpstr>
      <vt:lpstr>Report on TDL activities since Mts#73</vt:lpstr>
      <vt:lpstr>Highlights</vt:lpstr>
      <vt:lpstr>TDL Open Source F2F Meeting</vt:lpstr>
      <vt:lpstr>TDL Survey</vt:lpstr>
      <vt:lpstr>TDL website stats</vt:lpstr>
      <vt:lpstr>TDL website stats (Aggregated 2018)</vt:lpstr>
      <vt:lpstr>Mailing lists</vt:lpstr>
      <vt:lpstr>Conclusions and personal considerations</vt:lpstr>
      <vt:lpstr>PowerPoint Presentation</vt:lpstr>
    </vt:vector>
  </TitlesOfParts>
  <Company>ETSI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- TITLE - TITLE</dc:title>
  <dc:creator>Michele Carignani</dc:creator>
  <cp:lastModifiedBy>Michele Carignani</cp:lastModifiedBy>
  <cp:revision>8</cp:revision>
  <dcterms:created xsi:type="dcterms:W3CDTF">2018-05-24T06:53:59Z</dcterms:created>
  <dcterms:modified xsi:type="dcterms:W3CDTF">2018-05-24T08:22:32Z</dcterms:modified>
</cp:coreProperties>
</file>