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notesMasterIdLst>
    <p:notesMasterId r:id="rId13"/>
  </p:notesMasterIdLst>
  <p:sldIdLst>
    <p:sldId id="270" r:id="rId2"/>
    <p:sldId id="353" r:id="rId3"/>
    <p:sldId id="364" r:id="rId4"/>
    <p:sldId id="361" r:id="rId5"/>
    <p:sldId id="365" r:id="rId6"/>
    <p:sldId id="360" r:id="rId7"/>
    <p:sldId id="357" r:id="rId8"/>
    <p:sldId id="362" r:id="rId9"/>
    <p:sldId id="363" r:id="rId10"/>
    <p:sldId id="359" r:id="rId11"/>
    <p:sldId id="35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1">
          <p15:clr>
            <a:srgbClr val="A4A3A4"/>
          </p15:clr>
        </p15:guide>
        <p15:guide id="2" orient="horz" pos="2194">
          <p15:clr>
            <a:srgbClr val="A4A3A4"/>
          </p15:clr>
        </p15:guide>
        <p15:guide id="3" orient="horz" pos="2805">
          <p15:clr>
            <a:srgbClr val="A4A3A4"/>
          </p15:clr>
        </p15:guide>
        <p15:guide id="4" orient="horz" pos="534">
          <p15:clr>
            <a:srgbClr val="A4A3A4"/>
          </p15:clr>
        </p15:guide>
        <p15:guide id="5" orient="horz" pos="1620">
          <p15:clr>
            <a:srgbClr val="A4A3A4"/>
          </p15:clr>
        </p15:guide>
        <p15:guide id="6" orient="horz" pos="278">
          <p15:clr>
            <a:srgbClr val="A4A3A4"/>
          </p15:clr>
        </p15:guide>
        <p15:guide id="7" orient="horz" pos="2877">
          <p15:clr>
            <a:srgbClr val="A4A3A4"/>
          </p15:clr>
        </p15:guide>
        <p15:guide id="8" pos="3949">
          <p15:clr>
            <a:srgbClr val="A4A3A4"/>
          </p15:clr>
        </p15:guide>
        <p15:guide id="9" pos="2881">
          <p15:clr>
            <a:srgbClr val="A4A3A4"/>
          </p15:clr>
        </p15:guide>
        <p15:guide id="10" pos="3454">
          <p15:clr>
            <a:srgbClr val="A4A3A4"/>
          </p15:clr>
        </p15:guide>
        <p15:guide id="11" pos="5488">
          <p15:clr>
            <a:srgbClr val="A4A3A4"/>
          </p15:clr>
        </p15:guide>
        <p15:guide id="12" pos="278">
          <p15:clr>
            <a:srgbClr val="A4A3A4"/>
          </p15:clr>
        </p15:guide>
        <p15:guide id="13" pos="3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FF"/>
    <a:srgbClr val="CE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4" autoAdjust="0"/>
    <p:restoredTop sz="96258" autoAdjust="0"/>
  </p:normalViewPr>
  <p:slideViewPr>
    <p:cSldViewPr snapToGrid="0" snapToObjects="1" showGuides="1">
      <p:cViewPr varScale="1">
        <p:scale>
          <a:sx n="187" d="100"/>
          <a:sy n="187" d="100"/>
        </p:scale>
        <p:origin x="106" y="317"/>
      </p:cViewPr>
      <p:guideLst>
        <p:guide orient="horz" pos="3091"/>
        <p:guide orient="horz" pos="2194"/>
        <p:guide orient="horz" pos="2805"/>
        <p:guide orient="horz" pos="534"/>
        <p:guide orient="horz" pos="1620"/>
        <p:guide orient="horz" pos="278"/>
        <p:guide orient="horz" pos="2877"/>
        <p:guide pos="3949"/>
        <p:guide pos="2881"/>
        <p:guide pos="3454"/>
        <p:guide pos="5488"/>
        <p:guide pos="278"/>
        <p:guide pos="37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B4FE6-1CE3-304D-A5AE-188A738F9CD6}" type="datetimeFigureOut">
              <a:rPr lang="de-DE" smtClean="0"/>
              <a:t>23.05.2018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296C2-530A-6D45-BF6A-B25DBE5740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895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296C2-530A-6D45-BF6A-B25DBE57408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516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296C2-530A-6D45-BF6A-B25DBE574084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694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2"/>
            <a:ext cx="9144000" cy="3482902"/>
          </a:xfrm>
          <a:prstGeom prst="rect">
            <a:avLst/>
          </a:prstGeom>
          <a:solidFill>
            <a:srgbClr val="CEC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 defTabSz="914126"/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7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r="2806" b="35852"/>
          <a:stretch/>
        </p:blipFill>
        <p:spPr>
          <a:xfrm>
            <a:off x="-1" y="1207019"/>
            <a:ext cx="9144001" cy="2275885"/>
          </a:xfrm>
          <a:prstGeom prst="rect">
            <a:avLst/>
          </a:prstGeom>
        </p:spPr>
      </p:pic>
      <p:pic>
        <p:nvPicPr>
          <p:cNvPr id="10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6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71176"/>
            <a:ext cx="3944064" cy="3481761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/>
          </p:nvPr>
        </p:nvSpPr>
        <p:spPr>
          <a:xfrm>
            <a:off x="4768136" y="971176"/>
            <a:ext cx="3944064" cy="3481761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5639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spaltig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8277215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500042"/>
            <a:ext cx="3944064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/>
          </p:nvPr>
        </p:nvSpPr>
        <p:spPr>
          <a:xfrm>
            <a:off x="4768136" y="1500042"/>
            <a:ext cx="3944064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329271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spaltig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343202"/>
            <a:ext cx="3944064" cy="310973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/>
          </p:nvPr>
        </p:nvSpPr>
        <p:spPr>
          <a:xfrm>
            <a:off x="4768136" y="1343202"/>
            <a:ext cx="3944064" cy="310973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18485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34754" y="957008"/>
            <a:ext cx="5568310" cy="3495930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956170"/>
            <a:ext cx="2447502" cy="3611068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05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ild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5568082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34754" y="1500042"/>
            <a:ext cx="5568310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956170"/>
            <a:ext cx="2447502" cy="3611068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15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ild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1343202"/>
            <a:ext cx="2447502" cy="3226616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1343202"/>
            <a:ext cx="5568310" cy="310973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243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-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6264530" y="956170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2827418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957008"/>
            <a:ext cx="5568310" cy="3495930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616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-Bilder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6264530" y="956170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2827418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5568082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1500042"/>
            <a:ext cx="5568310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942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41893" y="957008"/>
            <a:ext cx="5568310" cy="3488344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6251575" y="957007"/>
            <a:ext cx="2460625" cy="3588506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82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Diagramm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5568082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34754" y="1500042"/>
            <a:ext cx="5568310" cy="2945309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6251575" y="957007"/>
            <a:ext cx="2460625" cy="3588506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323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2"/>
            <a:ext cx="9144000" cy="3482902"/>
          </a:xfrm>
          <a:prstGeom prst="rect">
            <a:avLst/>
          </a:prstGeom>
          <a:solidFill>
            <a:srgbClr val="CEC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 defTabSz="914126"/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7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r="2806" b="35852"/>
          <a:stretch/>
        </p:blipFill>
        <p:spPr>
          <a:xfrm>
            <a:off x="-1" y="1207019"/>
            <a:ext cx="9144001" cy="2275885"/>
          </a:xfrm>
          <a:prstGeom prst="rect">
            <a:avLst/>
          </a:prstGeom>
        </p:spPr>
      </p:pic>
      <p:pic>
        <p:nvPicPr>
          <p:cNvPr id="10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41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Diagramm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1343204"/>
            <a:ext cx="5568310" cy="3109734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6251575" y="1343203"/>
            <a:ext cx="2460625" cy="320231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302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4841" y="961153"/>
            <a:ext cx="8277359" cy="3491785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90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4841" y="1343202"/>
            <a:ext cx="8277359" cy="3109736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288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 /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4841" y="434455"/>
            <a:ext cx="8277359" cy="4018483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531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48332" y="957008"/>
            <a:ext cx="6645448" cy="3495930"/>
          </a:xfrm>
        </p:spPr>
        <p:txBody>
          <a:bodyPr/>
          <a:lstStyle>
            <a:lvl1pPr marL="0" indent="0" algn="l">
              <a:lnSpc>
                <a:spcPts val="2120"/>
              </a:lnSpc>
              <a:spcBef>
                <a:spcPts val="432"/>
              </a:spcBef>
              <a:buClr>
                <a:schemeClr val="tx1"/>
              </a:buClr>
              <a:buNone/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marL="0" lvl="0" indent="0">
              <a:lnSpc>
                <a:spcPts val="2120"/>
              </a:lnSpc>
              <a:spcBef>
                <a:spcPts val="432"/>
              </a:spcBef>
              <a:buClr>
                <a:schemeClr val="tx1"/>
              </a:buClr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6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_d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429000"/>
          </a:xfrm>
          <a:solidFill>
            <a:srgbClr val="F2F2F2"/>
          </a:solidFill>
        </p:spPr>
        <p:txBody>
          <a:bodyPr/>
          <a:lstStyle/>
          <a:p>
            <a:r>
              <a:rPr lang="de-DE" dirty="0" smtClean="0"/>
              <a:t>Bild auf Platzhalter ziehen oder durch Klicken auf Symbol hinzufügen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541157" y="3609140"/>
            <a:ext cx="8223342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2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2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 smtClean="0"/>
          </a:p>
        </p:txBody>
      </p:sp>
      <p:sp>
        <p:nvSpPr>
          <p:cNvPr id="7" name="Titel 2"/>
          <p:cNvSpPr>
            <a:spLocks noGrp="1"/>
          </p:cNvSpPr>
          <p:nvPr>
            <p:ph type="ctrTitle" hasCustomPrompt="1"/>
          </p:nvPr>
        </p:nvSpPr>
        <p:spPr>
          <a:xfrm>
            <a:off x="442436" y="331276"/>
            <a:ext cx="8270209" cy="691574"/>
          </a:xfrm>
          <a:solidFill>
            <a:schemeClr val="accent1"/>
          </a:solidFill>
        </p:spPr>
        <p:txBody>
          <a:bodyPr tIns="108000" bIns="0" anchor="t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00066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1951" y="4767264"/>
            <a:ext cx="4433638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Fraunhofer FOKUS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4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xt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5487989" y="914401"/>
            <a:ext cx="3201987" cy="3612356"/>
          </a:xfrm>
        </p:spPr>
        <p:txBody>
          <a:bodyPr/>
          <a:lstStyle/>
          <a:p>
            <a:r>
              <a:rPr lang="de-DE" dirty="0" smtClean="0"/>
              <a:t>Diagramm durch Klicken auf Symbol hinzufügen</a:t>
            </a:r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4709509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1" y="1378228"/>
            <a:ext cx="4709736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631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98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smtClean="0">
                <a:latin typeface="Arial"/>
              </a:rPr>
              <a:t>© Fraunhofer FOKUS</a:t>
            </a:r>
            <a:endParaRPr lang="de-DE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93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eutsch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3482903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2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7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3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24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363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smtClean="0">
                <a:latin typeface="Arial"/>
              </a:rPr>
              <a:t>© Fraunhofer FOKUS</a:t>
            </a:r>
            <a:endParaRPr lang="de-DE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77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smtClean="0">
                <a:latin typeface="Arial"/>
              </a:rPr>
              <a:t>© Fraunhofer FOKUS</a:t>
            </a:r>
            <a:endParaRPr lang="de-DE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05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>
                <a:latin typeface="Arial"/>
              </a:rPr>
              <a:t>© Fraunhofer FOKUS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21428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37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651510"/>
            <a:ext cx="2606040" cy="3840480"/>
          </a:xfrm>
        </p:spPr>
        <p:txBody>
          <a:bodyPr/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651510"/>
            <a:ext cx="2606040" cy="3840480"/>
          </a:xfrm>
        </p:spPr>
        <p:txBody>
          <a:bodyPr/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901951" y="4767264"/>
            <a:ext cx="4433638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Fraunhofer FOKUS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8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englisch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3482903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2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6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90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043712"/>
            <a:ext cx="8277445" cy="3409226"/>
          </a:xfrm>
        </p:spPr>
        <p:txBody>
          <a:bodyPr lIns="108000"/>
          <a:lstStyle>
            <a:lvl1pPr marL="0" indent="-2160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  <a:defRPr sz="1600" baseline="0"/>
            </a:lvl1pPr>
            <a:lvl2pPr marL="269875" indent="-269875">
              <a:buFont typeface="+mj-lt"/>
              <a:buAutoNum type="arabicPeriod"/>
              <a:defRPr/>
            </a:lvl2pPr>
            <a:lvl3pPr marL="269875" indent="-269875">
              <a:buFont typeface="+mj-lt"/>
              <a:buAutoNum type="arabicPeriod"/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352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343202"/>
            <a:ext cx="8277445" cy="3109736"/>
          </a:xfrm>
        </p:spPr>
        <p:txBody>
          <a:bodyPr lIns="108000"/>
          <a:lstStyle>
            <a:lvl1pPr marL="0" indent="-2160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  <a:defRPr sz="1600" baseline="0"/>
            </a:lvl1pPr>
            <a:lvl2pPr marL="269875" indent="-269875">
              <a:buFont typeface="+mj-lt"/>
              <a:buAutoNum type="arabicPeriod"/>
              <a:defRPr/>
            </a:lvl2pPr>
            <a:lvl3pPr marL="269875" indent="-269875">
              <a:buFont typeface="+mj-lt"/>
              <a:buAutoNum type="arabicPeriod"/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91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38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8277215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500042"/>
            <a:ext cx="6926402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2432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500042"/>
            <a:ext cx="6926402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834114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7773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8562" y="334566"/>
            <a:ext cx="8253413" cy="696521"/>
          </a:xfrm>
          <a:prstGeom prst="rect">
            <a:avLst/>
          </a:prstGeom>
        </p:spPr>
        <p:txBody>
          <a:bodyPr vert="horz" wrap="square" lIns="91413" tIns="45707" rIns="91413" bIns="45707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1230" y="1379081"/>
            <a:ext cx="4325937" cy="2985067"/>
          </a:xfrm>
          <a:prstGeom prst="rect">
            <a:avLst/>
          </a:prstGeom>
        </p:spPr>
        <p:txBody>
          <a:bodyPr vert="horz" lIns="102826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3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9179230" y="1796603"/>
            <a:ext cx="981368" cy="3346898"/>
          </a:xfrm>
          <a:prstGeom prst="rect">
            <a:avLst/>
          </a:prstGeom>
          <a:solidFill>
            <a:schemeClr val="bg1"/>
          </a:solidFill>
          <a:ln w="22225" cap="flat" cmpd="sng">
            <a:noFill/>
            <a:prstDash val="solid"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653064"/>
            <a:endParaRPr lang="de-DE" sz="1300" kern="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9238906" y="2825433"/>
            <a:ext cx="348855" cy="34137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Rechteck 21"/>
          <p:cNvSpPr/>
          <p:nvPr/>
        </p:nvSpPr>
        <p:spPr bwMode="auto">
          <a:xfrm rot="10800000">
            <a:off x="9238906" y="4733089"/>
            <a:ext cx="348855" cy="34137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hteck 22"/>
          <p:cNvSpPr/>
          <p:nvPr/>
        </p:nvSpPr>
        <p:spPr bwMode="auto">
          <a:xfrm rot="10800000">
            <a:off x="9238906" y="4256174"/>
            <a:ext cx="348855" cy="34137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" name="Rechteck 23"/>
          <p:cNvSpPr/>
          <p:nvPr/>
        </p:nvSpPr>
        <p:spPr bwMode="auto">
          <a:xfrm rot="10800000">
            <a:off x="9238906" y="3779261"/>
            <a:ext cx="348855" cy="341370"/>
          </a:xfrm>
          <a:prstGeom prst="rect">
            <a:avLst/>
          </a:prstGeom>
          <a:solidFill>
            <a:schemeClr val="accent4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5" name="Rechteck 24"/>
          <p:cNvSpPr/>
          <p:nvPr/>
        </p:nvSpPr>
        <p:spPr bwMode="auto">
          <a:xfrm rot="10800000">
            <a:off x="9238906" y="3302347"/>
            <a:ext cx="348855" cy="341370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Fußzeilenplatzhalter 5"/>
          <p:cNvSpPr>
            <a:spLocks noGrp="1"/>
          </p:cNvSpPr>
          <p:nvPr userDrawn="1"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9238906" y="1871605"/>
            <a:ext cx="348855" cy="34137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Rechteck 14"/>
          <p:cNvSpPr/>
          <p:nvPr userDrawn="1"/>
        </p:nvSpPr>
        <p:spPr bwMode="auto">
          <a:xfrm rot="10800000">
            <a:off x="9238906" y="2348519"/>
            <a:ext cx="348855" cy="34137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9649609" y="2445104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1</a:t>
            </a:r>
            <a:endParaRPr lang="de-DE" sz="900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9649609" y="2922018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2</a:t>
            </a:r>
            <a:endParaRPr lang="de-DE" sz="900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9649609" y="3398932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3</a:t>
            </a:r>
            <a:endParaRPr lang="de-DE" sz="900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9649609" y="3875846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4</a:t>
            </a:r>
            <a:endParaRPr lang="de-DE" sz="900" dirty="0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9649609" y="4352071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5</a:t>
            </a:r>
            <a:endParaRPr lang="de-DE" sz="900" dirty="0"/>
          </a:p>
        </p:txBody>
      </p:sp>
      <p:sp>
        <p:nvSpPr>
          <p:cNvPr id="20" name="Textfeld 19"/>
          <p:cNvSpPr txBox="1"/>
          <p:nvPr userDrawn="1"/>
        </p:nvSpPr>
        <p:spPr>
          <a:xfrm>
            <a:off x="9649609" y="4835132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6</a:t>
            </a:r>
            <a:endParaRPr lang="de-DE" sz="900" dirty="0"/>
          </a:p>
        </p:txBody>
      </p:sp>
      <p:sp>
        <p:nvSpPr>
          <p:cNvPr id="26" name="Textfeld 25"/>
          <p:cNvSpPr txBox="1"/>
          <p:nvPr userDrawn="1"/>
        </p:nvSpPr>
        <p:spPr>
          <a:xfrm>
            <a:off x="9649609" y="1820385"/>
            <a:ext cx="510989" cy="3475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de-DE" sz="900" baseline="0" dirty="0" smtClean="0"/>
              <a:t>Hinter-grund 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de-DE" sz="900" dirty="0" smtClean="0"/>
              <a:t>Text</a:t>
            </a:r>
            <a:r>
              <a:rPr lang="de-DE" sz="900" baseline="0" dirty="0" smtClean="0"/>
              <a:t> 2</a:t>
            </a:r>
            <a:endParaRPr lang="de-DE" sz="900" dirty="0"/>
          </a:p>
        </p:txBody>
      </p:sp>
      <p:pic>
        <p:nvPicPr>
          <p:cNvPr id="27" name="Bild 12" descr="fokus.emf"/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62" y="4565712"/>
            <a:ext cx="1220316" cy="33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9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815" r:id="rId2"/>
    <p:sldLayoutId id="2147483793" r:id="rId3"/>
    <p:sldLayoutId id="2147483816" r:id="rId4"/>
    <p:sldLayoutId id="2147483795" r:id="rId5"/>
    <p:sldLayoutId id="2147483804" r:id="rId6"/>
    <p:sldLayoutId id="2147483806" r:id="rId7"/>
    <p:sldLayoutId id="2147483797" r:id="rId8"/>
    <p:sldLayoutId id="2147483802" r:id="rId9"/>
    <p:sldLayoutId id="2147483810" r:id="rId10"/>
    <p:sldLayoutId id="2147483811" r:id="rId11"/>
    <p:sldLayoutId id="2147483812" r:id="rId12"/>
    <p:sldLayoutId id="2147483807" r:id="rId13"/>
    <p:sldLayoutId id="2147483796" r:id="rId14"/>
    <p:sldLayoutId id="2147483803" r:id="rId15"/>
    <p:sldLayoutId id="2147483808" r:id="rId16"/>
    <p:sldLayoutId id="2147483798" r:id="rId17"/>
    <p:sldLayoutId id="2147483809" r:id="rId18"/>
    <p:sldLayoutId id="2147483800" r:id="rId19"/>
    <p:sldLayoutId id="2147483813" r:id="rId20"/>
    <p:sldLayoutId id="2147483799" r:id="rId21"/>
    <p:sldLayoutId id="2147483805" r:id="rId22"/>
    <p:sldLayoutId id="2147483814" r:id="rId23"/>
    <p:sldLayoutId id="2147483801" r:id="rId24"/>
    <p:sldLayoutId id="2147483817" r:id="rId25"/>
    <p:sldLayoutId id="2147483818" r:id="rId26"/>
    <p:sldLayoutId id="2147483819" r:id="rId27"/>
    <p:sldLayoutId id="2147483820" r:id="rId28"/>
    <p:sldLayoutId id="2147483821" r:id="rId29"/>
    <p:sldLayoutId id="2147483822" r:id="rId30"/>
    <p:sldLayoutId id="2147483823" r:id="rId31"/>
    <p:sldLayoutId id="2147483824" r:id="rId32"/>
    <p:sldLayoutId id="2147483825" r:id="rId33"/>
    <p:sldLayoutId id="2147483826" r:id="rId34"/>
    <p:sldLayoutId id="2147483827" r:id="rId35"/>
    <p:sldLayoutId id="2147483828" r:id="rId3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126" rtl="0" eaLnBrk="1" latinLnBrk="0" hangingPunct="1">
        <a:lnSpc>
          <a:spcPts val="2999"/>
        </a:lnSpc>
        <a:spcBef>
          <a:spcPct val="0"/>
        </a:spcBef>
        <a:buNone/>
        <a:defRPr sz="2000" b="1" kern="1200" cap="all" spc="9" baseline="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257326" indent="-257326" algn="l" defTabSz="914126" rtl="0" eaLnBrk="1" latinLnBrk="0" hangingPunct="1">
        <a:spcBef>
          <a:spcPct val="20000"/>
        </a:spcBef>
        <a:buClrTx/>
        <a:buFont typeface="Symbol" charset="2"/>
        <a:buChar char="-"/>
        <a:tabLst/>
        <a:defRPr lang="de-DE" sz="1600" kern="1200" dirty="0" smtClean="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257326" indent="-257326" algn="l" defTabSz="914126" rtl="0" eaLnBrk="1" latinLnBrk="0" hangingPunct="1">
        <a:spcBef>
          <a:spcPct val="20000"/>
        </a:spcBef>
        <a:buClrTx/>
        <a:buFont typeface="Symbol" charset="2"/>
        <a:buChar char="-"/>
        <a:tabLst/>
        <a:defRPr lang="de-DE" sz="1500" kern="1200" dirty="0" smtClean="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716428" indent="-240321" algn="l" defTabSz="914126" rtl="0" eaLnBrk="1" latinLnBrk="0" hangingPunct="1">
        <a:spcBef>
          <a:spcPct val="20000"/>
        </a:spcBef>
        <a:buClrTx/>
        <a:buFont typeface="Symbol" charset="2"/>
        <a:buChar char="-"/>
        <a:defRPr lang="de-DE" sz="1600" kern="1200" dirty="0" smtClean="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501046" indent="-266394" algn="l" defTabSz="91412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6782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3845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0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3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8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3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2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xel.rennoch@fokus.fraunhofer.de" TargetMode="External"/><Relationship Id="rId2" Type="http://schemas.openxmlformats.org/officeDocument/2006/relationships/hyperlink" Target="https://www.fokus.fraunhofer.de/sqc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Contribution.aspx?MeetingId=340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box.etsi.org/MTS/TST/05-CONTRIBUTIONS/2018/MTSTST(18)000009_MTS_WG_TST_Flyer.doc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clipse/iottestware/tree/master/doc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5"/>
          <p:cNvSpPr>
            <a:spLocks noGrp="1"/>
          </p:cNvSpPr>
          <p:nvPr>
            <p:ph type="subTitle" idx="1"/>
          </p:nvPr>
        </p:nvSpPr>
        <p:spPr/>
        <p:txBody>
          <a:bodyPr lIns="108000" tIns="0" rIns="0" bIns="0">
            <a:normAutofit fontScale="77500" lnSpcReduction="20000"/>
          </a:bodyPr>
          <a:lstStyle/>
          <a:p>
            <a:r>
              <a:rPr lang="de-DE" dirty="0"/>
              <a:t>Axel </a:t>
            </a:r>
            <a:r>
              <a:rPr lang="de-DE" dirty="0" smtClean="0"/>
              <a:t>Rennoch</a:t>
            </a:r>
            <a:endParaRPr lang="de-DE" dirty="0"/>
          </a:p>
          <a:p>
            <a:r>
              <a:rPr lang="de-DE" dirty="0" smtClean="0"/>
              <a:t>MTS#74, Sophia-Antipolis, May 24, 2018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434" y="436905"/>
            <a:ext cx="8270209" cy="795841"/>
          </a:xfrm>
        </p:spPr>
        <p:txBody>
          <a:bodyPr/>
          <a:lstStyle/>
          <a:p>
            <a:r>
              <a:rPr lang="de-DE" dirty="0" smtClean="0"/>
              <a:t>MTS WG TST STATUS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8784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36707" cy="349593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 hangingPunct="0"/>
            <a:endParaRPr lang="de-DE" dirty="0"/>
          </a:p>
          <a:p>
            <a:pPr hangingPunct="0"/>
            <a:r>
              <a:rPr lang="en-GB" dirty="0" smtClean="0"/>
              <a:t>September </a:t>
            </a:r>
            <a:r>
              <a:rPr lang="en-GB" dirty="0"/>
              <a:t>23</a:t>
            </a:r>
            <a:r>
              <a:rPr lang="en-GB" baseline="30000" dirty="0"/>
              <a:t>rd</a:t>
            </a:r>
            <a:r>
              <a:rPr lang="en-GB" dirty="0"/>
              <a:t> (morning), 2018, before </a:t>
            </a:r>
            <a:r>
              <a:rPr lang="en-GB" dirty="0" smtClean="0"/>
              <a:t>MTS#75 </a:t>
            </a:r>
            <a:r>
              <a:rPr lang="en-GB" dirty="0"/>
              <a:t>in </a:t>
            </a:r>
            <a:r>
              <a:rPr lang="en-GB" dirty="0" smtClean="0"/>
              <a:t>Budapest?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meetings</a:t>
            </a:r>
            <a:r>
              <a:rPr lang="de-DE" dirty="0" smtClean="0"/>
              <a:t>/</a:t>
            </a:r>
            <a:r>
              <a:rPr lang="de-DE" dirty="0" err="1" smtClean="0"/>
              <a:t>calls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992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48331" y="957008"/>
            <a:ext cx="7357019" cy="3495930"/>
          </a:xfrm>
        </p:spPr>
        <p:txBody>
          <a:bodyPr/>
          <a:lstStyle/>
          <a:p>
            <a:pPr algn="l"/>
            <a:endParaRPr lang="de-DE" dirty="0" smtClean="0"/>
          </a:p>
          <a:p>
            <a:pPr algn="l"/>
            <a:r>
              <a:rPr lang="de-DE" dirty="0" smtClean="0"/>
              <a:t>Fraunhofer FOKUS</a:t>
            </a:r>
          </a:p>
          <a:p>
            <a:pPr algn="l"/>
            <a:r>
              <a:rPr lang="de-DE" dirty="0" smtClean="0"/>
              <a:t>Business Unit Quality Engineering (SQC)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Kaiserin-Augusta-Allee 31</a:t>
            </a:r>
            <a:br>
              <a:rPr lang="de-DE" dirty="0"/>
            </a:br>
            <a:r>
              <a:rPr lang="de-DE" dirty="0"/>
              <a:t>10589 Berlin, Germany</a:t>
            </a:r>
          </a:p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www.fokus.fraunhofer.de/sqc</a:t>
            </a:r>
            <a:r>
              <a:rPr lang="de-DE" dirty="0" smtClean="0"/>
              <a:t> 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Axel Rennoch </a:t>
            </a:r>
          </a:p>
          <a:p>
            <a:r>
              <a:rPr lang="de-DE" dirty="0" smtClean="0">
                <a:hlinkClick r:id="rId3"/>
              </a:rPr>
              <a:t>axel.rennoch@fokus.fraunhofer.de</a:t>
            </a:r>
            <a:endParaRPr lang="de-DE" dirty="0" smtClean="0"/>
          </a:p>
          <a:p>
            <a:r>
              <a:rPr lang="de-DE" dirty="0" err="1"/>
              <a:t>p</a:t>
            </a:r>
            <a:r>
              <a:rPr lang="de-DE" dirty="0" err="1" smtClean="0"/>
              <a:t>hone</a:t>
            </a:r>
            <a:r>
              <a:rPr lang="de-DE" dirty="0" smtClean="0"/>
              <a:t> +</a:t>
            </a:r>
            <a:r>
              <a:rPr lang="de-DE" dirty="0"/>
              <a:t>49 </a:t>
            </a:r>
            <a:r>
              <a:rPr lang="de-DE" dirty="0" smtClean="0"/>
              <a:t>30 3463-7344</a:t>
            </a:r>
            <a:endParaRPr lang="de-DE" dirty="0"/>
          </a:p>
          <a:p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Contacts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203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7872408" cy="3495930"/>
          </a:xfrm>
        </p:spPr>
        <p:txBody>
          <a:bodyPr/>
          <a:lstStyle/>
          <a:p>
            <a:r>
              <a:rPr lang="de-DE" dirty="0" smtClean="0"/>
              <a:t>26.09.17: </a:t>
            </a:r>
            <a:r>
              <a:rPr lang="de-DE" dirty="0" err="1" smtClean="0"/>
              <a:t>Creation</a:t>
            </a:r>
            <a:r>
              <a:rPr lang="de-DE" dirty="0" smtClean="0"/>
              <a:t> at MTS#72 </a:t>
            </a:r>
            <a:r>
              <a:rPr lang="de-DE" dirty="0" err="1" smtClean="0"/>
              <a:t>with</a:t>
            </a:r>
            <a:r>
              <a:rPr lang="de-DE" dirty="0" smtClean="0"/>
              <a:t> initial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23.10.17: </a:t>
            </a:r>
            <a:r>
              <a:rPr lang="de-DE" dirty="0" smtClean="0"/>
              <a:t>MTSTST#1 </a:t>
            </a:r>
            <a:r>
              <a:rPr lang="de-DE" dirty="0" smtClean="0"/>
              <a:t>(Sophia </a:t>
            </a:r>
            <a:r>
              <a:rPr lang="de-DE" dirty="0"/>
              <a:t>Antipolis, 10 </a:t>
            </a:r>
            <a:r>
              <a:rPr lang="de-DE" dirty="0" err="1" smtClean="0"/>
              <a:t>participants</a:t>
            </a:r>
            <a:r>
              <a:rPr lang="de-DE" dirty="0" smtClean="0"/>
              <a:t>)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endParaRPr lang="de-DE" dirty="0"/>
          </a:p>
          <a:p>
            <a:r>
              <a:rPr lang="de-DE" dirty="0" smtClean="0"/>
              <a:t>30.11.17: MTSTST#2 (</a:t>
            </a:r>
            <a:r>
              <a:rPr lang="de-DE" dirty="0"/>
              <a:t>Berlin, </a:t>
            </a:r>
            <a:r>
              <a:rPr lang="de-DE" dirty="0" smtClean="0"/>
              <a:t>11 </a:t>
            </a:r>
            <a:r>
              <a:rPr lang="de-DE" dirty="0" err="1" smtClean="0"/>
              <a:t>participants</a:t>
            </a:r>
            <a:r>
              <a:rPr lang="de-DE" dirty="0" smtClean="0"/>
              <a:t>)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NWI </a:t>
            </a:r>
            <a:r>
              <a:rPr lang="de-DE" dirty="0" err="1" smtClean="0"/>
              <a:t>ideas</a:t>
            </a:r>
            <a:endParaRPr lang="de-DE" dirty="0" smtClean="0"/>
          </a:p>
          <a:p>
            <a:r>
              <a:rPr lang="de-DE" dirty="0" smtClean="0"/>
              <a:t>23.01.18: MTSTST#3 (</a:t>
            </a:r>
            <a:r>
              <a:rPr lang="de-DE" dirty="0" err="1" smtClean="0"/>
              <a:t>Munich</a:t>
            </a:r>
            <a:r>
              <a:rPr lang="de-DE" dirty="0"/>
              <a:t>, </a:t>
            </a:r>
            <a:r>
              <a:rPr lang="de-DE" dirty="0" smtClean="0"/>
              <a:t>15 </a:t>
            </a:r>
            <a:r>
              <a:rPr lang="de-DE" dirty="0" err="1" smtClean="0"/>
              <a:t>participants</a:t>
            </a:r>
            <a:r>
              <a:rPr lang="de-DE" dirty="0" smtClean="0"/>
              <a:t>) </a:t>
            </a:r>
            <a:r>
              <a:rPr lang="de-DE" dirty="0" err="1" smtClean="0"/>
              <a:t>agreement</a:t>
            </a:r>
            <a:r>
              <a:rPr lang="de-DE" dirty="0" smtClean="0"/>
              <a:t> </a:t>
            </a:r>
            <a:r>
              <a:rPr lang="de-DE" dirty="0" smtClean="0"/>
              <a:t>on </a:t>
            </a:r>
            <a:r>
              <a:rPr lang="de-DE" dirty="0" err="1" smtClean="0"/>
              <a:t>eight</a:t>
            </a:r>
            <a:r>
              <a:rPr lang="de-DE" dirty="0" smtClean="0"/>
              <a:t> NWIs</a:t>
            </a:r>
          </a:p>
          <a:p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i="1" dirty="0" smtClean="0"/>
              <a:t>Work </a:t>
            </a:r>
            <a:r>
              <a:rPr lang="de-DE" i="1" dirty="0" err="1" smtClean="0"/>
              <a:t>started</a:t>
            </a:r>
            <a:r>
              <a:rPr lang="de-DE" i="1" dirty="0" smtClean="0"/>
              <a:t> on </a:t>
            </a:r>
            <a:r>
              <a:rPr lang="de-DE" i="1" dirty="0" err="1" smtClean="0"/>
              <a:t>functional</a:t>
            </a:r>
            <a:r>
              <a:rPr lang="de-DE" i="1" dirty="0" smtClean="0"/>
              <a:t> TPs (</a:t>
            </a:r>
            <a:r>
              <a:rPr lang="de-DE" i="1" dirty="0" err="1" smtClean="0"/>
              <a:t>CoAP</a:t>
            </a:r>
            <a:r>
              <a:rPr lang="de-DE" i="1" dirty="0" smtClean="0"/>
              <a:t>, MQTT, </a:t>
            </a:r>
            <a:r>
              <a:rPr lang="de-DE" i="1" dirty="0" err="1" smtClean="0"/>
              <a:t>LoRaWAN</a:t>
            </a:r>
            <a:r>
              <a:rPr lang="de-DE" i="1" dirty="0" smtClean="0"/>
              <a:t>)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security</a:t>
            </a:r>
            <a:r>
              <a:rPr lang="de-DE" i="1" dirty="0" smtClean="0"/>
              <a:t> </a:t>
            </a:r>
            <a:endParaRPr lang="de-DE" i="1" dirty="0"/>
          </a:p>
          <a:p>
            <a:endParaRPr lang="de-DE" dirty="0"/>
          </a:p>
          <a:p>
            <a:r>
              <a:rPr lang="de-DE" u="sng" dirty="0" smtClean="0"/>
              <a:t>23.05.18: </a:t>
            </a:r>
            <a:r>
              <a:rPr lang="de-DE" b="1" u="sng" dirty="0" smtClean="0"/>
              <a:t>MTSTST#4</a:t>
            </a:r>
            <a:r>
              <a:rPr lang="de-DE" u="sng" dirty="0" smtClean="0"/>
              <a:t> (Sophia </a:t>
            </a:r>
            <a:r>
              <a:rPr lang="de-DE" u="sng" dirty="0"/>
              <a:t>Antipolis, </a:t>
            </a:r>
            <a:r>
              <a:rPr lang="de-DE" u="sng" dirty="0" smtClean="0"/>
              <a:t>13 </a:t>
            </a:r>
            <a:r>
              <a:rPr lang="de-DE" u="sng" dirty="0" err="1" smtClean="0"/>
              <a:t>participants</a:t>
            </a:r>
            <a:r>
              <a:rPr lang="de-DE" u="sng" dirty="0" smtClean="0"/>
              <a:t>)</a:t>
            </a:r>
          </a:p>
          <a:p>
            <a:pPr marL="253924" lvl="1" indent="0">
              <a:buNone/>
            </a:pPr>
            <a:r>
              <a:rPr lang="de-DE" sz="1200" i="1" dirty="0" smtClean="0"/>
              <a:t>DEKRA, AUDI, </a:t>
            </a:r>
            <a:r>
              <a:rPr lang="de-DE" sz="1200" i="1" dirty="0" err="1" smtClean="0"/>
              <a:t>Spirent</a:t>
            </a:r>
            <a:r>
              <a:rPr lang="de-DE" sz="1200" i="1" dirty="0" smtClean="0"/>
              <a:t>, EGM, </a:t>
            </a:r>
            <a:r>
              <a:rPr lang="de-DE" sz="1200" i="1" dirty="0" err="1" smtClean="0"/>
              <a:t>UoGöttingen</a:t>
            </a:r>
            <a:r>
              <a:rPr lang="de-DE" sz="1200" i="1" dirty="0" smtClean="0"/>
              <a:t>, </a:t>
            </a:r>
            <a:r>
              <a:rPr lang="de-DE" sz="1200" i="1" dirty="0" err="1" smtClean="0"/>
              <a:t>Elvior</a:t>
            </a:r>
            <a:r>
              <a:rPr lang="de-DE" sz="1200" i="1" dirty="0" smtClean="0"/>
              <a:t>, Fraunhofer FOKUS, ETSI, Ericsson, </a:t>
            </a:r>
            <a:r>
              <a:rPr lang="de-DE" sz="1200" i="1" dirty="0" err="1" smtClean="0"/>
              <a:t>Sintesio</a:t>
            </a:r>
            <a:endParaRPr lang="de-DE" sz="1200" i="1" dirty="0" smtClean="0"/>
          </a:p>
          <a:p>
            <a:pPr marL="253924" lvl="1" indent="0">
              <a:buNone/>
            </a:pPr>
            <a:r>
              <a:rPr lang="de-DE" sz="1200" i="1" dirty="0" smtClean="0"/>
              <a:t>Guests</a:t>
            </a:r>
            <a:r>
              <a:rPr lang="de-DE" sz="1200" i="1" dirty="0"/>
              <a:t>: </a:t>
            </a:r>
            <a:r>
              <a:rPr lang="de-DE" sz="1200" i="1" dirty="0" err="1"/>
              <a:t>relayr</a:t>
            </a:r>
            <a:r>
              <a:rPr lang="de-DE" sz="1200" i="1" dirty="0"/>
              <a:t> GmbH, Fraunhofer </a:t>
            </a:r>
            <a:r>
              <a:rPr lang="de-DE" sz="1200" i="1" dirty="0" smtClean="0"/>
              <a:t>IPK</a:t>
            </a:r>
            <a:br>
              <a:rPr lang="de-DE" sz="1200" i="1" dirty="0" smtClean="0"/>
            </a:br>
            <a:r>
              <a:rPr lang="de-DE" dirty="0" err="1" smtClean="0"/>
              <a:t>about</a:t>
            </a:r>
            <a:r>
              <a:rPr lang="de-DE" dirty="0" smtClean="0"/>
              <a:t> WI </a:t>
            </a:r>
            <a:r>
              <a:rPr lang="de-DE" dirty="0" err="1" smtClean="0"/>
              <a:t>progress</a:t>
            </a:r>
            <a:r>
              <a:rPr lang="de-DE" dirty="0" smtClean="0"/>
              <a:t>, </a:t>
            </a:r>
            <a:r>
              <a:rPr lang="de-DE" dirty="0" err="1" smtClean="0"/>
              <a:t>one</a:t>
            </a:r>
            <a:r>
              <a:rPr lang="de-DE" dirty="0" smtClean="0"/>
              <a:t> NWI </a:t>
            </a:r>
            <a:r>
              <a:rPr lang="de-DE" dirty="0" err="1" smtClean="0"/>
              <a:t>draft</a:t>
            </a:r>
            <a:r>
              <a:rPr lang="de-DE" dirty="0" smtClean="0"/>
              <a:t>, </a:t>
            </a:r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err="1" smtClean="0"/>
              <a:t>liaisons</a:t>
            </a:r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History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365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66601" cy="34959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Multiple TPs: </a:t>
            </a:r>
            <a:r>
              <a:rPr lang="de-DE" sz="1800" dirty="0" err="1" smtClean="0"/>
              <a:t>CoAP</a:t>
            </a:r>
            <a:r>
              <a:rPr lang="de-DE" sz="1800" dirty="0" smtClean="0"/>
              <a:t> (39), MQTT (56), </a:t>
            </a:r>
            <a:r>
              <a:rPr lang="de-DE" sz="1800" i="1" dirty="0" smtClean="0"/>
              <a:t>OPC-UA (23)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err="1" smtClean="0"/>
              <a:t>CoAP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MQTT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/>
              <a:t>a</a:t>
            </a:r>
            <a:r>
              <a:rPr lang="de-DE" sz="1800" dirty="0" err="1" smtClean="0"/>
              <a:t>vailable</a:t>
            </a:r>
            <a:r>
              <a:rPr lang="de-DE" sz="1800" dirty="0" smtClean="0"/>
              <a:t> via ETSI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 smtClean="0">
                <a:hlinkClick r:id="rId3"/>
              </a:rPr>
              <a:t>https://portal.etsi.org/Contribution.aspx?MeetingId=34031</a:t>
            </a:r>
            <a:endParaRPr lang="de-DE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err="1" smtClean="0"/>
              <a:t>Using</a:t>
            </a:r>
            <a:r>
              <a:rPr lang="de-DE" sz="1800" dirty="0" smtClean="0"/>
              <a:t> TDL-TO:</a:t>
            </a:r>
            <a:endParaRPr lang="de-DE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/>
              <a:t>Event </a:t>
            </a:r>
            <a:r>
              <a:rPr lang="de-DE" sz="1800" dirty="0" err="1"/>
              <a:t>sequence</a:t>
            </a:r>
            <a:endParaRPr lang="de-DE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/>
              <a:t>Domain: </a:t>
            </a:r>
            <a:r>
              <a:rPr lang="de-DE" sz="1800" dirty="0" err="1"/>
              <a:t>pics</a:t>
            </a:r>
            <a:r>
              <a:rPr lang="de-DE" sz="1800" dirty="0"/>
              <a:t>, </a:t>
            </a:r>
            <a:r>
              <a:rPr lang="de-DE" sz="1800" dirty="0" err="1"/>
              <a:t>entities</a:t>
            </a:r>
            <a:r>
              <a:rPr lang="de-DE" sz="1800" dirty="0"/>
              <a:t>, </a:t>
            </a:r>
            <a:r>
              <a:rPr lang="de-DE" sz="1800" dirty="0" err="1"/>
              <a:t>events</a:t>
            </a:r>
            <a:r>
              <a:rPr lang="de-DE" sz="1800" dirty="0"/>
              <a:t>, </a:t>
            </a:r>
            <a:r>
              <a:rPr lang="de-DE" sz="1800" dirty="0" err="1"/>
              <a:t>event</a:t>
            </a:r>
            <a:r>
              <a:rPr lang="de-DE" sz="1800" dirty="0"/>
              <a:t> </a:t>
            </a:r>
            <a:r>
              <a:rPr lang="de-DE" sz="1800" dirty="0" err="1" smtClean="0"/>
              <a:t>templates</a:t>
            </a:r>
            <a:endParaRPr lang="de-DE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smtClean="0"/>
              <a:t>Data</a:t>
            </a:r>
            <a:r>
              <a:rPr lang="de-DE" sz="1800" dirty="0"/>
              <a:t>: type </a:t>
            </a:r>
            <a:r>
              <a:rPr lang="de-DE" sz="1800" dirty="0" err="1"/>
              <a:t>definition</a:t>
            </a:r>
            <a:endParaRPr lang="en-US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Functional</a:t>
            </a:r>
            <a:r>
              <a:rPr lang="de-DE" dirty="0" smtClean="0"/>
              <a:t> Tests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02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Started</a:t>
            </a:r>
            <a:r>
              <a:rPr lang="de-DE" dirty="0" smtClean="0"/>
              <a:t> WI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38153" y="1514475"/>
            <a:ext cx="7896973" cy="222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4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66601" cy="34959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Multiple </a:t>
            </a:r>
            <a:r>
              <a:rPr lang="de-DE" sz="1800" dirty="0" err="1" smtClean="0"/>
              <a:t>foundational</a:t>
            </a:r>
            <a:r>
              <a:rPr lang="de-DE" sz="1800" dirty="0" smtClean="0"/>
              <a:t> TPs (8</a:t>
            </a:r>
            <a:r>
              <a:rPr lang="de-DE" sz="1800" dirty="0" smtClean="0"/>
              <a:t>): </a:t>
            </a:r>
            <a:endParaRPr lang="de-DE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err="1" smtClean="0"/>
              <a:t>authenticator</a:t>
            </a:r>
            <a:r>
              <a:rPr lang="de-DE" sz="1800" dirty="0" smtClean="0"/>
              <a:t> </a:t>
            </a:r>
            <a:r>
              <a:rPr lang="de-DE" sz="1800" dirty="0" err="1" smtClean="0"/>
              <a:t>feedback</a:t>
            </a:r>
            <a:r>
              <a:rPr lang="de-DE" sz="1800" dirty="0" smtClean="0"/>
              <a:t>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err="1" smtClean="0"/>
              <a:t>password</a:t>
            </a:r>
            <a:r>
              <a:rPr lang="de-DE" sz="1800" dirty="0" smtClean="0"/>
              <a:t> </a:t>
            </a:r>
            <a:r>
              <a:rPr lang="de-DE" sz="1800" dirty="0" err="1" smtClean="0"/>
              <a:t>lifetime</a:t>
            </a:r>
            <a:r>
              <a:rPr lang="de-DE" sz="1800" dirty="0" smtClean="0"/>
              <a:t>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err="1" smtClean="0"/>
              <a:t>session</a:t>
            </a:r>
            <a:r>
              <a:rPr lang="de-DE" sz="1800" dirty="0" smtClean="0"/>
              <a:t> lock,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 err="1" smtClean="0"/>
              <a:t>account</a:t>
            </a:r>
            <a:r>
              <a:rPr lang="de-DE" sz="1800" dirty="0" smtClean="0"/>
              <a:t> </a:t>
            </a:r>
            <a:r>
              <a:rPr lang="de-DE" sz="1800" dirty="0" err="1" smtClean="0"/>
              <a:t>changeability</a:t>
            </a:r>
            <a:endParaRPr lang="de-DE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err="1" smtClean="0"/>
              <a:t>Using</a:t>
            </a:r>
            <a:r>
              <a:rPr lang="de-DE" sz="1800" dirty="0" smtClean="0"/>
              <a:t> TDL-TO:</a:t>
            </a:r>
            <a:endParaRPr lang="de-DE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/>
              <a:t>Event </a:t>
            </a:r>
            <a:r>
              <a:rPr lang="de-DE" sz="1800" dirty="0" err="1"/>
              <a:t>sequence</a:t>
            </a:r>
            <a:endParaRPr lang="de-DE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/>
              <a:t>Domain: </a:t>
            </a:r>
            <a:r>
              <a:rPr lang="de-DE" sz="1800" dirty="0" err="1"/>
              <a:t>pics</a:t>
            </a:r>
            <a:r>
              <a:rPr lang="de-DE" sz="1800" dirty="0"/>
              <a:t>, </a:t>
            </a:r>
            <a:r>
              <a:rPr lang="de-DE" sz="1800" dirty="0" err="1"/>
              <a:t>entities</a:t>
            </a:r>
            <a:r>
              <a:rPr lang="de-DE" sz="1800" dirty="0"/>
              <a:t>, </a:t>
            </a:r>
            <a:r>
              <a:rPr lang="de-DE" sz="1800" dirty="0" err="1"/>
              <a:t>events</a:t>
            </a:r>
            <a:endParaRPr lang="de-DE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00" dirty="0"/>
              <a:t>Time </a:t>
            </a:r>
            <a:r>
              <a:rPr lang="de-DE" sz="1800" dirty="0" err="1"/>
              <a:t>label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time </a:t>
            </a:r>
            <a:r>
              <a:rPr lang="de-DE" sz="1800" dirty="0" err="1"/>
              <a:t>constraint</a:t>
            </a:r>
            <a:endParaRPr lang="en-US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Foundational</a:t>
            </a:r>
            <a:r>
              <a:rPr lang="de-DE" dirty="0" smtClean="0"/>
              <a:t> Security </a:t>
            </a:r>
            <a:r>
              <a:rPr lang="de-DE" dirty="0" smtClean="0"/>
              <a:t>Tests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60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smtClean="0"/>
              <a:t>WI</a:t>
            </a:r>
            <a:endParaRPr lang="de-DE" dirty="0"/>
          </a:p>
        </p:txBody>
      </p:sp>
      <p:pic>
        <p:nvPicPr>
          <p:cNvPr id="1027" name="Grafik 1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" t="66693" r="67682" b="-19534"/>
          <a:stretch/>
        </p:blipFill>
        <p:spPr bwMode="auto">
          <a:xfrm>
            <a:off x="6793455" y="1819388"/>
            <a:ext cx="1746773" cy="296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883035"/>
            <a:ext cx="6258694" cy="354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4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36707" cy="349593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Change of </a:t>
            </a:r>
            <a:r>
              <a:rPr lang="en-US" b="1" u="sng" dirty="0" smtClean="0"/>
              <a:t>Rapporteur</a:t>
            </a:r>
            <a:r>
              <a:rPr lang="en-US" u="sng" dirty="0" smtClean="0"/>
              <a:t> for </a:t>
            </a:r>
            <a:r>
              <a:rPr lang="de-DE" u="sng" dirty="0" smtClean="0"/>
              <a:t>DTS/MTS-</a:t>
            </a:r>
            <a:r>
              <a:rPr lang="de-DE" u="sng" dirty="0" err="1" smtClean="0"/>
              <a:t>TSTLoRaWAN</a:t>
            </a:r>
            <a:r>
              <a:rPr lang="de-DE" u="sng" dirty="0" smtClean="0"/>
              <a:t>: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Martin Jordan (EGM) </a:t>
            </a:r>
            <a:r>
              <a:rPr lang="en-US" dirty="0" smtClean="0"/>
              <a:t>-&gt; </a:t>
            </a:r>
            <a:r>
              <a:rPr lang="en-US" b="1" dirty="0" smtClean="0"/>
              <a:t>Abbas Ahmed </a:t>
            </a:r>
            <a:r>
              <a:rPr lang="en-US" dirty="0" smtClean="0"/>
              <a:t>(EGM)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Change of schedules for COAP/MQTT (</a:t>
            </a:r>
            <a:r>
              <a:rPr lang="en-US" b="1" u="sng" dirty="0" smtClean="0"/>
              <a:t>part 1</a:t>
            </a:r>
            <a:r>
              <a:rPr lang="en-US" u="sng" dirty="0" smtClean="0"/>
              <a:t>)</a:t>
            </a:r>
            <a:r>
              <a:rPr lang="en-US" dirty="0" smtClean="0"/>
              <a:t>		</a:t>
            </a:r>
            <a:r>
              <a:rPr lang="en-US" u="sng" dirty="0" smtClean="0"/>
              <a:t>all others:</a:t>
            </a:r>
            <a:endParaRPr lang="en-US" u="sng" dirty="0"/>
          </a:p>
          <a:p>
            <a:pPr marL="0" indent="0">
              <a:buNone/>
            </a:pPr>
            <a:r>
              <a:rPr lang="en-US" dirty="0" smtClean="0"/>
              <a:t>Stable </a:t>
            </a:r>
            <a:r>
              <a:rPr lang="en-US" dirty="0"/>
              <a:t>Draft 	</a:t>
            </a:r>
            <a:r>
              <a:rPr lang="de-DE" dirty="0" smtClean="0"/>
              <a:t>2018-09-25</a:t>
            </a:r>
          </a:p>
          <a:p>
            <a:pPr marL="0" indent="0">
              <a:buNone/>
            </a:pPr>
            <a:r>
              <a:rPr lang="en-US" dirty="0" smtClean="0"/>
              <a:t>Draft </a:t>
            </a:r>
            <a:r>
              <a:rPr lang="en-US" dirty="0"/>
              <a:t>for approval 	</a:t>
            </a:r>
            <a:r>
              <a:rPr lang="en-US" dirty="0" smtClean="0"/>
              <a:t>2018-12-15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WG Approval 	</a:t>
            </a:r>
            <a:r>
              <a:rPr lang="en-US" dirty="0" smtClean="0"/>
              <a:t>2019-01-30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TB Approval 	</a:t>
            </a:r>
            <a:r>
              <a:rPr lang="en-US" dirty="0" smtClean="0"/>
              <a:t>2019-01-31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Review WI </a:t>
            </a:r>
            <a:r>
              <a:rPr lang="de-DE" dirty="0" err="1" smtClean="0"/>
              <a:t>Rapporteur</a:t>
            </a:r>
            <a:r>
              <a:rPr lang="de-DE" dirty="0" smtClean="0"/>
              <a:t>/time </a:t>
            </a:r>
            <a:r>
              <a:rPr lang="de-DE" dirty="0" err="1" smtClean="0"/>
              <a:t>schedule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1101" t="81865" r="68971"/>
          <a:stretch/>
        </p:blipFill>
        <p:spPr>
          <a:xfrm>
            <a:off x="5657850" y="2804431"/>
            <a:ext cx="1999609" cy="111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3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To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be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confirmed</a:t>
            </a:r>
            <a:r>
              <a:rPr lang="de-DE" b="1" u="sng" dirty="0" smtClean="0"/>
              <a:t> </a:t>
            </a:r>
            <a:r>
              <a:rPr lang="de-DE" u="sng" dirty="0" err="1" smtClean="0"/>
              <a:t>by</a:t>
            </a:r>
            <a:r>
              <a:rPr lang="de-DE" u="sng" dirty="0" smtClean="0"/>
              <a:t> TC MTS:</a:t>
            </a:r>
          </a:p>
          <a:p>
            <a:pPr marL="342900" indent="-342900">
              <a:buFont typeface="+mj-lt"/>
              <a:buAutoNum type="arabicParenBoth"/>
            </a:pPr>
            <a:r>
              <a:rPr lang="de-DE" dirty="0" smtClean="0"/>
              <a:t>ETSI TC </a:t>
            </a:r>
            <a:r>
              <a:rPr lang="de-DE" dirty="0" err="1" smtClean="0"/>
              <a:t>Cyber</a:t>
            </a:r>
            <a:endParaRPr lang="de-DE" dirty="0" smtClean="0"/>
          </a:p>
          <a:p>
            <a:pPr marL="342900" indent="-342900">
              <a:buFont typeface="+mj-lt"/>
              <a:buAutoNum type="arabicParenBoth"/>
            </a:pPr>
            <a:r>
              <a:rPr lang="de-DE" dirty="0" smtClean="0"/>
              <a:t>ETSI TC SmartM2M</a:t>
            </a:r>
          </a:p>
          <a:p>
            <a:pPr marL="342900" indent="-342900">
              <a:buFont typeface="+mj-lt"/>
              <a:buAutoNum type="arabicParenBoth"/>
            </a:pPr>
            <a:r>
              <a:rPr lang="de-DE" dirty="0" smtClean="0"/>
              <a:t>oneM2M (WG TST?)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u="sng" dirty="0" err="1" smtClean="0"/>
              <a:t>To</a:t>
            </a:r>
            <a:r>
              <a:rPr lang="de-DE" u="sng" dirty="0" smtClean="0"/>
              <a:t> </a:t>
            </a:r>
            <a:r>
              <a:rPr lang="de-DE" u="sng" dirty="0" err="1" smtClean="0"/>
              <a:t>be</a:t>
            </a:r>
            <a:r>
              <a:rPr lang="de-DE" u="sng" dirty="0" smtClean="0"/>
              <a:t> </a:t>
            </a:r>
            <a:r>
              <a:rPr lang="de-DE" u="sng" dirty="0" err="1" smtClean="0"/>
              <a:t>contacted</a:t>
            </a:r>
            <a:r>
              <a:rPr lang="de-DE" u="sng" dirty="0" smtClean="0"/>
              <a:t> </a:t>
            </a:r>
            <a:r>
              <a:rPr lang="de-DE" b="1" u="sng" dirty="0" err="1" smtClean="0"/>
              <a:t>before</a:t>
            </a:r>
            <a:r>
              <a:rPr lang="de-DE" u="sng" dirty="0" smtClean="0"/>
              <a:t> </a:t>
            </a:r>
            <a:r>
              <a:rPr lang="de-DE" u="sng" dirty="0" err="1" smtClean="0"/>
              <a:t>liaison</a:t>
            </a:r>
            <a:r>
              <a:rPr lang="de-DE" u="sng" dirty="0" smtClean="0"/>
              <a:t> </a:t>
            </a:r>
            <a:r>
              <a:rPr lang="de-DE" u="sng" dirty="0" err="1" smtClean="0"/>
              <a:t>request</a:t>
            </a:r>
            <a:r>
              <a:rPr lang="de-DE" u="sng" dirty="0" smtClean="0"/>
              <a:t>:</a:t>
            </a:r>
            <a:endParaRPr lang="de-DE" u="sng" dirty="0"/>
          </a:p>
          <a:p>
            <a:pPr>
              <a:buFontTx/>
              <a:buChar char="-"/>
            </a:pPr>
            <a:r>
              <a:rPr lang="de-DE" dirty="0" smtClean="0"/>
              <a:t>OPC-UA Foundation (</a:t>
            </a:r>
            <a:r>
              <a:rPr lang="de-DE" dirty="0" err="1" smtClean="0"/>
              <a:t>contact</a:t>
            </a:r>
            <a:r>
              <a:rPr lang="de-DE" dirty="0" smtClean="0"/>
              <a:t> via AUDI/FOKUS)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b="1" u="sng" dirty="0" smtClean="0"/>
              <a:t>Input:</a:t>
            </a:r>
            <a:r>
              <a:rPr lang="de-DE" b="1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TST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flyer</a:t>
            </a:r>
            <a:r>
              <a:rPr lang="de-DE" dirty="0" smtClean="0"/>
              <a:t> (</a:t>
            </a:r>
            <a:r>
              <a:rPr lang="de-DE" b="1" dirty="0">
                <a:solidFill>
                  <a:srgbClr val="0000FF"/>
                </a:solidFill>
                <a:hlinkClick r:id="rId2"/>
              </a:rPr>
              <a:t>MTSTST(18)000009</a:t>
            </a:r>
            <a:r>
              <a:rPr lang="de-DE" dirty="0" smtClean="0"/>
              <a:t>)</a:t>
            </a:r>
            <a:endParaRPr lang="de-DE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err="1" smtClean="0"/>
              <a:t>liaisons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556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Currently TDL </a:t>
            </a:r>
            <a:r>
              <a:rPr lang="en-US" b="1" dirty="0"/>
              <a:t>sources</a:t>
            </a:r>
            <a:r>
              <a:rPr lang="en-US" dirty="0"/>
              <a:t> are available via </a:t>
            </a:r>
            <a:r>
              <a:rPr lang="en-US" b="1" dirty="0"/>
              <a:t>Eclipse</a:t>
            </a:r>
            <a:r>
              <a:rPr lang="en-US" dirty="0"/>
              <a:t> </a:t>
            </a:r>
            <a:r>
              <a:rPr lang="de-DE" dirty="0" smtClean="0"/>
              <a:t>Foundation </a:t>
            </a:r>
            <a:r>
              <a:rPr lang="en-US" dirty="0" smtClean="0"/>
              <a:t>project </a:t>
            </a:r>
            <a:br>
              <a:rPr lang="en-US" dirty="0" smtClean="0"/>
            </a:br>
            <a:r>
              <a:rPr lang="en-US" b="1" dirty="0" smtClean="0"/>
              <a:t>IoT-Testware</a:t>
            </a:r>
            <a:r>
              <a:rPr lang="en-US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/>
              <a:t>with</a:t>
            </a:r>
            <a:r>
              <a:rPr lang="de-DE" dirty="0"/>
              <a:t> TTCN-3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installation</a:t>
            </a:r>
            <a:r>
              <a:rPr lang="de-DE" dirty="0"/>
              <a:t> </a:t>
            </a:r>
            <a:r>
              <a:rPr lang="de-DE" dirty="0" err="1"/>
              <a:t>scripts</a:t>
            </a:r>
            <a:r>
              <a:rPr lang="de-DE" dirty="0"/>
              <a:t>)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https://github.com/eclipse/iottestware/tree/master/docs</a:t>
            </a:r>
            <a:endParaRPr lang="en-US" dirty="0"/>
          </a:p>
          <a:p>
            <a:endParaRPr lang="de-DE" dirty="0"/>
          </a:p>
          <a:p>
            <a:r>
              <a:rPr lang="de-DE" dirty="0" err="1"/>
              <a:t>S</a:t>
            </a:r>
            <a:r>
              <a:rPr lang="de-DE" dirty="0" err="1" smtClean="0"/>
              <a:t>ubject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ETSI </a:t>
            </a:r>
            <a:r>
              <a:rPr lang="de-DE" dirty="0" err="1" smtClean="0"/>
              <a:t>location</a:t>
            </a:r>
            <a:r>
              <a:rPr lang="de-DE" dirty="0"/>
              <a:t>.</a:t>
            </a:r>
            <a:endParaRPr lang="de-DE" dirty="0" smtClean="0"/>
          </a:p>
          <a:p>
            <a:r>
              <a:rPr lang="de-DE" dirty="0" smtClean="0"/>
              <a:t>„Read/Write“-access / </a:t>
            </a:r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non-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/</a:t>
            </a:r>
            <a:r>
              <a:rPr lang="de-DE" dirty="0" err="1" smtClean="0"/>
              <a:t>supporter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Creation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ETSI TP </a:t>
            </a:r>
            <a:r>
              <a:rPr lang="de-DE" dirty="0" err="1" smtClean="0"/>
              <a:t>documents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ETSI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endParaRPr lang="de-DE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TDL Source </a:t>
            </a:r>
            <a:r>
              <a:rPr lang="de-DE" dirty="0" err="1" smtClean="0">
                <a:solidFill>
                  <a:srgbClr val="FFFF00"/>
                </a:solidFill>
              </a:rPr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9093623"/>
      </p:ext>
    </p:extLst>
  </p:cSld>
  <p:clrMapOvr>
    <a:masterClrMapping/>
  </p:clrMapOvr>
</p:sld>
</file>

<file path=ppt/theme/theme1.xml><?xml version="1.0" encoding="utf-8"?>
<a:theme xmlns:a="http://schemas.openxmlformats.org/drawingml/2006/main" name="Fraunhofer FOKUS">
  <a:themeElements>
    <a:clrScheme name="Benutzerdefiniert 6">
      <a:dk1>
        <a:sysClr val="windowText" lastClr="000000"/>
      </a:dk1>
      <a:lt1>
        <a:sysClr val="window" lastClr="FFFFFF"/>
      </a:lt1>
      <a:dk2>
        <a:srgbClr val="AD2221"/>
      </a:dk2>
      <a:lt2>
        <a:srgbClr val="FFFFFF"/>
      </a:lt2>
      <a:accent1>
        <a:srgbClr val="E9EAEB"/>
      </a:accent1>
      <a:accent2>
        <a:srgbClr val="C7C9CA"/>
      </a:accent2>
      <a:accent3>
        <a:srgbClr val="B1B3B7"/>
      </a:accent3>
      <a:accent4>
        <a:srgbClr val="93959A"/>
      </a:accent4>
      <a:accent5>
        <a:srgbClr val="7C8288"/>
      </a:accent5>
      <a:accent6>
        <a:srgbClr val="616567"/>
      </a:accent6>
      <a:hlink>
        <a:srgbClr val="AD2221"/>
      </a:hlink>
      <a:folHlink>
        <a:srgbClr val="009879"/>
      </a:folHlink>
    </a:clrScheme>
    <a:fontScheme name="FOKU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0" cap="flat" cmpd="sng">
          <a:solidFill>
            <a:schemeClr val="accent3"/>
          </a:solidFill>
          <a:prstDash val="solid"/>
          <a:round/>
          <a:headEnd/>
          <a:tailEnd/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err="1" smtClean="0">
            <a:ln>
              <a:noFill/>
            </a:ln>
            <a:solidFill>
              <a:schemeClr val="bg1"/>
            </a:solidFill>
            <a:effectLst/>
            <a:uLnTx/>
            <a:uFillTx/>
          </a:defRPr>
        </a:defPPr>
      </a:lstStyle>
    </a:spDef>
    <a:lnDef>
      <a:spPr>
        <a:ln w="12700" cmpd="sng">
          <a:solidFill>
            <a:schemeClr val="accent3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151200" tIns="0" rIns="0" bIns="0" rtlCol="0">
        <a:noAutofit/>
      </a:bodyPr>
      <a:lstStyle>
        <a:defPPr>
          <a:lnSpc>
            <a:spcPts val="2800"/>
          </a:lnSpc>
          <a:spcBef>
            <a:spcPts val="560"/>
          </a:spcBef>
          <a:buClr>
            <a:schemeClr val="tx1"/>
          </a:buClr>
          <a:defRPr sz="2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QC_PPT-Vorlage_16-9_2016-v02.potx" id="{B2387252-8CB5-467F-A5E6-16CF6A313BD0}" vid="{3AAA3AB1-F77F-4749-B5EE-6E83485166F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SQC_PPT-Vorlage_16-9_2016-v02</Template>
  <TotalTime>0</TotalTime>
  <Words>278</Words>
  <Application>Microsoft Office PowerPoint</Application>
  <PresentationFormat>Bildschirmpräsentation (16:9)</PresentationFormat>
  <Paragraphs>84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Wingdings</vt:lpstr>
      <vt:lpstr>Fraunhofer FOKUS</vt:lpstr>
      <vt:lpstr>MTS WG TST STATUS</vt:lpstr>
      <vt:lpstr>History</vt:lpstr>
      <vt:lpstr>Functional Tests</vt:lpstr>
      <vt:lpstr>Started WI</vt:lpstr>
      <vt:lpstr>Foundational Security Tests</vt:lpstr>
      <vt:lpstr>Proposed WI</vt:lpstr>
      <vt:lpstr>Review WI Rapporteur/time schedule</vt:lpstr>
      <vt:lpstr>Proposed liaisons</vt:lpstr>
      <vt:lpstr>TDL Source working repository</vt:lpstr>
      <vt:lpstr>Next meetings/calls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Subheadline</dc:title>
  <dc:creator>Axel Rennoch</dc:creator>
  <cp:lastModifiedBy>Axel Rennoch</cp:lastModifiedBy>
  <cp:revision>295</cp:revision>
  <dcterms:created xsi:type="dcterms:W3CDTF">2017-08-31T11:12:54Z</dcterms:created>
  <dcterms:modified xsi:type="dcterms:W3CDTF">2018-05-24T07:58:35Z</dcterms:modified>
</cp:coreProperties>
</file>