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handoutMasterIdLst>
    <p:handoutMasterId r:id="rId14"/>
  </p:handout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</p:sldIdLst>
  <p:sldSz cx="9144000" cy="6858000" type="screen4x3"/>
  <p:notesSz cx="6921500" cy="10083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1A4669"/>
    <a:srgbClr val="C6D254"/>
    <a:srgbClr val="B1D254"/>
    <a:srgbClr val="2A6EA8"/>
    <a:srgbClr val="0F5C77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660" autoAdjust="0"/>
  </p:normalViewPr>
  <p:slideViewPr>
    <p:cSldViewPr snapToGrid="0">
      <p:cViewPr varScale="1">
        <p:scale>
          <a:sx n="152" d="100"/>
          <a:sy n="152" d="100"/>
        </p:scale>
        <p:origin x="1133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4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fld id="{00692EEB-15AF-477E-93C2-006C7DACF2F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45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fld id="{E81DA41B-36F5-41C9-BB81-6872D8546DD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0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932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788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B01BF-1521-42CD-96A6-027601A5BF48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13EA63-756B-448B-9D73-6D9573B04CC1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C77015-0C94-407D-AEDE-E98DE020A559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C0F8F-54C0-44C6-833D-F2B9353E44C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A2C7-E113-44B3-B1ED-08276F9F563A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CC0EB9-25EA-4FBE-861B-218A5B0767B8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E22975-78B1-4EE1-83AB-0879D6578BA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B7F98-32E9-4B15-8F01-7E056CC012C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F837F4-2B7C-4A44-9B1A-F990A84C6B7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A0F015-DF4D-4572-97F5-F0E6F5ECC31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BC455-FA3A-4262-BFAC-726B36CE6F3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6050" y="6413500"/>
            <a:ext cx="1377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4A3AB-F9D5-4039-BC6A-2DDBD41C48A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9B0136-1550-43C6-9DC2-FFF186CCAB2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3"/>
            <a:ext cx="9144000" cy="4643869"/>
          </a:xfrm>
          <a:prstGeom prst="rect">
            <a:avLst/>
          </a:prstGeom>
          <a:solidFill>
            <a:srgbClr val="CEC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914126"/>
            <a:endParaRPr lang="de-DE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442435" y="4812186"/>
            <a:ext cx="8270209" cy="484549"/>
          </a:xfrm>
        </p:spPr>
        <p:txBody>
          <a:bodyPr lIns="108000" anchor="t">
            <a:normAutofit/>
          </a:bodyPr>
          <a:lstStyle>
            <a:lvl1pPr marL="0" indent="0" algn="l">
              <a:buNone/>
              <a:defRPr lang="de-DE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7" name="Titel 2"/>
          <p:cNvSpPr>
            <a:spLocks noGrp="1"/>
          </p:cNvSpPr>
          <p:nvPr>
            <p:ph type="ctrTitle" hasCustomPrompt="1"/>
          </p:nvPr>
        </p:nvSpPr>
        <p:spPr>
          <a:xfrm>
            <a:off x="442435" y="578556"/>
            <a:ext cx="8270209" cy="1061121"/>
          </a:xfrm>
          <a:solidFill>
            <a:schemeClr val="tx2"/>
          </a:solidFill>
        </p:spPr>
        <p:txBody>
          <a:bodyPr anchor="t"/>
          <a:lstStyle>
            <a:lvl1pPr>
              <a:lnSpc>
                <a:spcPts val="2799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 Arial</a:t>
            </a:r>
            <a:br>
              <a:rPr lang="de-DE" dirty="0" smtClean="0"/>
            </a:br>
            <a:r>
              <a:rPr lang="de-DE" b="0" dirty="0" smtClean="0"/>
              <a:t>Subheadline</a:t>
            </a:r>
            <a:endParaRPr lang="de-DE" b="0" dirty="0"/>
          </a:p>
        </p:txBody>
      </p:sp>
      <p:pic>
        <p:nvPicPr>
          <p:cNvPr id="8" name="Bild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r="2806" b="35852"/>
          <a:stretch/>
        </p:blipFill>
        <p:spPr>
          <a:xfrm>
            <a:off x="-1" y="1609360"/>
            <a:ext cx="9144001" cy="3034513"/>
          </a:xfrm>
          <a:prstGeom prst="rect">
            <a:avLst/>
          </a:prstGeom>
        </p:spPr>
      </p:pic>
      <p:pic>
        <p:nvPicPr>
          <p:cNvPr id="10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53" y="5222153"/>
            <a:ext cx="1956690" cy="13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448332" y="6178446"/>
            <a:ext cx="8263868" cy="2580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089564F-CA15-7142-862B-E77DE7CE8768}" type="slidenum">
              <a:rPr lang="de-DE" sz="1400" b="1">
                <a:solidFill>
                  <a:schemeClr val="tx2"/>
                </a:solidFill>
                <a:latin typeface="Arial"/>
              </a:rPr>
              <a:pPr algn="r"/>
              <a:t>‹Nr.›</a:t>
            </a:fld>
            <a:endParaRPr lang="de-DE" sz="14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8625" y="6455351"/>
            <a:ext cx="8283573" cy="2353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C7C9CA"/>
                </a:solidFill>
              </a:defRPr>
            </a:lvl1pPr>
          </a:lstStyle>
          <a:p>
            <a:r>
              <a:rPr lang="de-DE" dirty="0" smtClean="0">
                <a:latin typeface="Arial"/>
              </a:rPr>
              <a:t>© Fraunhofer FOKUS</a:t>
            </a:r>
            <a:endParaRPr lang="de-DE" dirty="0">
              <a:latin typeface="Arial"/>
            </a:endParaRPr>
          </a:p>
        </p:txBody>
      </p:sp>
      <p:sp>
        <p:nvSpPr>
          <p:cNvPr id="9" name="Inhaltsplatzhalter 6"/>
          <p:cNvSpPr>
            <a:spLocks noGrp="1"/>
          </p:cNvSpPr>
          <p:nvPr>
            <p:ph sz="quarter" idx="13"/>
          </p:nvPr>
        </p:nvSpPr>
        <p:spPr>
          <a:xfrm>
            <a:off x="434753" y="1276011"/>
            <a:ext cx="6926402" cy="4661240"/>
          </a:xfrm>
        </p:spPr>
        <p:txBody>
          <a:bodyPr/>
          <a:lstStyle>
            <a:lvl1pPr marL="209714" indent="-209714">
              <a:defRPr sz="1600"/>
            </a:lvl1pPr>
            <a:lvl2pPr marL="469306" indent="-215382">
              <a:defRPr sz="1600"/>
            </a:lvl2pPr>
            <a:lvl3pPr marL="697156" indent="-221050">
              <a:defRPr sz="1600"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38154" y="579274"/>
            <a:ext cx="8274047" cy="541073"/>
          </a:xfrm>
          <a:solidFill>
            <a:schemeClr val="tx2"/>
          </a:solidFill>
        </p:spPr>
        <p:txBody>
          <a:bodyPr wrap="square" lIns="108000" tIns="0" rIns="0" bIns="0" anchor="t" anchorCtr="0">
            <a:noAutofit/>
          </a:bodyPr>
          <a:lstStyle>
            <a:lvl1pPr algn="l">
              <a:lnSpc>
                <a:spcPts val="295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967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 txBox="1">
            <a:spLocks/>
          </p:cNvSpPr>
          <p:nvPr userDrawn="1"/>
        </p:nvSpPr>
        <p:spPr>
          <a:xfrm>
            <a:off x="448332" y="6178446"/>
            <a:ext cx="8263868" cy="2580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089564F-CA15-7142-862B-E77DE7CE8768}" type="slidenum">
              <a:rPr lang="de-DE" sz="1400" b="1">
                <a:solidFill>
                  <a:schemeClr val="tx2"/>
                </a:solidFill>
                <a:latin typeface="Arial"/>
              </a:rPr>
              <a:pPr algn="r"/>
              <a:t>‹Nr.›</a:t>
            </a:fld>
            <a:endParaRPr lang="de-DE" sz="14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434754" y="1391616"/>
            <a:ext cx="8277445" cy="4545635"/>
          </a:xfrm>
        </p:spPr>
        <p:txBody>
          <a:bodyPr lIns="108000"/>
          <a:lstStyle>
            <a:lvl1pPr marL="0" indent="-2160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  <a:defRPr sz="1600" baseline="0"/>
            </a:lvl1pPr>
            <a:lvl2pPr marL="269875" indent="-269875">
              <a:buFont typeface="+mj-lt"/>
              <a:buAutoNum type="arabicPeriod"/>
              <a:defRPr/>
            </a:lvl2pPr>
            <a:lvl3pPr marL="269875" indent="-269875">
              <a:buFont typeface="+mj-lt"/>
              <a:buAutoNum type="arabicPeriod"/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8625" y="6455351"/>
            <a:ext cx="8283573" cy="2353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C7C9CA"/>
                </a:solidFill>
              </a:defRPr>
            </a:lvl1pPr>
          </a:lstStyle>
          <a:p>
            <a:r>
              <a:rPr lang="de-DE" dirty="0" smtClean="0">
                <a:latin typeface="Arial"/>
              </a:rPr>
              <a:t>© Fraunhofer FOKUS</a:t>
            </a:r>
            <a:endParaRPr lang="de-DE" dirty="0">
              <a:latin typeface="Arial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438154" y="579274"/>
            <a:ext cx="8274047" cy="541073"/>
          </a:xfrm>
          <a:solidFill>
            <a:schemeClr val="tx2"/>
          </a:solidFill>
        </p:spPr>
        <p:txBody>
          <a:bodyPr wrap="square" lIns="108000" tIns="0" rIns="0" bIns="0" anchor="t" anchorCtr="0">
            <a:noAutofit/>
          </a:bodyPr>
          <a:lstStyle>
            <a:lvl1pPr algn="l">
              <a:lnSpc>
                <a:spcPts val="295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45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48332" y="1276011"/>
            <a:ext cx="6645448" cy="4661240"/>
          </a:xfrm>
        </p:spPr>
        <p:txBody>
          <a:bodyPr/>
          <a:lstStyle>
            <a:lvl1pPr marL="0" indent="0" algn="l">
              <a:lnSpc>
                <a:spcPts val="2120"/>
              </a:lnSpc>
              <a:spcBef>
                <a:spcPts val="432"/>
              </a:spcBef>
              <a:buClr>
                <a:schemeClr val="tx1"/>
              </a:buClr>
              <a:buNone/>
              <a:defRPr sz="1600"/>
            </a:lvl1pPr>
            <a:lvl2pPr marL="469306" indent="-215382">
              <a:defRPr sz="1600"/>
            </a:lvl2pPr>
            <a:lvl3pPr marL="697156" indent="-221050">
              <a:defRPr sz="1600"/>
            </a:lvl3pPr>
          </a:lstStyle>
          <a:p>
            <a:pPr marL="0" lvl="0" indent="0">
              <a:lnSpc>
                <a:spcPts val="2120"/>
              </a:lnSpc>
              <a:spcBef>
                <a:spcPts val="432"/>
              </a:spcBef>
              <a:buClr>
                <a:schemeClr val="tx1"/>
              </a:buClr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448332" y="6178446"/>
            <a:ext cx="8263865" cy="2580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089564F-CA15-7142-862B-E77DE7CE8768}" type="slidenum">
              <a:rPr lang="de-DE" sz="1400" b="1">
                <a:solidFill>
                  <a:schemeClr val="tx2"/>
                </a:solidFill>
                <a:latin typeface="Arial"/>
              </a:rPr>
              <a:pPr algn="r"/>
              <a:t>‹Nr.›</a:t>
            </a:fld>
            <a:endParaRPr lang="de-DE" sz="14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8625" y="6455351"/>
            <a:ext cx="8283573" cy="2353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C7C9CA"/>
                </a:solidFill>
              </a:defRPr>
            </a:lvl1pPr>
          </a:lstStyle>
          <a:p>
            <a:r>
              <a:rPr lang="de-DE" dirty="0" smtClean="0">
                <a:latin typeface="Arial"/>
              </a:rPr>
              <a:t>© Fraunhofer FOKUS</a:t>
            </a:r>
            <a:endParaRPr lang="de-DE" dirty="0">
              <a:latin typeface="Arial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438154" y="579274"/>
            <a:ext cx="8274047" cy="541073"/>
          </a:xfrm>
          <a:solidFill>
            <a:schemeClr val="tx2"/>
          </a:solidFill>
        </p:spPr>
        <p:txBody>
          <a:bodyPr wrap="square" lIns="108000" tIns="0" rIns="0" bIns="0" anchor="t" anchorCtr="0">
            <a:noAutofit/>
          </a:bodyPr>
          <a:lstStyle>
            <a:lvl1pPr algn="l">
              <a:lnSpc>
                <a:spcPts val="295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167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CD7B2-52C0-4091-AB5C-9F722F19226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90FF5-E380-45F9-B4D8-3ED0277CE710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45FA42-D634-477D-A0A9-3CD8BF67F4E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B91DA7-C141-4B42-BAAE-16F779CDB98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EBD1A-7EF2-4962-AB67-B9A188A57D66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B6D9FB-F08F-45AE-9F3E-E4AABC51847E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FEEAB5-A77C-45D8-B775-7F44992C252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EB4E3"/>
                </a:solidFill>
              </a:defRPr>
            </a:lvl1pPr>
          </a:lstStyle>
          <a:p>
            <a:fld id="{3EA8DCA6-7D24-4BB6-B991-12B9039C073B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0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  <p:sldLayoutId id="2147485251" r:id="rId12"/>
    <p:sldLayoutId id="2147485252" r:id="rId13"/>
    <p:sldLayoutId id="2147485253" r:id="rId14"/>
    <p:sldLayoutId id="2147485254" r:id="rId15"/>
    <p:sldLayoutId id="2147485255" r:id="rId16"/>
    <p:sldLayoutId id="2147485256" r:id="rId17"/>
    <p:sldLayoutId id="2147485257" r:id="rId18"/>
    <p:sldLayoutId id="2147485258" r:id="rId19"/>
    <p:sldLayoutId id="2147485259" r:id="rId20"/>
    <p:sldLayoutId id="2147485260" r:id="rId21"/>
    <p:sldLayoutId id="2147485261" r:id="rId22"/>
    <p:sldLayoutId id="2147485262" r:id="rId23"/>
    <p:sldLayoutId id="2147485263" r:id="rId24"/>
    <p:sldLayoutId id="2147485264" r:id="rId25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8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xel.rennoch@fokus.fraunhofer.de" TargetMode="External"/><Relationship Id="rId2" Type="http://schemas.openxmlformats.org/officeDocument/2006/relationships/hyperlink" Target="https://www.fokus.fraunhofer.de/sqc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tsi.org/Contribution.aspx?MeetingId=3403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box.etsi.org/MTS/TST/05-CONTRIBUTIONS/2018/MTSTST(18)000009_MTS_WG_TST_Flyer.docx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clipse/iottestware/tree/master/doc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MTS WG TST STATUS</a:t>
            </a:r>
            <a:endParaRPr lang="de-DE" b="0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idx="1"/>
          </p:nvPr>
        </p:nvSpPr>
        <p:spPr/>
        <p:txBody>
          <a:bodyPr vert="horz" wrap="square" lIns="108000" tIns="0" rIns="0" bIns="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de-DE" dirty="0"/>
              <a:t>Axel </a:t>
            </a:r>
            <a:r>
              <a:rPr lang="de-DE" dirty="0" smtClean="0"/>
              <a:t>Rennoch</a:t>
            </a:r>
            <a:endParaRPr lang="de-DE" dirty="0"/>
          </a:p>
          <a:p>
            <a:r>
              <a:rPr lang="de-DE" dirty="0" smtClean="0"/>
              <a:t>MTS#74, Sophia-Antipolis, May 24, 2018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813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meetings</a:t>
            </a:r>
            <a:r>
              <a:rPr lang="de-DE" dirty="0" smtClean="0"/>
              <a:t>/</a:t>
            </a:r>
            <a:r>
              <a:rPr lang="de-DE" dirty="0" err="1" smtClean="0"/>
              <a:t>calls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 hangingPunct="0"/>
            <a:endParaRPr lang="de-DE" dirty="0"/>
          </a:p>
          <a:p>
            <a:pPr hangingPunct="0"/>
            <a:r>
              <a:rPr lang="en-GB" dirty="0" smtClean="0"/>
              <a:t>September </a:t>
            </a:r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(morning), 2018, before </a:t>
            </a:r>
            <a:r>
              <a:rPr lang="en-GB" dirty="0" smtClean="0"/>
              <a:t>MTS#75 </a:t>
            </a:r>
            <a:r>
              <a:rPr lang="en-GB" dirty="0"/>
              <a:t>in </a:t>
            </a:r>
            <a:r>
              <a:rPr lang="en-GB" dirty="0" smtClean="0"/>
              <a:t>Budapest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</a:rPr>
              <a:t>© Fraunhofer FOKUS</a:t>
            </a:r>
            <a:endParaRPr lang="de-D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0681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Contacts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de-DE" dirty="0" smtClean="0"/>
          </a:p>
          <a:p>
            <a:pPr algn="l"/>
            <a:r>
              <a:rPr lang="de-DE" dirty="0" smtClean="0"/>
              <a:t>Fraunhofer FOKUS</a:t>
            </a:r>
          </a:p>
          <a:p>
            <a:pPr algn="l"/>
            <a:r>
              <a:rPr lang="de-DE" dirty="0" smtClean="0"/>
              <a:t>Business Unit Quality Engineering (SQC)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Kaiserin-Augusta-Allee 31</a:t>
            </a:r>
            <a:br>
              <a:rPr lang="de-DE" dirty="0"/>
            </a:br>
            <a:r>
              <a:rPr lang="de-DE" dirty="0"/>
              <a:t>10589 Berlin, Germany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www.fokus.fraunhofer.de/sqc</a:t>
            </a:r>
            <a:r>
              <a:rPr lang="de-DE" dirty="0" smtClean="0"/>
              <a:t>  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Axel Rennoch </a:t>
            </a:r>
          </a:p>
          <a:p>
            <a:r>
              <a:rPr lang="de-DE" dirty="0" smtClean="0">
                <a:hlinkClick r:id="rId3"/>
              </a:rPr>
              <a:t>axel.rennoch@fokus.fraunhofer.de</a:t>
            </a:r>
            <a:endParaRPr lang="de-DE" dirty="0" smtClean="0"/>
          </a:p>
          <a:p>
            <a:r>
              <a:rPr lang="de-DE" dirty="0" err="1"/>
              <a:t>p</a:t>
            </a:r>
            <a:r>
              <a:rPr lang="de-DE" dirty="0" err="1" smtClean="0"/>
              <a:t>hone</a:t>
            </a:r>
            <a:r>
              <a:rPr lang="de-DE" dirty="0" smtClean="0"/>
              <a:t> +</a:t>
            </a:r>
            <a:r>
              <a:rPr lang="de-DE" dirty="0"/>
              <a:t>49 </a:t>
            </a:r>
            <a:r>
              <a:rPr lang="de-DE" dirty="0" smtClean="0"/>
              <a:t>30 3463-7344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6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History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26.09.17: </a:t>
            </a:r>
            <a:r>
              <a:rPr lang="de-DE" dirty="0" err="1" smtClean="0"/>
              <a:t>Creation</a:t>
            </a:r>
            <a:r>
              <a:rPr lang="de-DE" dirty="0" smtClean="0"/>
              <a:t> at MTS#72 </a:t>
            </a:r>
            <a:r>
              <a:rPr lang="de-DE" dirty="0" err="1" smtClean="0"/>
              <a:t>with</a:t>
            </a:r>
            <a:r>
              <a:rPr lang="de-DE" dirty="0" smtClean="0"/>
              <a:t> initial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scope</a:t>
            </a:r>
            <a:endParaRPr lang="de-DE" dirty="0"/>
          </a:p>
          <a:p>
            <a:r>
              <a:rPr lang="de-DE" dirty="0" smtClean="0"/>
              <a:t>23.10.17: </a:t>
            </a:r>
            <a:r>
              <a:rPr lang="de-DE" dirty="0" smtClean="0"/>
              <a:t>MTSTST#1 </a:t>
            </a:r>
            <a:r>
              <a:rPr lang="de-DE" dirty="0" smtClean="0"/>
              <a:t>(Sophia </a:t>
            </a:r>
            <a:r>
              <a:rPr lang="de-DE" dirty="0"/>
              <a:t>Antipolis, 10 </a:t>
            </a:r>
            <a:r>
              <a:rPr lang="de-DE" dirty="0" err="1" smtClean="0"/>
              <a:t>participants</a:t>
            </a:r>
            <a:r>
              <a:rPr lang="de-DE" dirty="0" smtClean="0"/>
              <a:t>)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interests</a:t>
            </a:r>
            <a:endParaRPr lang="de-DE" dirty="0"/>
          </a:p>
          <a:p>
            <a:r>
              <a:rPr lang="de-DE" dirty="0" smtClean="0"/>
              <a:t>30.11.17: MTSTST#2 (</a:t>
            </a:r>
            <a:r>
              <a:rPr lang="de-DE" dirty="0"/>
              <a:t>Berlin, </a:t>
            </a:r>
            <a:r>
              <a:rPr lang="de-DE" dirty="0" smtClean="0"/>
              <a:t>11 </a:t>
            </a:r>
            <a:r>
              <a:rPr lang="de-DE" dirty="0" err="1" smtClean="0"/>
              <a:t>participants</a:t>
            </a:r>
            <a:r>
              <a:rPr lang="de-DE" dirty="0" smtClean="0"/>
              <a:t>)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NWI </a:t>
            </a:r>
            <a:r>
              <a:rPr lang="de-DE" dirty="0" err="1" smtClean="0"/>
              <a:t>ideas</a:t>
            </a:r>
            <a:endParaRPr lang="de-DE" dirty="0" smtClean="0"/>
          </a:p>
          <a:p>
            <a:r>
              <a:rPr lang="de-DE" dirty="0" smtClean="0"/>
              <a:t>23.01.18: MTSTST#3 (</a:t>
            </a:r>
            <a:r>
              <a:rPr lang="de-DE" dirty="0" err="1" smtClean="0"/>
              <a:t>Munich</a:t>
            </a:r>
            <a:r>
              <a:rPr lang="de-DE" dirty="0"/>
              <a:t>, </a:t>
            </a:r>
            <a:r>
              <a:rPr lang="de-DE" dirty="0" smtClean="0"/>
              <a:t>15 </a:t>
            </a:r>
            <a:r>
              <a:rPr lang="de-DE" dirty="0" err="1" smtClean="0"/>
              <a:t>participants</a:t>
            </a:r>
            <a:r>
              <a:rPr lang="de-DE" dirty="0" smtClean="0"/>
              <a:t>)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smtClean="0"/>
              <a:t>on </a:t>
            </a:r>
            <a:r>
              <a:rPr lang="de-DE" dirty="0" err="1" smtClean="0"/>
              <a:t>eight</a:t>
            </a:r>
            <a:r>
              <a:rPr lang="de-DE" dirty="0" smtClean="0"/>
              <a:t> </a:t>
            </a:r>
            <a:r>
              <a:rPr lang="de-DE" dirty="0" smtClean="0"/>
              <a:t>NWIs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i="1" dirty="0" smtClean="0"/>
              <a:t>Work </a:t>
            </a:r>
            <a:r>
              <a:rPr lang="de-DE" i="1" dirty="0" err="1" smtClean="0"/>
              <a:t>started</a:t>
            </a:r>
            <a:r>
              <a:rPr lang="de-DE" i="1" dirty="0" smtClean="0"/>
              <a:t> on </a:t>
            </a:r>
            <a:r>
              <a:rPr lang="de-DE" i="1" dirty="0" err="1" smtClean="0"/>
              <a:t>functional</a:t>
            </a:r>
            <a:r>
              <a:rPr lang="de-DE" i="1" dirty="0" smtClean="0"/>
              <a:t> TPs (</a:t>
            </a:r>
            <a:r>
              <a:rPr lang="de-DE" i="1" dirty="0" err="1" smtClean="0"/>
              <a:t>CoAP</a:t>
            </a:r>
            <a:r>
              <a:rPr lang="de-DE" i="1" dirty="0" smtClean="0"/>
              <a:t>, MQTT, </a:t>
            </a:r>
            <a:r>
              <a:rPr lang="de-DE" i="1" dirty="0" err="1" smtClean="0"/>
              <a:t>LoRaWAN</a:t>
            </a:r>
            <a:r>
              <a:rPr lang="de-DE" i="1" dirty="0" smtClean="0"/>
              <a:t>)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security</a:t>
            </a:r>
            <a:r>
              <a:rPr lang="de-DE" i="1" dirty="0" smtClean="0"/>
              <a:t> </a:t>
            </a:r>
            <a:endParaRPr lang="de-DE" dirty="0"/>
          </a:p>
          <a:p>
            <a:r>
              <a:rPr lang="de-DE" u="sng" dirty="0" smtClean="0"/>
              <a:t>23.05.18: </a:t>
            </a:r>
            <a:r>
              <a:rPr lang="de-DE" b="1" u="sng" dirty="0" smtClean="0"/>
              <a:t>MTSTST#4</a:t>
            </a:r>
            <a:r>
              <a:rPr lang="de-DE" u="sng" dirty="0" smtClean="0"/>
              <a:t> (Sophia </a:t>
            </a:r>
            <a:r>
              <a:rPr lang="de-DE" u="sng" dirty="0"/>
              <a:t>Antipolis, </a:t>
            </a:r>
            <a:r>
              <a:rPr lang="de-DE" u="sng" dirty="0" smtClean="0"/>
              <a:t>13 </a:t>
            </a:r>
            <a:r>
              <a:rPr lang="de-DE" u="sng" dirty="0" err="1" smtClean="0"/>
              <a:t>participants</a:t>
            </a:r>
            <a:r>
              <a:rPr lang="de-DE" u="sng" dirty="0" smtClean="0"/>
              <a:t>)</a:t>
            </a:r>
          </a:p>
          <a:p>
            <a:pPr marL="253924" lvl="1" indent="0">
              <a:buNone/>
            </a:pPr>
            <a:r>
              <a:rPr lang="de-DE" sz="1200" i="1" dirty="0"/>
              <a:t>DEKRA, AUDI, </a:t>
            </a:r>
            <a:r>
              <a:rPr lang="de-DE" sz="1200" i="1" dirty="0" err="1"/>
              <a:t>Spirent</a:t>
            </a:r>
            <a:r>
              <a:rPr lang="de-DE" sz="1200" i="1" dirty="0"/>
              <a:t>, EGM, </a:t>
            </a:r>
            <a:r>
              <a:rPr lang="de-DE" sz="1200" i="1" dirty="0" err="1"/>
              <a:t>UoGöttingen</a:t>
            </a:r>
            <a:r>
              <a:rPr lang="de-DE" sz="1200" i="1" dirty="0"/>
              <a:t>, </a:t>
            </a:r>
            <a:r>
              <a:rPr lang="de-DE" sz="1200" i="1" dirty="0" err="1"/>
              <a:t>Elvior</a:t>
            </a:r>
            <a:r>
              <a:rPr lang="de-DE" sz="1200" i="1" dirty="0"/>
              <a:t>, Fraunhofer FOKUS, ETSI, Ericsson, </a:t>
            </a:r>
            <a:r>
              <a:rPr lang="de-DE" sz="1200" i="1" dirty="0" err="1"/>
              <a:t>Sintesio</a:t>
            </a:r>
            <a:endParaRPr lang="de-DE" sz="1200" i="1" dirty="0"/>
          </a:p>
          <a:p>
            <a:pPr marL="253924" lvl="1" indent="0">
              <a:buNone/>
            </a:pPr>
            <a:r>
              <a:rPr lang="de-DE" sz="1200" i="1" dirty="0"/>
              <a:t>Guests: </a:t>
            </a:r>
            <a:r>
              <a:rPr lang="de-DE" sz="1200" i="1" dirty="0" err="1"/>
              <a:t>relayr</a:t>
            </a:r>
            <a:r>
              <a:rPr lang="de-DE" sz="1200" i="1" dirty="0"/>
              <a:t> GmbH, Fraunhofer IPK</a:t>
            </a:r>
            <a:br>
              <a:rPr lang="de-DE" sz="1200" i="1" dirty="0"/>
            </a:br>
            <a:r>
              <a:rPr lang="de-DE" dirty="0" err="1" smtClean="0"/>
              <a:t>about</a:t>
            </a:r>
            <a:r>
              <a:rPr lang="de-DE" dirty="0" smtClean="0"/>
              <a:t> WI </a:t>
            </a:r>
            <a:r>
              <a:rPr lang="de-DE" dirty="0" err="1" smtClean="0"/>
              <a:t>progress</a:t>
            </a:r>
            <a:r>
              <a:rPr lang="de-DE" dirty="0" smtClean="0"/>
              <a:t>, </a:t>
            </a:r>
            <a:r>
              <a:rPr lang="de-DE" dirty="0" err="1" smtClean="0"/>
              <a:t>one</a:t>
            </a:r>
            <a:r>
              <a:rPr lang="de-DE" dirty="0" smtClean="0"/>
              <a:t> NWI </a:t>
            </a:r>
            <a:r>
              <a:rPr lang="de-DE" dirty="0" err="1" smtClean="0"/>
              <a:t>draft</a:t>
            </a:r>
            <a:r>
              <a:rPr lang="de-DE" dirty="0" smtClean="0"/>
              <a:t>, </a:t>
            </a:r>
            <a:r>
              <a:rPr lang="de-DE" dirty="0" err="1" smtClean="0"/>
              <a:t>proposed</a:t>
            </a:r>
            <a:r>
              <a:rPr lang="de-DE" dirty="0" smtClean="0"/>
              <a:t> </a:t>
            </a:r>
            <a:r>
              <a:rPr lang="de-DE" dirty="0" err="1" smtClean="0"/>
              <a:t>liaisons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261958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Functional</a:t>
            </a:r>
            <a:r>
              <a:rPr lang="de-DE" dirty="0" smtClean="0"/>
              <a:t> Tests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Multiple TPs: </a:t>
            </a:r>
            <a:r>
              <a:rPr lang="de-DE" sz="1800" dirty="0" err="1"/>
              <a:t>CoAP</a:t>
            </a:r>
            <a:r>
              <a:rPr lang="de-DE" sz="1800" dirty="0"/>
              <a:t> (39), MQTT (56), </a:t>
            </a:r>
            <a:r>
              <a:rPr lang="de-DE" sz="1800" i="1" dirty="0"/>
              <a:t>OPC-UA (23)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err="1"/>
              <a:t>CoAP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MQTT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a</a:t>
            </a:r>
            <a:r>
              <a:rPr lang="de-DE" sz="1800" dirty="0" err="1"/>
              <a:t>vailable</a:t>
            </a:r>
            <a:r>
              <a:rPr lang="de-DE" sz="1800" dirty="0"/>
              <a:t> via ETSI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>
                <a:hlinkClick r:id="rId3"/>
              </a:rPr>
              <a:t>https://portal.etsi.org/Contribution.aspx?MeetingId=34031</a:t>
            </a: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err="1"/>
              <a:t>Using</a:t>
            </a:r>
            <a:r>
              <a:rPr lang="de-DE" sz="1800" dirty="0"/>
              <a:t> TDL-TO: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Event </a:t>
            </a:r>
            <a:r>
              <a:rPr lang="de-DE" sz="1800" dirty="0" err="1"/>
              <a:t>sequence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Domain: </a:t>
            </a:r>
            <a:r>
              <a:rPr lang="de-DE" sz="1800" dirty="0" err="1"/>
              <a:t>pics</a:t>
            </a:r>
            <a:r>
              <a:rPr lang="de-DE" sz="1800" dirty="0"/>
              <a:t>, </a:t>
            </a:r>
            <a:r>
              <a:rPr lang="de-DE" sz="1800" dirty="0" err="1"/>
              <a:t>entities</a:t>
            </a:r>
            <a:r>
              <a:rPr lang="de-DE" sz="1800" dirty="0"/>
              <a:t>, </a:t>
            </a:r>
            <a:r>
              <a:rPr lang="de-DE" sz="1800" dirty="0" err="1"/>
              <a:t>events</a:t>
            </a:r>
            <a:r>
              <a:rPr lang="de-DE" sz="1800" dirty="0"/>
              <a:t>, </a:t>
            </a:r>
            <a:r>
              <a:rPr lang="de-DE" sz="1800" dirty="0" err="1"/>
              <a:t>event</a:t>
            </a:r>
            <a:r>
              <a:rPr lang="de-DE" sz="1800" dirty="0"/>
              <a:t> </a:t>
            </a:r>
            <a:r>
              <a:rPr lang="de-DE" sz="1800" dirty="0" err="1"/>
              <a:t>templates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Data</a:t>
            </a:r>
            <a:r>
              <a:rPr lang="de-DE" sz="1800" dirty="0"/>
              <a:t>: type </a:t>
            </a:r>
            <a:r>
              <a:rPr lang="de-DE" sz="1800" dirty="0" err="1"/>
              <a:t>definition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60912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Started</a:t>
            </a:r>
            <a:r>
              <a:rPr lang="de-DE" dirty="0" smtClean="0"/>
              <a:t> WI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05191"/>
            <a:ext cx="8229600" cy="23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697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Foundational</a:t>
            </a:r>
            <a:r>
              <a:rPr lang="de-DE" dirty="0" smtClean="0"/>
              <a:t> Security </a:t>
            </a:r>
            <a:r>
              <a:rPr lang="de-DE" dirty="0" smtClean="0"/>
              <a:t>Tests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Multiple </a:t>
            </a:r>
            <a:r>
              <a:rPr lang="de-DE" sz="1800" dirty="0" err="1"/>
              <a:t>foundational</a:t>
            </a:r>
            <a:r>
              <a:rPr lang="de-DE" sz="1800" dirty="0"/>
              <a:t> TPs (8):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err="1"/>
              <a:t>authenticator</a:t>
            </a:r>
            <a:r>
              <a:rPr lang="de-DE" sz="1800" dirty="0"/>
              <a:t> </a:t>
            </a:r>
            <a:r>
              <a:rPr lang="de-DE" sz="1800" dirty="0" err="1"/>
              <a:t>feedback</a:t>
            </a:r>
            <a:r>
              <a:rPr lang="de-DE" sz="1800" dirty="0"/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err="1"/>
              <a:t>password</a:t>
            </a:r>
            <a:r>
              <a:rPr lang="de-DE" sz="1800" dirty="0"/>
              <a:t> </a:t>
            </a:r>
            <a:r>
              <a:rPr lang="de-DE" sz="1800" dirty="0" err="1"/>
              <a:t>lifetime</a:t>
            </a:r>
            <a:r>
              <a:rPr lang="de-DE" sz="1800" dirty="0"/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err="1"/>
              <a:t>session</a:t>
            </a:r>
            <a:r>
              <a:rPr lang="de-DE" sz="1800" dirty="0"/>
              <a:t> lock,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err="1"/>
              <a:t>account</a:t>
            </a:r>
            <a:r>
              <a:rPr lang="de-DE" sz="1800" dirty="0"/>
              <a:t> </a:t>
            </a:r>
            <a:r>
              <a:rPr lang="de-DE" sz="1800" dirty="0" err="1"/>
              <a:t>changeability</a:t>
            </a: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err="1"/>
              <a:t>Using</a:t>
            </a:r>
            <a:r>
              <a:rPr lang="de-DE" sz="1800" dirty="0"/>
              <a:t> TDL-TO: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Event </a:t>
            </a:r>
            <a:r>
              <a:rPr lang="de-DE" sz="1800" dirty="0" err="1"/>
              <a:t>sequence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Domain: </a:t>
            </a:r>
            <a:r>
              <a:rPr lang="de-DE" sz="1800" dirty="0" err="1"/>
              <a:t>pics</a:t>
            </a:r>
            <a:r>
              <a:rPr lang="de-DE" sz="1800" dirty="0"/>
              <a:t>, </a:t>
            </a:r>
            <a:r>
              <a:rPr lang="de-DE" sz="1800" dirty="0" err="1"/>
              <a:t>entities</a:t>
            </a:r>
            <a:r>
              <a:rPr lang="de-DE" sz="1800" dirty="0"/>
              <a:t>, </a:t>
            </a:r>
            <a:r>
              <a:rPr lang="de-DE" sz="1800" dirty="0" err="1"/>
              <a:t>events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Time </a:t>
            </a:r>
            <a:r>
              <a:rPr lang="de-DE" sz="1800" dirty="0" err="1"/>
              <a:t>label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time </a:t>
            </a:r>
            <a:r>
              <a:rPr lang="de-DE" sz="1800" dirty="0" err="1"/>
              <a:t>constraint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74058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Proposed</a:t>
            </a:r>
            <a:r>
              <a:rPr lang="de-DE" dirty="0" smtClean="0"/>
              <a:t> </a:t>
            </a:r>
            <a:r>
              <a:rPr lang="de-DE" dirty="0" smtClean="0"/>
              <a:t>WI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740286"/>
            <a:ext cx="6258694" cy="35417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101" t="81865" r="68971"/>
          <a:stretch/>
        </p:blipFill>
        <p:spPr>
          <a:xfrm>
            <a:off x="6712592" y="3196316"/>
            <a:ext cx="1999609" cy="11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961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Review WI </a:t>
            </a:r>
            <a:r>
              <a:rPr lang="de-DE" dirty="0" err="1" smtClean="0"/>
              <a:t>Rapporteur</a:t>
            </a:r>
            <a:r>
              <a:rPr lang="de-DE" dirty="0" smtClean="0"/>
              <a:t>/time </a:t>
            </a:r>
            <a:r>
              <a:rPr lang="de-DE" dirty="0" err="1" smtClean="0"/>
              <a:t>schedule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Change of </a:t>
            </a:r>
            <a:r>
              <a:rPr lang="en-US" b="1" u="sng" dirty="0" smtClean="0"/>
              <a:t>Rapporteur</a:t>
            </a:r>
            <a:r>
              <a:rPr lang="en-US" u="sng" dirty="0" smtClean="0"/>
              <a:t> for </a:t>
            </a:r>
            <a:r>
              <a:rPr lang="de-DE" u="sng" dirty="0" smtClean="0"/>
              <a:t>DTS/MTS-</a:t>
            </a:r>
            <a:r>
              <a:rPr lang="de-DE" u="sng" dirty="0" err="1" smtClean="0"/>
              <a:t>TSTLoRaWAN</a:t>
            </a:r>
            <a:r>
              <a:rPr lang="de-DE" u="sng" dirty="0" smtClean="0"/>
              <a:t>: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Martin Jordan (EGM) </a:t>
            </a:r>
            <a:r>
              <a:rPr lang="en-US" dirty="0" smtClean="0"/>
              <a:t>-&gt; </a:t>
            </a:r>
            <a:r>
              <a:rPr lang="en-US" b="1" dirty="0" smtClean="0"/>
              <a:t>Abbas Ahmed </a:t>
            </a:r>
            <a:r>
              <a:rPr lang="en-US" dirty="0" smtClean="0"/>
              <a:t>(EGM)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Change of schedules for COAP/MQTT (</a:t>
            </a:r>
            <a:r>
              <a:rPr lang="en-US" b="1" u="sng" dirty="0" smtClean="0"/>
              <a:t>part 1</a:t>
            </a:r>
            <a:r>
              <a:rPr lang="en-US" u="sng" dirty="0" smtClean="0"/>
              <a:t>)</a:t>
            </a: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u="sng" dirty="0" smtClean="0"/>
              <a:t>all others:</a:t>
            </a:r>
            <a:endParaRPr lang="en-US" u="sng" dirty="0"/>
          </a:p>
          <a:p>
            <a:pPr marL="0" indent="0">
              <a:buNone/>
            </a:pPr>
            <a:r>
              <a:rPr lang="en-US" dirty="0" smtClean="0"/>
              <a:t>Stable </a:t>
            </a:r>
            <a:r>
              <a:rPr lang="en-US" dirty="0"/>
              <a:t>Draft 	</a:t>
            </a:r>
            <a:r>
              <a:rPr lang="en-US" dirty="0" smtClean="0"/>
              <a:t>	</a:t>
            </a:r>
            <a:r>
              <a:rPr lang="de-DE" dirty="0" smtClean="0"/>
              <a:t>2018-09-25</a:t>
            </a:r>
          </a:p>
          <a:p>
            <a:pPr marL="0" indent="0">
              <a:buNone/>
            </a:pPr>
            <a:r>
              <a:rPr lang="en-US" dirty="0" smtClean="0"/>
              <a:t>Draft </a:t>
            </a:r>
            <a:r>
              <a:rPr lang="en-US" dirty="0"/>
              <a:t>for approval 	</a:t>
            </a:r>
            <a:r>
              <a:rPr lang="en-US" dirty="0" smtClean="0"/>
              <a:t>2018-12-15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WG Approval 	</a:t>
            </a:r>
            <a:r>
              <a:rPr lang="en-US" dirty="0" smtClean="0"/>
              <a:t>	2019-01-30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TB Approval 	</a:t>
            </a:r>
            <a:r>
              <a:rPr lang="en-US" dirty="0" smtClean="0"/>
              <a:t>	2019-01-31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101" t="81865" r="68971"/>
          <a:stretch/>
        </p:blipFill>
        <p:spPr>
          <a:xfrm>
            <a:off x="6506216" y="4314823"/>
            <a:ext cx="1999609" cy="11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37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Proposed</a:t>
            </a:r>
            <a:r>
              <a:rPr lang="de-DE" dirty="0" smtClean="0"/>
              <a:t> </a:t>
            </a:r>
            <a:r>
              <a:rPr lang="de-DE" dirty="0" err="1" smtClean="0"/>
              <a:t>liaisons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u="sng" dirty="0" err="1" smtClean="0"/>
              <a:t>To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be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confirmed</a:t>
            </a:r>
            <a:r>
              <a:rPr lang="de-DE" b="1" u="sng" dirty="0" smtClean="0"/>
              <a:t> </a:t>
            </a:r>
            <a:r>
              <a:rPr lang="de-DE" u="sng" dirty="0" err="1" smtClean="0"/>
              <a:t>by</a:t>
            </a:r>
            <a:r>
              <a:rPr lang="de-DE" u="sng" dirty="0" smtClean="0"/>
              <a:t> TC MTS:</a:t>
            </a:r>
          </a:p>
          <a:p>
            <a:pPr marL="342900" indent="-342900">
              <a:buFont typeface="+mj-lt"/>
              <a:buAutoNum type="arabicParenBoth"/>
            </a:pPr>
            <a:r>
              <a:rPr lang="de-DE" dirty="0" smtClean="0"/>
              <a:t>ETSI TC </a:t>
            </a:r>
            <a:r>
              <a:rPr lang="de-DE" dirty="0" err="1" smtClean="0"/>
              <a:t>Cyber</a:t>
            </a:r>
            <a:endParaRPr lang="de-DE" dirty="0" smtClean="0"/>
          </a:p>
          <a:p>
            <a:pPr marL="342900" indent="-342900">
              <a:buFont typeface="+mj-lt"/>
              <a:buAutoNum type="arabicParenBoth"/>
            </a:pPr>
            <a:r>
              <a:rPr lang="de-DE" dirty="0" smtClean="0"/>
              <a:t>ETSI TC SmartM2M</a:t>
            </a:r>
          </a:p>
          <a:p>
            <a:pPr marL="342900" indent="-342900">
              <a:buFont typeface="+mj-lt"/>
              <a:buAutoNum type="arabicParenBoth"/>
            </a:pPr>
            <a:r>
              <a:rPr lang="de-DE" dirty="0" smtClean="0"/>
              <a:t>oneM2M TST</a:t>
            </a:r>
          </a:p>
          <a:p>
            <a:pPr marL="342900" indent="-342900">
              <a:buFont typeface="+mj-lt"/>
              <a:buAutoNum type="arabicParenBoth"/>
            </a:pPr>
            <a:r>
              <a:rPr lang="de-DE" dirty="0" smtClean="0"/>
              <a:t>oneM2M SEC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u="sng" dirty="0" err="1" smtClean="0"/>
              <a:t>To</a:t>
            </a:r>
            <a:r>
              <a:rPr lang="de-DE" u="sng" dirty="0" smtClean="0"/>
              <a:t> </a:t>
            </a:r>
            <a:r>
              <a:rPr lang="de-DE" u="sng" dirty="0" err="1" smtClean="0"/>
              <a:t>be</a:t>
            </a:r>
            <a:r>
              <a:rPr lang="de-DE" u="sng" dirty="0" smtClean="0"/>
              <a:t> </a:t>
            </a:r>
            <a:r>
              <a:rPr lang="de-DE" u="sng" dirty="0" err="1" smtClean="0"/>
              <a:t>contacted</a:t>
            </a:r>
            <a:r>
              <a:rPr lang="de-DE" u="sng" dirty="0" smtClean="0"/>
              <a:t> </a:t>
            </a:r>
            <a:r>
              <a:rPr lang="de-DE" b="1" u="sng" dirty="0" err="1" smtClean="0"/>
              <a:t>before</a:t>
            </a:r>
            <a:r>
              <a:rPr lang="de-DE" u="sng" dirty="0" smtClean="0"/>
              <a:t> </a:t>
            </a:r>
            <a:r>
              <a:rPr lang="de-DE" u="sng" dirty="0" err="1" smtClean="0"/>
              <a:t>liaison</a:t>
            </a:r>
            <a:r>
              <a:rPr lang="de-DE" u="sng" dirty="0" smtClean="0"/>
              <a:t> </a:t>
            </a:r>
            <a:r>
              <a:rPr lang="de-DE" u="sng" dirty="0" err="1" smtClean="0"/>
              <a:t>request</a:t>
            </a:r>
            <a:r>
              <a:rPr lang="de-DE" u="sng" dirty="0" smtClean="0"/>
              <a:t>:</a:t>
            </a:r>
            <a:endParaRPr lang="de-DE" u="sng" dirty="0"/>
          </a:p>
          <a:p>
            <a:pPr>
              <a:buFontTx/>
              <a:buChar char="-"/>
            </a:pPr>
            <a:r>
              <a:rPr lang="de-DE" dirty="0" smtClean="0"/>
              <a:t>OPC-UA Foundation (</a:t>
            </a:r>
            <a:r>
              <a:rPr lang="de-DE" dirty="0" err="1" smtClean="0"/>
              <a:t>contact</a:t>
            </a:r>
            <a:r>
              <a:rPr lang="de-DE" dirty="0" smtClean="0"/>
              <a:t> via AUDI/FOKUS)</a:t>
            </a: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 marL="0" indent="0">
              <a:buNone/>
            </a:pPr>
            <a:r>
              <a:rPr lang="de-DE" b="1" u="sng" dirty="0" smtClean="0"/>
              <a:t>Input:</a:t>
            </a:r>
            <a:r>
              <a:rPr lang="de-DE" b="1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TST </a:t>
            </a: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flyer</a:t>
            </a:r>
            <a:r>
              <a:rPr lang="de-DE" dirty="0" smtClean="0"/>
              <a:t> (</a:t>
            </a:r>
            <a:r>
              <a:rPr lang="de-DE" b="1" dirty="0">
                <a:solidFill>
                  <a:srgbClr val="0000FF"/>
                </a:solidFill>
                <a:hlinkClick r:id="rId2"/>
              </a:rPr>
              <a:t>MTSTST(18)000009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80297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TDL Source </a:t>
            </a:r>
            <a:r>
              <a:rPr lang="de-DE" dirty="0" err="1" smtClean="0">
                <a:solidFill>
                  <a:srgbClr val="FFFF00"/>
                </a:solidFill>
              </a:rPr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repository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TDL </a:t>
            </a:r>
            <a:r>
              <a:rPr lang="en-US" b="1" dirty="0"/>
              <a:t>sources</a:t>
            </a:r>
            <a:r>
              <a:rPr lang="en-US" dirty="0"/>
              <a:t> are available via </a:t>
            </a:r>
            <a:r>
              <a:rPr lang="en-US" b="1" dirty="0"/>
              <a:t>Eclipse</a:t>
            </a:r>
            <a:r>
              <a:rPr lang="en-US" dirty="0"/>
              <a:t> </a:t>
            </a:r>
            <a:r>
              <a:rPr lang="de-DE" dirty="0" smtClean="0"/>
              <a:t>Foundation </a:t>
            </a:r>
            <a:r>
              <a:rPr lang="en-US" dirty="0" smtClean="0"/>
              <a:t>project </a:t>
            </a:r>
            <a:br>
              <a:rPr lang="en-US" dirty="0" smtClean="0"/>
            </a:br>
            <a:r>
              <a:rPr lang="en-US" b="1" dirty="0" smtClean="0"/>
              <a:t>IoT-Testware</a:t>
            </a:r>
            <a:r>
              <a:rPr lang="en-US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TTCN-3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scripts</a:t>
            </a:r>
            <a:r>
              <a:rPr lang="de-DE" dirty="0"/>
              <a:t>)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https://github.com/eclipse/iottestware/tree/master/docs</a:t>
            </a:r>
            <a:endParaRPr lang="en-US" dirty="0"/>
          </a:p>
          <a:p>
            <a:endParaRPr lang="de-DE" dirty="0"/>
          </a:p>
          <a:p>
            <a:r>
              <a:rPr lang="de-DE" dirty="0" err="1"/>
              <a:t>S</a:t>
            </a:r>
            <a:r>
              <a:rPr lang="de-DE" dirty="0" err="1" smtClean="0"/>
              <a:t>ubject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err="1" smtClean="0"/>
              <a:t>move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ETSI </a:t>
            </a:r>
            <a:r>
              <a:rPr lang="de-DE" dirty="0" err="1" smtClean="0"/>
              <a:t>location</a:t>
            </a:r>
            <a:r>
              <a:rPr lang="de-DE" dirty="0"/>
              <a:t>.</a:t>
            </a:r>
            <a:endParaRPr lang="de-DE" dirty="0" smtClean="0"/>
          </a:p>
          <a:p>
            <a:r>
              <a:rPr lang="de-DE" dirty="0" smtClean="0"/>
              <a:t>„Read/Write“-access / </a:t>
            </a:r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non-</a:t>
            </a:r>
            <a:r>
              <a:rPr lang="de-DE" dirty="0" err="1" smtClean="0"/>
              <a:t>member</a:t>
            </a:r>
            <a:r>
              <a:rPr lang="de-DE" dirty="0" smtClean="0"/>
              <a:t> </a:t>
            </a:r>
            <a:r>
              <a:rPr lang="de-DE" dirty="0" err="1" smtClean="0"/>
              <a:t>experts</a:t>
            </a:r>
            <a:r>
              <a:rPr lang="de-DE" dirty="0" smtClean="0"/>
              <a:t>/</a:t>
            </a:r>
            <a:r>
              <a:rPr lang="de-DE" dirty="0" err="1" smtClean="0"/>
              <a:t>supporter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err="1" smtClean="0"/>
              <a:t>Creation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ETSI TP </a:t>
            </a:r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ETSI </a:t>
            </a:r>
            <a:r>
              <a:rPr lang="de-DE" dirty="0" err="1" smtClean="0"/>
              <a:t>members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4749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I_EXTERNAL_PRESENTATION_template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6076446-B289-484D-A281-644D610D113D}" vid="{56C899FB-C33E-47A1-B00C-C0BBABA6787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276</Words>
  <Application>Microsoft Office PowerPoint</Application>
  <PresentationFormat>Bildschirmpräsentation (4:3)</PresentationFormat>
  <Paragraphs>80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ETSI_EXTERNAL_PRESENTATION_template_2014</vt:lpstr>
      <vt:lpstr>MTS WG TST STATUS</vt:lpstr>
      <vt:lpstr>History</vt:lpstr>
      <vt:lpstr>Functional Tests</vt:lpstr>
      <vt:lpstr>Started WI</vt:lpstr>
      <vt:lpstr>Foundational Security Tests</vt:lpstr>
      <vt:lpstr>Proposed WI</vt:lpstr>
      <vt:lpstr>Review WI Rapporteur/time schedule</vt:lpstr>
      <vt:lpstr>Proposed liaisons</vt:lpstr>
      <vt:lpstr>TDL Source working repository</vt:lpstr>
      <vt:lpstr>Next meetings/calls</vt:lpstr>
      <vt:lpstr>Contacts</vt:lpstr>
    </vt:vector>
  </TitlesOfParts>
  <Company>ETSI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- TITLE - TITLE</dc:title>
  <dc:creator>Michele Carignani</dc:creator>
  <cp:lastModifiedBy>Axel Rennoch</cp:lastModifiedBy>
  <cp:revision>9</cp:revision>
  <dcterms:created xsi:type="dcterms:W3CDTF">2018-05-24T06:53:59Z</dcterms:created>
  <dcterms:modified xsi:type="dcterms:W3CDTF">2018-05-25T10:05:16Z</dcterms:modified>
</cp:coreProperties>
</file>