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3"/>
  </p:sldMasterIdLst>
  <p:notesMasterIdLst>
    <p:notesMasterId r:id="rId18"/>
  </p:notesMasterIdLst>
  <p:handoutMasterIdLst>
    <p:handoutMasterId r:id="rId19"/>
  </p:handoutMasterIdLst>
  <p:sldIdLst>
    <p:sldId id="261" r:id="rId4"/>
    <p:sldId id="262" r:id="rId5"/>
    <p:sldId id="269" r:id="rId6"/>
    <p:sldId id="273" r:id="rId7"/>
    <p:sldId id="274" r:id="rId8"/>
    <p:sldId id="272" r:id="rId9"/>
    <p:sldId id="280" r:id="rId10"/>
    <p:sldId id="260" r:id="rId11"/>
    <p:sldId id="271" r:id="rId12"/>
    <p:sldId id="275" r:id="rId13"/>
    <p:sldId id="276" r:id="rId14"/>
    <p:sldId id="278" r:id="rId15"/>
    <p:sldId id="277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0FF"/>
    <a:srgbClr val="EC008C"/>
    <a:srgbClr val="004A8D"/>
    <a:srgbClr val="E7E6E6"/>
    <a:srgbClr val="298FD1"/>
    <a:srgbClr val="302E45"/>
    <a:srgbClr val="F58C7E"/>
    <a:srgbClr val="F067A6"/>
    <a:srgbClr val="B4B0BA"/>
    <a:srgbClr val="F9A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4" autoAdjust="0"/>
    <p:restoredTop sz="95064" autoAdjust="0"/>
  </p:normalViewPr>
  <p:slideViewPr>
    <p:cSldViewPr snapToGrid="0" showGuides="1">
      <p:cViewPr varScale="1">
        <p:scale>
          <a:sx n="68" d="100"/>
          <a:sy n="68" d="100"/>
        </p:scale>
        <p:origin x="96" y="24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0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theme" Target="../theme/theme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16408" y="0"/>
            <a:ext cx="269690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Headline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64681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556B1-47E5-4841-AF78-A552147C4512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9/18/2018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B2504C87-FC84-438B-A720-21488CDB61C0}"/>
              </a:ext>
            </a:extLst>
          </p:cNvPr>
          <p:cNvGrpSpPr/>
          <p:nvPr/>
        </p:nvGrpSpPr>
        <p:grpSpPr>
          <a:xfrm>
            <a:off x="487353" y="8442026"/>
            <a:ext cx="1168026" cy="486374"/>
            <a:chOff x="10299671" y="346413"/>
            <a:chExt cx="1535713" cy="639482"/>
          </a:xfrm>
        </p:grpSpPr>
        <p:pic>
          <p:nvPicPr>
            <p:cNvPr id="18" name="Picture 557">
              <a:extLst>
                <a:ext uri="{FF2B5EF4-FFF2-40B4-BE49-F238E27FC236}">
                  <a16:creationId xmlns:a16="http://schemas.microsoft.com/office/drawing/2014/main" id="{0A92B92B-D22F-4FF9-B868-A7AC80615C3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53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58">
              <a:extLst>
                <a:ext uri="{FF2B5EF4-FFF2-40B4-BE49-F238E27FC236}">
                  <a16:creationId xmlns:a16="http://schemas.microsoft.com/office/drawing/2014/main" id="{7D250BE4-0032-4CCD-84C8-744BBB7185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6660" y="354387"/>
              <a:ext cx="314160" cy="47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59">
              <a:extLst>
                <a:ext uri="{FF2B5EF4-FFF2-40B4-BE49-F238E27FC236}">
                  <a16:creationId xmlns:a16="http://schemas.microsoft.com/office/drawing/2014/main" id="{C15384F6-8DB7-41A6-93B8-A4BC23530E8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871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60">
              <a:extLst>
                <a:ext uri="{FF2B5EF4-FFF2-40B4-BE49-F238E27FC236}">
                  <a16:creationId xmlns:a16="http://schemas.microsoft.com/office/drawing/2014/main" id="{43EBC18D-92B8-4565-8E90-F7ECD31B201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671" y="590405"/>
              <a:ext cx="755895" cy="23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61">
              <a:extLst>
                <a:ext uri="{FF2B5EF4-FFF2-40B4-BE49-F238E27FC236}">
                  <a16:creationId xmlns:a16="http://schemas.microsoft.com/office/drawing/2014/main" id="{1C501CCD-4174-4668-8166-87CAAEB77A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7832" y="346413"/>
              <a:ext cx="320538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62">
              <a:extLst>
                <a:ext uri="{FF2B5EF4-FFF2-40B4-BE49-F238E27FC236}">
                  <a16:creationId xmlns:a16="http://schemas.microsoft.com/office/drawing/2014/main" id="{E57B3E20-17C7-494E-A0A2-BAB2AF195E3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6404" y="346413"/>
              <a:ext cx="307781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63">
              <a:extLst>
                <a:ext uri="{FF2B5EF4-FFF2-40B4-BE49-F238E27FC236}">
                  <a16:creationId xmlns:a16="http://schemas.microsoft.com/office/drawing/2014/main" id="{514A8179-A926-426C-9CAA-AA208EA17D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5841" y="346413"/>
              <a:ext cx="322133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564">
              <a:extLst>
                <a:ext uri="{FF2B5EF4-FFF2-40B4-BE49-F238E27FC236}">
                  <a16:creationId xmlns:a16="http://schemas.microsoft.com/office/drawing/2014/main" id="{74373E8D-8315-4171-8C2E-F8914FEB2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72642" y="360766"/>
              <a:ext cx="621939" cy="457684"/>
            </a:xfrm>
            <a:custGeom>
              <a:avLst/>
              <a:gdLst>
                <a:gd name="T0" fmla="*/ 245 w 261"/>
                <a:gd name="T1" fmla="*/ 100 h 192"/>
                <a:gd name="T2" fmla="*/ 139 w 261"/>
                <a:gd name="T3" fmla="*/ 192 h 192"/>
                <a:gd name="T4" fmla="*/ 261 w 261"/>
                <a:gd name="T5" fmla="*/ 88 h 192"/>
                <a:gd name="T6" fmla="*/ 17 w 261"/>
                <a:gd name="T7" fmla="*/ 88 h 192"/>
                <a:gd name="T8" fmla="*/ 124 w 261"/>
                <a:gd name="T9" fmla="*/ 0 h 192"/>
                <a:gd name="T10" fmla="*/ 0 w 261"/>
                <a:gd name="T11" fmla="*/ 100 h 192"/>
                <a:gd name="T12" fmla="*/ 245 w 261"/>
                <a:gd name="T13" fmla="*/ 10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192">
                  <a:moveTo>
                    <a:pt x="245" y="100"/>
                  </a:moveTo>
                  <a:cubicBezTo>
                    <a:pt x="245" y="167"/>
                    <a:pt x="142" y="192"/>
                    <a:pt x="139" y="192"/>
                  </a:cubicBezTo>
                  <a:cubicBezTo>
                    <a:pt x="150" y="192"/>
                    <a:pt x="261" y="172"/>
                    <a:pt x="261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22"/>
                    <a:pt x="121" y="0"/>
                    <a:pt x="124" y="0"/>
                  </a:cubicBezTo>
                  <a:cubicBezTo>
                    <a:pt x="113" y="0"/>
                    <a:pt x="0" y="18"/>
                    <a:pt x="0" y="100"/>
                  </a:cubicBezTo>
                  <a:lnTo>
                    <a:pt x="245" y="10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6" name="Picture 565">
              <a:extLst>
                <a:ext uri="{FF2B5EF4-FFF2-40B4-BE49-F238E27FC236}">
                  <a16:creationId xmlns:a16="http://schemas.microsoft.com/office/drawing/2014/main" id="{22FAB139-CD22-4E10-BE68-C62BC7B58D7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872" y="351198"/>
              <a:ext cx="328512" cy="23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566">
              <a:extLst>
                <a:ext uri="{FF2B5EF4-FFF2-40B4-BE49-F238E27FC236}">
                  <a16:creationId xmlns:a16="http://schemas.microsoft.com/office/drawing/2014/main" id="{7EC961B9-3432-4D00-BA4C-4A78D343FA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6050" y="429338"/>
              <a:ext cx="157877" cy="151499"/>
            </a:xfrm>
            <a:custGeom>
              <a:avLst/>
              <a:gdLst>
                <a:gd name="T0" fmla="*/ 0 w 99"/>
                <a:gd name="T1" fmla="*/ 95 h 95"/>
                <a:gd name="T2" fmla="*/ 24 w 99"/>
                <a:gd name="T3" fmla="*/ 0 h 95"/>
                <a:gd name="T4" fmla="*/ 99 w 99"/>
                <a:gd name="T5" fmla="*/ 0 h 95"/>
                <a:gd name="T6" fmla="*/ 93 w 99"/>
                <a:gd name="T7" fmla="*/ 23 h 95"/>
                <a:gd name="T8" fmla="*/ 48 w 99"/>
                <a:gd name="T9" fmla="*/ 23 h 95"/>
                <a:gd name="T10" fmla="*/ 45 w 99"/>
                <a:gd name="T11" fmla="*/ 36 h 95"/>
                <a:gd name="T12" fmla="*/ 82 w 99"/>
                <a:gd name="T13" fmla="*/ 36 h 95"/>
                <a:gd name="T14" fmla="*/ 76 w 99"/>
                <a:gd name="T15" fmla="*/ 57 h 95"/>
                <a:gd name="T16" fmla="*/ 39 w 99"/>
                <a:gd name="T17" fmla="*/ 57 h 95"/>
                <a:gd name="T18" fmla="*/ 36 w 99"/>
                <a:gd name="T19" fmla="*/ 72 h 95"/>
                <a:gd name="T20" fmla="*/ 82 w 99"/>
                <a:gd name="T21" fmla="*/ 72 h 95"/>
                <a:gd name="T22" fmla="*/ 76 w 99"/>
                <a:gd name="T23" fmla="*/ 95 h 95"/>
                <a:gd name="T24" fmla="*/ 0 w 99"/>
                <a:gd name="T2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95">
                  <a:moveTo>
                    <a:pt x="0" y="95"/>
                  </a:moveTo>
                  <a:lnTo>
                    <a:pt x="24" y="0"/>
                  </a:lnTo>
                  <a:lnTo>
                    <a:pt x="99" y="0"/>
                  </a:lnTo>
                  <a:lnTo>
                    <a:pt x="93" y="23"/>
                  </a:lnTo>
                  <a:lnTo>
                    <a:pt x="48" y="23"/>
                  </a:lnTo>
                  <a:lnTo>
                    <a:pt x="45" y="36"/>
                  </a:lnTo>
                  <a:lnTo>
                    <a:pt x="82" y="36"/>
                  </a:lnTo>
                  <a:lnTo>
                    <a:pt x="76" y="57"/>
                  </a:lnTo>
                  <a:lnTo>
                    <a:pt x="39" y="57"/>
                  </a:lnTo>
                  <a:lnTo>
                    <a:pt x="36" y="72"/>
                  </a:lnTo>
                  <a:lnTo>
                    <a:pt x="82" y="72"/>
                  </a:lnTo>
                  <a:lnTo>
                    <a:pt x="76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67">
              <a:extLst>
                <a:ext uri="{FF2B5EF4-FFF2-40B4-BE49-F238E27FC236}">
                  <a16:creationId xmlns:a16="http://schemas.microsoft.com/office/drawing/2014/main" id="{93907AED-F43B-4D7B-9361-12CA48814B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60738" y="429338"/>
              <a:ext cx="143524" cy="151499"/>
            </a:xfrm>
            <a:custGeom>
              <a:avLst/>
              <a:gdLst>
                <a:gd name="T0" fmla="*/ 6 w 90"/>
                <a:gd name="T1" fmla="*/ 0 h 95"/>
                <a:gd name="T2" fmla="*/ 90 w 90"/>
                <a:gd name="T3" fmla="*/ 0 h 95"/>
                <a:gd name="T4" fmla="*/ 84 w 90"/>
                <a:gd name="T5" fmla="*/ 26 h 95"/>
                <a:gd name="T6" fmla="*/ 57 w 90"/>
                <a:gd name="T7" fmla="*/ 26 h 95"/>
                <a:gd name="T8" fmla="*/ 39 w 90"/>
                <a:gd name="T9" fmla="*/ 95 h 95"/>
                <a:gd name="T10" fmla="*/ 9 w 90"/>
                <a:gd name="T11" fmla="*/ 95 h 95"/>
                <a:gd name="T12" fmla="*/ 27 w 90"/>
                <a:gd name="T13" fmla="*/ 26 h 95"/>
                <a:gd name="T14" fmla="*/ 0 w 90"/>
                <a:gd name="T15" fmla="*/ 26 h 95"/>
                <a:gd name="T16" fmla="*/ 6 w 90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5">
                  <a:moveTo>
                    <a:pt x="6" y="0"/>
                  </a:moveTo>
                  <a:lnTo>
                    <a:pt x="90" y="0"/>
                  </a:lnTo>
                  <a:lnTo>
                    <a:pt x="84" y="26"/>
                  </a:lnTo>
                  <a:lnTo>
                    <a:pt x="57" y="26"/>
                  </a:lnTo>
                  <a:lnTo>
                    <a:pt x="39" y="95"/>
                  </a:lnTo>
                  <a:lnTo>
                    <a:pt x="9" y="95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68">
              <a:extLst>
                <a:ext uri="{FF2B5EF4-FFF2-40B4-BE49-F238E27FC236}">
                  <a16:creationId xmlns:a16="http://schemas.microsoft.com/office/drawing/2014/main" id="{1C955C52-2EFE-47FC-A984-DC626F9F84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5558" y="427744"/>
              <a:ext cx="151499" cy="154688"/>
            </a:xfrm>
            <a:custGeom>
              <a:avLst/>
              <a:gdLst>
                <a:gd name="T0" fmla="*/ 43 w 64"/>
                <a:gd name="T1" fmla="*/ 19 h 65"/>
                <a:gd name="T2" fmla="*/ 42 w 64"/>
                <a:gd name="T3" fmla="*/ 15 h 65"/>
                <a:gd name="T4" fmla="*/ 37 w 64"/>
                <a:gd name="T5" fmla="*/ 14 h 65"/>
                <a:gd name="T6" fmla="*/ 30 w 64"/>
                <a:gd name="T7" fmla="*/ 18 h 65"/>
                <a:gd name="T8" fmla="*/ 58 w 64"/>
                <a:gd name="T9" fmla="*/ 44 h 65"/>
                <a:gd name="T10" fmla="*/ 24 w 64"/>
                <a:gd name="T11" fmla="*/ 65 h 65"/>
                <a:gd name="T12" fmla="*/ 2 w 64"/>
                <a:gd name="T13" fmla="*/ 44 h 65"/>
                <a:gd name="T14" fmla="*/ 21 w 64"/>
                <a:gd name="T15" fmla="*/ 44 h 65"/>
                <a:gd name="T16" fmla="*/ 23 w 64"/>
                <a:gd name="T17" fmla="*/ 49 h 65"/>
                <a:gd name="T18" fmla="*/ 29 w 64"/>
                <a:gd name="T19" fmla="*/ 51 h 65"/>
                <a:gd name="T20" fmla="*/ 38 w 64"/>
                <a:gd name="T21" fmla="*/ 46 h 65"/>
                <a:gd name="T22" fmla="*/ 10 w 64"/>
                <a:gd name="T23" fmla="*/ 20 h 65"/>
                <a:gd name="T24" fmla="*/ 41 w 64"/>
                <a:gd name="T25" fmla="*/ 0 h 65"/>
                <a:gd name="T26" fmla="*/ 62 w 64"/>
                <a:gd name="T27" fmla="*/ 19 h 65"/>
                <a:gd name="T28" fmla="*/ 43 w 64"/>
                <a:gd name="T29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5">
                  <a:moveTo>
                    <a:pt x="43" y="19"/>
                  </a:moveTo>
                  <a:cubicBezTo>
                    <a:pt x="44" y="17"/>
                    <a:pt x="43" y="16"/>
                    <a:pt x="42" y="15"/>
                  </a:cubicBezTo>
                  <a:cubicBezTo>
                    <a:pt x="40" y="14"/>
                    <a:pt x="39" y="14"/>
                    <a:pt x="37" y="14"/>
                  </a:cubicBezTo>
                  <a:cubicBezTo>
                    <a:pt x="32" y="14"/>
                    <a:pt x="30" y="15"/>
                    <a:pt x="30" y="18"/>
                  </a:cubicBezTo>
                  <a:cubicBezTo>
                    <a:pt x="27" y="27"/>
                    <a:pt x="64" y="21"/>
                    <a:pt x="58" y="44"/>
                  </a:cubicBezTo>
                  <a:cubicBezTo>
                    <a:pt x="54" y="58"/>
                    <a:pt x="41" y="65"/>
                    <a:pt x="24" y="65"/>
                  </a:cubicBezTo>
                  <a:cubicBezTo>
                    <a:pt x="8" y="65"/>
                    <a:pt x="0" y="56"/>
                    <a:pt x="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2" y="48"/>
                    <a:pt x="23" y="49"/>
                  </a:cubicBezTo>
                  <a:cubicBezTo>
                    <a:pt x="25" y="50"/>
                    <a:pt x="27" y="51"/>
                    <a:pt x="29" y="51"/>
                  </a:cubicBezTo>
                  <a:cubicBezTo>
                    <a:pt x="34" y="51"/>
                    <a:pt x="37" y="49"/>
                    <a:pt x="38" y="46"/>
                  </a:cubicBezTo>
                  <a:cubicBezTo>
                    <a:pt x="40" y="37"/>
                    <a:pt x="4" y="43"/>
                    <a:pt x="10" y="20"/>
                  </a:cubicBezTo>
                  <a:cubicBezTo>
                    <a:pt x="13" y="6"/>
                    <a:pt x="26" y="0"/>
                    <a:pt x="41" y="0"/>
                  </a:cubicBezTo>
                  <a:cubicBezTo>
                    <a:pt x="58" y="0"/>
                    <a:pt x="64" y="8"/>
                    <a:pt x="62" y="19"/>
                  </a:cubicBezTo>
                  <a:lnTo>
                    <a:pt x="43" y="19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69">
              <a:extLst>
                <a:ext uri="{FF2B5EF4-FFF2-40B4-BE49-F238E27FC236}">
                  <a16:creationId xmlns:a16="http://schemas.microsoft.com/office/drawing/2014/main" id="{B5268699-F415-4999-803B-D418F83DF1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2703" y="429338"/>
              <a:ext cx="86115" cy="151499"/>
            </a:xfrm>
            <a:custGeom>
              <a:avLst/>
              <a:gdLst>
                <a:gd name="T0" fmla="*/ 0 w 54"/>
                <a:gd name="T1" fmla="*/ 95 h 95"/>
                <a:gd name="T2" fmla="*/ 24 w 54"/>
                <a:gd name="T3" fmla="*/ 0 h 95"/>
                <a:gd name="T4" fmla="*/ 54 w 54"/>
                <a:gd name="T5" fmla="*/ 0 h 95"/>
                <a:gd name="T6" fmla="*/ 30 w 54"/>
                <a:gd name="T7" fmla="*/ 95 h 95"/>
                <a:gd name="T8" fmla="*/ 0 w 54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5">
                  <a:moveTo>
                    <a:pt x="0" y="95"/>
                  </a:moveTo>
                  <a:lnTo>
                    <a:pt x="24" y="0"/>
                  </a:lnTo>
                  <a:lnTo>
                    <a:pt x="54" y="0"/>
                  </a:lnTo>
                  <a:lnTo>
                    <a:pt x="3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70">
              <a:extLst>
                <a:ext uri="{FF2B5EF4-FFF2-40B4-BE49-F238E27FC236}">
                  <a16:creationId xmlns:a16="http://schemas.microsoft.com/office/drawing/2014/main" id="{E70622DE-2437-4CCF-BCA8-731EF210C0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9240" y="867886"/>
              <a:ext cx="49437" cy="94089"/>
            </a:xfrm>
            <a:custGeom>
              <a:avLst/>
              <a:gdLst>
                <a:gd name="T0" fmla="*/ 0 w 31"/>
                <a:gd name="T1" fmla="*/ 6 h 59"/>
                <a:gd name="T2" fmla="*/ 0 w 31"/>
                <a:gd name="T3" fmla="*/ 0 h 59"/>
                <a:gd name="T4" fmla="*/ 31 w 31"/>
                <a:gd name="T5" fmla="*/ 0 h 59"/>
                <a:gd name="T6" fmla="*/ 31 w 31"/>
                <a:gd name="T7" fmla="*/ 6 h 59"/>
                <a:gd name="T8" fmla="*/ 17 w 31"/>
                <a:gd name="T9" fmla="*/ 6 h 59"/>
                <a:gd name="T10" fmla="*/ 17 w 31"/>
                <a:gd name="T11" fmla="*/ 59 h 59"/>
                <a:gd name="T12" fmla="*/ 11 w 31"/>
                <a:gd name="T13" fmla="*/ 59 h 59"/>
                <a:gd name="T14" fmla="*/ 11 w 31"/>
                <a:gd name="T15" fmla="*/ 6 h 59"/>
                <a:gd name="T16" fmla="*/ 0 w 31"/>
                <a:gd name="T1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9">
                  <a:moveTo>
                    <a:pt x="0" y="6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17" y="6"/>
                  </a:lnTo>
                  <a:lnTo>
                    <a:pt x="17" y="59"/>
                  </a:lnTo>
                  <a:lnTo>
                    <a:pt x="11" y="59"/>
                  </a:lnTo>
                  <a:lnTo>
                    <a:pt x="1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71">
              <a:extLst>
                <a:ext uri="{FF2B5EF4-FFF2-40B4-BE49-F238E27FC236}">
                  <a16:creationId xmlns:a16="http://schemas.microsoft.com/office/drawing/2014/main" id="{748D3C03-3124-46A0-99E5-CB20E03CDC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79407" y="866291"/>
              <a:ext cx="60599" cy="95683"/>
            </a:xfrm>
            <a:custGeom>
              <a:avLst/>
              <a:gdLst>
                <a:gd name="T0" fmla="*/ 0 w 25"/>
                <a:gd name="T1" fmla="*/ 0 h 40"/>
                <a:gd name="T2" fmla="*/ 4 w 25"/>
                <a:gd name="T3" fmla="*/ 0 h 40"/>
                <a:gd name="T4" fmla="*/ 4 w 25"/>
                <a:gd name="T5" fmla="*/ 16 h 40"/>
                <a:gd name="T6" fmla="*/ 8 w 25"/>
                <a:gd name="T7" fmla="*/ 12 h 40"/>
                <a:gd name="T8" fmla="*/ 14 w 25"/>
                <a:gd name="T9" fmla="*/ 10 h 40"/>
                <a:gd name="T10" fmla="*/ 20 w 25"/>
                <a:gd name="T11" fmla="*/ 12 h 40"/>
                <a:gd name="T12" fmla="*/ 24 w 25"/>
                <a:gd name="T13" fmla="*/ 16 h 40"/>
                <a:gd name="T14" fmla="*/ 25 w 25"/>
                <a:gd name="T15" fmla="*/ 25 h 40"/>
                <a:gd name="T16" fmla="*/ 25 w 25"/>
                <a:gd name="T17" fmla="*/ 40 h 40"/>
                <a:gd name="T18" fmla="*/ 21 w 25"/>
                <a:gd name="T19" fmla="*/ 40 h 40"/>
                <a:gd name="T20" fmla="*/ 21 w 25"/>
                <a:gd name="T21" fmla="*/ 26 h 40"/>
                <a:gd name="T22" fmla="*/ 21 w 25"/>
                <a:gd name="T23" fmla="*/ 19 h 40"/>
                <a:gd name="T24" fmla="*/ 18 w 25"/>
                <a:gd name="T25" fmla="*/ 15 h 40"/>
                <a:gd name="T26" fmla="*/ 14 w 25"/>
                <a:gd name="T27" fmla="*/ 14 h 40"/>
                <a:gd name="T28" fmla="*/ 8 w 25"/>
                <a:gd name="T29" fmla="*/ 16 h 40"/>
                <a:gd name="T30" fmla="*/ 4 w 25"/>
                <a:gd name="T31" fmla="*/ 21 h 40"/>
                <a:gd name="T32" fmla="*/ 4 w 25"/>
                <a:gd name="T33" fmla="*/ 29 h 40"/>
                <a:gd name="T34" fmla="*/ 4 w 25"/>
                <a:gd name="T35" fmla="*/ 40 h 40"/>
                <a:gd name="T36" fmla="*/ 0 w 25"/>
                <a:gd name="T37" fmla="*/ 40 h 40"/>
                <a:gd name="T38" fmla="*/ 0 w 25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4"/>
                    <a:pt x="7" y="13"/>
                    <a:pt x="8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16" y="10"/>
                    <a:pt x="18" y="11"/>
                    <a:pt x="20" y="12"/>
                  </a:cubicBezTo>
                  <a:cubicBezTo>
                    <a:pt x="22" y="13"/>
                    <a:pt x="23" y="15"/>
                    <a:pt x="24" y="16"/>
                  </a:cubicBezTo>
                  <a:cubicBezTo>
                    <a:pt x="24" y="18"/>
                    <a:pt x="25" y="21"/>
                    <a:pt x="25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3"/>
                    <a:pt x="21" y="21"/>
                    <a:pt x="21" y="19"/>
                  </a:cubicBezTo>
                  <a:cubicBezTo>
                    <a:pt x="20" y="18"/>
                    <a:pt x="19" y="16"/>
                    <a:pt x="18" y="15"/>
                  </a:cubicBezTo>
                  <a:cubicBezTo>
                    <a:pt x="17" y="14"/>
                    <a:pt x="15" y="14"/>
                    <a:pt x="14" y="14"/>
                  </a:cubicBezTo>
                  <a:cubicBezTo>
                    <a:pt x="11" y="14"/>
                    <a:pt x="9" y="14"/>
                    <a:pt x="8" y="16"/>
                  </a:cubicBezTo>
                  <a:cubicBezTo>
                    <a:pt x="6" y="17"/>
                    <a:pt x="5" y="19"/>
                    <a:pt x="4" y="21"/>
                  </a:cubicBezTo>
                  <a:cubicBezTo>
                    <a:pt x="4" y="23"/>
                    <a:pt x="4" y="25"/>
                    <a:pt x="4" y="2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72">
              <a:extLst>
                <a:ext uri="{FF2B5EF4-FFF2-40B4-BE49-F238E27FC236}">
                  <a16:creationId xmlns:a16="http://schemas.microsoft.com/office/drawing/2014/main" id="{D0AAAF57-B701-4B57-96FA-3CEAE28D9C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63928" y="890212"/>
              <a:ext cx="70168" cy="71763"/>
            </a:xfrm>
            <a:custGeom>
              <a:avLst/>
              <a:gdLst>
                <a:gd name="T0" fmla="*/ 26 w 30"/>
                <a:gd name="T1" fmla="*/ 20 h 30"/>
                <a:gd name="T2" fmla="*/ 29 w 30"/>
                <a:gd name="T3" fmla="*/ 22 h 30"/>
                <a:gd name="T4" fmla="*/ 25 w 30"/>
                <a:gd name="T5" fmla="*/ 27 h 30"/>
                <a:gd name="T6" fmla="*/ 21 w 30"/>
                <a:gd name="T7" fmla="*/ 29 h 30"/>
                <a:gd name="T8" fmla="*/ 15 w 30"/>
                <a:gd name="T9" fmla="*/ 30 h 30"/>
                <a:gd name="T10" fmla="*/ 4 w 30"/>
                <a:gd name="T11" fmla="*/ 26 h 30"/>
                <a:gd name="T12" fmla="*/ 0 w 30"/>
                <a:gd name="T13" fmla="*/ 15 h 30"/>
                <a:gd name="T14" fmla="*/ 4 w 30"/>
                <a:gd name="T15" fmla="*/ 6 h 30"/>
                <a:gd name="T16" fmla="*/ 15 w 30"/>
                <a:gd name="T17" fmla="*/ 0 h 30"/>
                <a:gd name="T18" fmla="*/ 27 w 30"/>
                <a:gd name="T19" fmla="*/ 6 h 30"/>
                <a:gd name="T20" fmla="*/ 30 w 30"/>
                <a:gd name="T21" fmla="*/ 16 h 30"/>
                <a:gd name="T22" fmla="*/ 4 w 30"/>
                <a:gd name="T23" fmla="*/ 16 h 30"/>
                <a:gd name="T24" fmla="*/ 7 w 30"/>
                <a:gd name="T25" fmla="*/ 24 h 30"/>
                <a:gd name="T26" fmla="*/ 15 w 30"/>
                <a:gd name="T27" fmla="*/ 27 h 30"/>
                <a:gd name="T28" fmla="*/ 19 w 30"/>
                <a:gd name="T29" fmla="*/ 26 h 30"/>
                <a:gd name="T30" fmla="*/ 23 w 30"/>
                <a:gd name="T31" fmla="*/ 24 h 30"/>
                <a:gd name="T32" fmla="*/ 26 w 30"/>
                <a:gd name="T33" fmla="*/ 20 h 30"/>
                <a:gd name="T34" fmla="*/ 26 w 30"/>
                <a:gd name="T35" fmla="*/ 12 h 30"/>
                <a:gd name="T36" fmla="*/ 24 w 30"/>
                <a:gd name="T37" fmla="*/ 8 h 30"/>
                <a:gd name="T38" fmla="*/ 20 w 30"/>
                <a:gd name="T39" fmla="*/ 5 h 30"/>
                <a:gd name="T40" fmla="*/ 15 w 30"/>
                <a:gd name="T41" fmla="*/ 4 h 30"/>
                <a:gd name="T42" fmla="*/ 8 w 30"/>
                <a:gd name="T43" fmla="*/ 7 h 30"/>
                <a:gd name="T44" fmla="*/ 5 w 30"/>
                <a:gd name="T45" fmla="*/ 12 h 30"/>
                <a:gd name="T46" fmla="*/ 26 w 30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26" y="20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4"/>
                    <a:pt x="27" y="25"/>
                    <a:pt x="25" y="27"/>
                  </a:cubicBezTo>
                  <a:cubicBezTo>
                    <a:pt x="24" y="28"/>
                    <a:pt x="23" y="29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2" y="23"/>
                    <a:pt x="0" y="19"/>
                    <a:pt x="0" y="15"/>
                  </a:cubicBezTo>
                  <a:cubicBezTo>
                    <a:pt x="0" y="12"/>
                    <a:pt x="2" y="9"/>
                    <a:pt x="4" y="6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20" y="0"/>
                    <a:pt x="24" y="2"/>
                    <a:pt x="27" y="6"/>
                  </a:cubicBezTo>
                  <a:cubicBezTo>
                    <a:pt x="29" y="8"/>
                    <a:pt x="30" y="12"/>
                    <a:pt x="3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2" y="27"/>
                    <a:pt x="15" y="27"/>
                  </a:cubicBezTo>
                  <a:cubicBezTo>
                    <a:pt x="16" y="27"/>
                    <a:pt x="18" y="27"/>
                    <a:pt x="19" y="26"/>
                  </a:cubicBezTo>
                  <a:cubicBezTo>
                    <a:pt x="21" y="26"/>
                    <a:pt x="22" y="25"/>
                    <a:pt x="23" y="24"/>
                  </a:cubicBezTo>
                  <a:cubicBezTo>
                    <a:pt x="24" y="23"/>
                    <a:pt x="25" y="22"/>
                    <a:pt x="26" y="20"/>
                  </a:cubicBezTo>
                  <a:close/>
                  <a:moveTo>
                    <a:pt x="26" y="12"/>
                  </a:moveTo>
                  <a:cubicBezTo>
                    <a:pt x="25" y="10"/>
                    <a:pt x="25" y="9"/>
                    <a:pt x="24" y="8"/>
                  </a:cubicBezTo>
                  <a:cubicBezTo>
                    <a:pt x="23" y="7"/>
                    <a:pt x="21" y="6"/>
                    <a:pt x="20" y="5"/>
                  </a:cubicBezTo>
                  <a:cubicBezTo>
                    <a:pt x="18" y="4"/>
                    <a:pt x="17" y="4"/>
                    <a:pt x="15" y="4"/>
                  </a:cubicBezTo>
                  <a:cubicBezTo>
                    <a:pt x="12" y="4"/>
                    <a:pt x="10" y="5"/>
                    <a:pt x="8" y="7"/>
                  </a:cubicBezTo>
                  <a:cubicBezTo>
                    <a:pt x="6" y="8"/>
                    <a:pt x="5" y="10"/>
                    <a:pt x="5" y="12"/>
                  </a:cubicBezTo>
                  <a:lnTo>
                    <a:pt x="26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73">
              <a:extLst>
                <a:ext uri="{FF2B5EF4-FFF2-40B4-BE49-F238E27FC236}">
                  <a16:creationId xmlns:a16="http://schemas.microsoft.com/office/drawing/2014/main" id="{CA2BF93B-FBE1-4DC4-B567-57737B5324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9478" y="866291"/>
              <a:ext cx="52626" cy="95683"/>
            </a:xfrm>
            <a:custGeom>
              <a:avLst/>
              <a:gdLst>
                <a:gd name="T0" fmla="*/ 0 w 22"/>
                <a:gd name="T1" fmla="*/ 32 h 40"/>
                <a:gd name="T2" fmla="*/ 3 w 22"/>
                <a:gd name="T3" fmla="*/ 30 h 40"/>
                <a:gd name="T4" fmla="*/ 11 w 22"/>
                <a:gd name="T5" fmla="*/ 37 h 40"/>
                <a:gd name="T6" fmla="*/ 14 w 22"/>
                <a:gd name="T7" fmla="*/ 36 h 40"/>
                <a:gd name="T8" fmla="*/ 17 w 22"/>
                <a:gd name="T9" fmla="*/ 33 h 40"/>
                <a:gd name="T10" fmla="*/ 18 w 22"/>
                <a:gd name="T11" fmla="*/ 30 h 40"/>
                <a:gd name="T12" fmla="*/ 17 w 22"/>
                <a:gd name="T13" fmla="*/ 26 h 40"/>
                <a:gd name="T14" fmla="*/ 10 w 22"/>
                <a:gd name="T15" fmla="*/ 20 h 40"/>
                <a:gd name="T16" fmla="*/ 4 w 22"/>
                <a:gd name="T17" fmla="*/ 15 h 40"/>
                <a:gd name="T18" fmla="*/ 2 w 22"/>
                <a:gd name="T19" fmla="*/ 9 h 40"/>
                <a:gd name="T20" fmla="*/ 3 w 22"/>
                <a:gd name="T21" fmla="*/ 5 h 40"/>
                <a:gd name="T22" fmla="*/ 7 w 22"/>
                <a:gd name="T23" fmla="*/ 1 h 40"/>
                <a:gd name="T24" fmla="*/ 11 w 22"/>
                <a:gd name="T25" fmla="*/ 0 h 40"/>
                <a:gd name="T26" fmla="*/ 16 w 22"/>
                <a:gd name="T27" fmla="*/ 1 h 40"/>
                <a:gd name="T28" fmla="*/ 21 w 22"/>
                <a:gd name="T29" fmla="*/ 6 h 40"/>
                <a:gd name="T30" fmla="*/ 18 w 22"/>
                <a:gd name="T31" fmla="*/ 9 h 40"/>
                <a:gd name="T32" fmla="*/ 15 w 22"/>
                <a:gd name="T33" fmla="*/ 5 h 40"/>
                <a:gd name="T34" fmla="*/ 11 w 22"/>
                <a:gd name="T35" fmla="*/ 4 h 40"/>
                <a:gd name="T36" fmla="*/ 7 w 22"/>
                <a:gd name="T37" fmla="*/ 6 h 40"/>
                <a:gd name="T38" fmla="*/ 6 w 22"/>
                <a:gd name="T39" fmla="*/ 9 h 40"/>
                <a:gd name="T40" fmla="*/ 7 w 22"/>
                <a:gd name="T41" fmla="*/ 11 h 40"/>
                <a:gd name="T42" fmla="*/ 8 w 22"/>
                <a:gd name="T43" fmla="*/ 14 h 40"/>
                <a:gd name="T44" fmla="*/ 13 w 22"/>
                <a:gd name="T45" fmla="*/ 18 h 40"/>
                <a:gd name="T46" fmla="*/ 20 w 22"/>
                <a:gd name="T47" fmla="*/ 24 h 40"/>
                <a:gd name="T48" fmla="*/ 22 w 22"/>
                <a:gd name="T49" fmla="*/ 30 h 40"/>
                <a:gd name="T50" fmla="*/ 19 w 22"/>
                <a:gd name="T51" fmla="*/ 37 h 40"/>
                <a:gd name="T52" fmla="*/ 11 w 22"/>
                <a:gd name="T53" fmla="*/ 40 h 40"/>
                <a:gd name="T54" fmla="*/ 5 w 22"/>
                <a:gd name="T55" fmla="*/ 39 h 40"/>
                <a:gd name="T56" fmla="*/ 0 w 22"/>
                <a:gd name="T5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40">
                  <a:moveTo>
                    <a:pt x="0" y="32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5" y="35"/>
                    <a:pt x="8" y="37"/>
                    <a:pt x="11" y="37"/>
                  </a:cubicBezTo>
                  <a:cubicBezTo>
                    <a:pt x="12" y="37"/>
                    <a:pt x="13" y="36"/>
                    <a:pt x="14" y="36"/>
                  </a:cubicBezTo>
                  <a:cubicBezTo>
                    <a:pt x="16" y="35"/>
                    <a:pt x="16" y="34"/>
                    <a:pt x="17" y="33"/>
                  </a:cubicBezTo>
                  <a:cubicBezTo>
                    <a:pt x="18" y="32"/>
                    <a:pt x="18" y="31"/>
                    <a:pt x="18" y="30"/>
                  </a:cubicBezTo>
                  <a:cubicBezTo>
                    <a:pt x="18" y="29"/>
                    <a:pt x="17" y="28"/>
                    <a:pt x="17" y="26"/>
                  </a:cubicBezTo>
                  <a:cubicBezTo>
                    <a:pt x="15" y="25"/>
                    <a:pt x="13" y="23"/>
                    <a:pt x="10" y="20"/>
                  </a:cubicBezTo>
                  <a:cubicBezTo>
                    <a:pt x="7" y="18"/>
                    <a:pt x="5" y="16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20" y="4"/>
                    <a:pt x="21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4"/>
                    <a:pt x="12" y="4"/>
                    <a:pt x="11" y="4"/>
                  </a:cubicBezTo>
                  <a:cubicBezTo>
                    <a:pt x="10" y="4"/>
                    <a:pt x="8" y="5"/>
                    <a:pt x="7" y="6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2"/>
                    <a:pt x="8" y="13"/>
                    <a:pt x="8" y="14"/>
                  </a:cubicBezTo>
                  <a:cubicBezTo>
                    <a:pt x="9" y="14"/>
                    <a:pt x="11" y="16"/>
                    <a:pt x="13" y="18"/>
                  </a:cubicBezTo>
                  <a:cubicBezTo>
                    <a:pt x="17" y="20"/>
                    <a:pt x="19" y="22"/>
                    <a:pt x="20" y="24"/>
                  </a:cubicBezTo>
                  <a:cubicBezTo>
                    <a:pt x="21" y="26"/>
                    <a:pt x="22" y="28"/>
                    <a:pt x="22" y="30"/>
                  </a:cubicBezTo>
                  <a:cubicBezTo>
                    <a:pt x="22" y="33"/>
                    <a:pt x="21" y="35"/>
                    <a:pt x="19" y="37"/>
                  </a:cubicBezTo>
                  <a:cubicBezTo>
                    <a:pt x="17" y="39"/>
                    <a:pt x="14" y="40"/>
                    <a:pt x="11" y="40"/>
                  </a:cubicBezTo>
                  <a:cubicBezTo>
                    <a:pt x="9" y="40"/>
                    <a:pt x="7" y="40"/>
                    <a:pt x="5" y="39"/>
                  </a:cubicBezTo>
                  <a:cubicBezTo>
                    <a:pt x="3" y="37"/>
                    <a:pt x="1" y="35"/>
                    <a:pt x="0" y="32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74">
              <a:extLst>
                <a:ext uri="{FF2B5EF4-FFF2-40B4-BE49-F238E27FC236}">
                  <a16:creationId xmlns:a16="http://schemas.microsoft.com/office/drawing/2014/main" id="{DA8FDA4F-8E9B-4C2D-AEAE-DEC89818E4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74430" y="867886"/>
              <a:ext cx="36679" cy="94089"/>
            </a:xfrm>
            <a:custGeom>
              <a:avLst/>
              <a:gdLst>
                <a:gd name="T0" fmla="*/ 8 w 23"/>
                <a:gd name="T1" fmla="*/ 0 h 59"/>
                <a:gd name="T2" fmla="*/ 14 w 23"/>
                <a:gd name="T3" fmla="*/ 0 h 59"/>
                <a:gd name="T4" fmla="*/ 14 w 23"/>
                <a:gd name="T5" fmla="*/ 15 h 59"/>
                <a:gd name="T6" fmla="*/ 23 w 23"/>
                <a:gd name="T7" fmla="*/ 15 h 59"/>
                <a:gd name="T8" fmla="*/ 23 w 23"/>
                <a:gd name="T9" fmla="*/ 20 h 59"/>
                <a:gd name="T10" fmla="*/ 14 w 23"/>
                <a:gd name="T11" fmla="*/ 20 h 59"/>
                <a:gd name="T12" fmla="*/ 14 w 23"/>
                <a:gd name="T13" fmla="*/ 59 h 59"/>
                <a:gd name="T14" fmla="*/ 8 w 23"/>
                <a:gd name="T15" fmla="*/ 59 h 59"/>
                <a:gd name="T16" fmla="*/ 8 w 23"/>
                <a:gd name="T17" fmla="*/ 20 h 59"/>
                <a:gd name="T18" fmla="*/ 0 w 23"/>
                <a:gd name="T19" fmla="*/ 20 h 59"/>
                <a:gd name="T20" fmla="*/ 0 w 23"/>
                <a:gd name="T21" fmla="*/ 15 h 59"/>
                <a:gd name="T22" fmla="*/ 8 w 23"/>
                <a:gd name="T23" fmla="*/ 15 h 59"/>
                <a:gd name="T24" fmla="*/ 8 w 23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59">
                  <a:moveTo>
                    <a:pt x="8" y="0"/>
                  </a:moveTo>
                  <a:lnTo>
                    <a:pt x="14" y="0"/>
                  </a:lnTo>
                  <a:lnTo>
                    <a:pt x="14" y="15"/>
                  </a:lnTo>
                  <a:lnTo>
                    <a:pt x="23" y="15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59"/>
                  </a:lnTo>
                  <a:lnTo>
                    <a:pt x="8" y="59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75">
              <a:extLst>
                <a:ext uri="{FF2B5EF4-FFF2-40B4-BE49-F238E27FC236}">
                  <a16:creationId xmlns:a16="http://schemas.microsoft.com/office/drawing/2014/main" id="{DC6B021C-CA4C-4B10-9C41-6C231690A7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30245" y="890212"/>
              <a:ext cx="71763" cy="71763"/>
            </a:xfrm>
            <a:custGeom>
              <a:avLst/>
              <a:gdLst>
                <a:gd name="T0" fmla="*/ 30 w 30"/>
                <a:gd name="T1" fmla="*/ 1 h 30"/>
                <a:gd name="T2" fmla="*/ 30 w 30"/>
                <a:gd name="T3" fmla="*/ 30 h 30"/>
                <a:gd name="T4" fmla="*/ 26 w 30"/>
                <a:gd name="T5" fmla="*/ 30 h 30"/>
                <a:gd name="T6" fmla="*/ 26 w 30"/>
                <a:gd name="T7" fmla="*/ 25 h 30"/>
                <a:gd name="T8" fmla="*/ 21 w 30"/>
                <a:gd name="T9" fmla="*/ 29 h 30"/>
                <a:gd name="T10" fmla="*/ 15 w 30"/>
                <a:gd name="T11" fmla="*/ 30 h 30"/>
                <a:gd name="T12" fmla="*/ 4 w 30"/>
                <a:gd name="T13" fmla="*/ 26 h 30"/>
                <a:gd name="T14" fmla="*/ 0 w 30"/>
                <a:gd name="T15" fmla="*/ 15 h 30"/>
                <a:gd name="T16" fmla="*/ 4 w 30"/>
                <a:gd name="T17" fmla="*/ 5 h 30"/>
                <a:gd name="T18" fmla="*/ 15 w 30"/>
                <a:gd name="T19" fmla="*/ 0 h 30"/>
                <a:gd name="T20" fmla="*/ 21 w 30"/>
                <a:gd name="T21" fmla="*/ 2 h 30"/>
                <a:gd name="T22" fmla="*/ 26 w 30"/>
                <a:gd name="T23" fmla="*/ 6 h 30"/>
                <a:gd name="T24" fmla="*/ 26 w 30"/>
                <a:gd name="T25" fmla="*/ 1 h 30"/>
                <a:gd name="T26" fmla="*/ 30 w 30"/>
                <a:gd name="T27" fmla="*/ 1 h 30"/>
                <a:gd name="T28" fmla="*/ 15 w 30"/>
                <a:gd name="T29" fmla="*/ 4 h 30"/>
                <a:gd name="T30" fmla="*/ 9 w 30"/>
                <a:gd name="T31" fmla="*/ 5 h 30"/>
                <a:gd name="T32" fmla="*/ 5 w 30"/>
                <a:gd name="T33" fmla="*/ 10 h 30"/>
                <a:gd name="T34" fmla="*/ 4 w 30"/>
                <a:gd name="T35" fmla="*/ 15 h 30"/>
                <a:gd name="T36" fmla="*/ 5 w 30"/>
                <a:gd name="T37" fmla="*/ 21 h 30"/>
                <a:gd name="T38" fmla="*/ 9 w 30"/>
                <a:gd name="T39" fmla="*/ 25 h 30"/>
                <a:gd name="T40" fmla="*/ 15 w 30"/>
                <a:gd name="T41" fmla="*/ 27 h 30"/>
                <a:gd name="T42" fmla="*/ 21 w 30"/>
                <a:gd name="T43" fmla="*/ 25 h 30"/>
                <a:gd name="T44" fmla="*/ 25 w 30"/>
                <a:gd name="T45" fmla="*/ 21 h 30"/>
                <a:gd name="T46" fmla="*/ 26 w 30"/>
                <a:gd name="T47" fmla="*/ 15 h 30"/>
                <a:gd name="T48" fmla="*/ 23 w 30"/>
                <a:gd name="T49" fmla="*/ 7 h 30"/>
                <a:gd name="T50" fmla="*/ 15 w 30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3" y="28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5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30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8" y="6"/>
                    <a:pt x="6" y="8"/>
                    <a:pt x="5" y="10"/>
                  </a:cubicBezTo>
                  <a:cubicBezTo>
                    <a:pt x="4" y="11"/>
                    <a:pt x="4" y="13"/>
                    <a:pt x="4" y="15"/>
                  </a:cubicBezTo>
                  <a:cubicBezTo>
                    <a:pt x="4" y="17"/>
                    <a:pt x="4" y="19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1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76">
              <a:extLst>
                <a:ext uri="{FF2B5EF4-FFF2-40B4-BE49-F238E27FC236}">
                  <a16:creationId xmlns:a16="http://schemas.microsoft.com/office/drawing/2014/main" id="{36BFEA37-F6A9-4038-8F4B-7390572258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0712" y="890212"/>
              <a:ext cx="59005" cy="71763"/>
            </a:xfrm>
            <a:custGeom>
              <a:avLst/>
              <a:gdLst>
                <a:gd name="T0" fmla="*/ 0 w 25"/>
                <a:gd name="T1" fmla="*/ 1 h 30"/>
                <a:gd name="T2" fmla="*/ 4 w 25"/>
                <a:gd name="T3" fmla="*/ 1 h 30"/>
                <a:gd name="T4" fmla="*/ 4 w 25"/>
                <a:gd name="T5" fmla="*/ 6 h 30"/>
                <a:gd name="T6" fmla="*/ 9 w 25"/>
                <a:gd name="T7" fmla="*/ 2 h 30"/>
                <a:gd name="T8" fmla="*/ 14 w 25"/>
                <a:gd name="T9" fmla="*/ 0 h 30"/>
                <a:gd name="T10" fmla="*/ 20 w 25"/>
                <a:gd name="T11" fmla="*/ 2 h 30"/>
                <a:gd name="T12" fmla="*/ 24 w 25"/>
                <a:gd name="T13" fmla="*/ 6 h 30"/>
                <a:gd name="T14" fmla="*/ 25 w 25"/>
                <a:gd name="T15" fmla="*/ 15 h 30"/>
                <a:gd name="T16" fmla="*/ 25 w 25"/>
                <a:gd name="T17" fmla="*/ 30 h 30"/>
                <a:gd name="T18" fmla="*/ 21 w 25"/>
                <a:gd name="T19" fmla="*/ 30 h 30"/>
                <a:gd name="T20" fmla="*/ 21 w 25"/>
                <a:gd name="T21" fmla="*/ 16 h 30"/>
                <a:gd name="T22" fmla="*/ 21 w 25"/>
                <a:gd name="T23" fmla="*/ 9 h 30"/>
                <a:gd name="T24" fmla="*/ 18 w 25"/>
                <a:gd name="T25" fmla="*/ 5 h 30"/>
                <a:gd name="T26" fmla="*/ 14 w 25"/>
                <a:gd name="T27" fmla="*/ 4 h 30"/>
                <a:gd name="T28" fmla="*/ 8 w 25"/>
                <a:gd name="T29" fmla="*/ 6 h 30"/>
                <a:gd name="T30" fmla="*/ 4 w 25"/>
                <a:gd name="T31" fmla="*/ 11 h 30"/>
                <a:gd name="T32" fmla="*/ 4 w 25"/>
                <a:gd name="T33" fmla="*/ 19 h 30"/>
                <a:gd name="T34" fmla="*/ 4 w 25"/>
                <a:gd name="T35" fmla="*/ 30 h 30"/>
                <a:gd name="T36" fmla="*/ 0 w 25"/>
                <a:gd name="T37" fmla="*/ 30 h 30"/>
                <a:gd name="T38" fmla="*/ 0 w 25"/>
                <a:gd name="T3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7" y="0"/>
                    <a:pt x="18" y="1"/>
                    <a:pt x="20" y="2"/>
                  </a:cubicBezTo>
                  <a:cubicBezTo>
                    <a:pt x="22" y="3"/>
                    <a:pt x="23" y="5"/>
                    <a:pt x="24" y="6"/>
                  </a:cubicBezTo>
                  <a:cubicBezTo>
                    <a:pt x="25" y="8"/>
                    <a:pt x="25" y="11"/>
                    <a:pt x="25" y="15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3"/>
                    <a:pt x="21" y="11"/>
                    <a:pt x="21" y="9"/>
                  </a:cubicBezTo>
                  <a:cubicBezTo>
                    <a:pt x="20" y="8"/>
                    <a:pt x="20" y="6"/>
                    <a:pt x="18" y="5"/>
                  </a:cubicBezTo>
                  <a:cubicBezTo>
                    <a:pt x="17" y="4"/>
                    <a:pt x="16" y="4"/>
                    <a:pt x="14" y="4"/>
                  </a:cubicBezTo>
                  <a:cubicBezTo>
                    <a:pt x="11" y="4"/>
                    <a:pt x="9" y="4"/>
                    <a:pt x="8" y="6"/>
                  </a:cubicBezTo>
                  <a:cubicBezTo>
                    <a:pt x="6" y="7"/>
                    <a:pt x="5" y="9"/>
                    <a:pt x="4" y="11"/>
                  </a:cubicBezTo>
                  <a:cubicBezTo>
                    <a:pt x="4" y="13"/>
                    <a:pt x="4" y="15"/>
                    <a:pt x="4" y="1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77">
              <a:extLst>
                <a:ext uri="{FF2B5EF4-FFF2-40B4-BE49-F238E27FC236}">
                  <a16:creationId xmlns:a16="http://schemas.microsoft.com/office/drawing/2014/main" id="{C58FE0F3-4001-4DBF-9F95-616FCC73C3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15232" y="866291"/>
              <a:ext cx="70168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4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3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0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0" y="10"/>
                    <a:pt x="14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7" y="16"/>
                    <a:pt x="6" y="18"/>
                    <a:pt x="5" y="20"/>
                  </a:cubicBezTo>
                  <a:cubicBezTo>
                    <a:pt x="4" y="21"/>
                    <a:pt x="3" y="23"/>
                    <a:pt x="3" y="25"/>
                  </a:cubicBezTo>
                  <a:cubicBezTo>
                    <a:pt x="3" y="27"/>
                    <a:pt x="4" y="29"/>
                    <a:pt x="5" y="31"/>
                  </a:cubicBezTo>
                  <a:cubicBezTo>
                    <a:pt x="6" y="33"/>
                    <a:pt x="7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0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78">
              <a:extLst>
                <a:ext uri="{FF2B5EF4-FFF2-40B4-BE49-F238E27FC236}">
                  <a16:creationId xmlns:a16="http://schemas.microsoft.com/office/drawing/2014/main" id="{B4DAFB6D-94D8-4DAE-9983-B329AE8D75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104" y="890212"/>
              <a:ext cx="68573" cy="71763"/>
            </a:xfrm>
            <a:custGeom>
              <a:avLst/>
              <a:gdLst>
                <a:gd name="T0" fmla="*/ 29 w 29"/>
                <a:gd name="T1" fmla="*/ 1 h 30"/>
                <a:gd name="T2" fmla="*/ 29 w 29"/>
                <a:gd name="T3" fmla="*/ 30 h 30"/>
                <a:gd name="T4" fmla="*/ 26 w 29"/>
                <a:gd name="T5" fmla="*/ 30 h 30"/>
                <a:gd name="T6" fmla="*/ 26 w 29"/>
                <a:gd name="T7" fmla="*/ 25 h 30"/>
                <a:gd name="T8" fmla="*/ 20 w 29"/>
                <a:gd name="T9" fmla="*/ 29 h 30"/>
                <a:gd name="T10" fmla="*/ 14 w 29"/>
                <a:gd name="T11" fmla="*/ 30 h 30"/>
                <a:gd name="T12" fmla="*/ 4 w 29"/>
                <a:gd name="T13" fmla="*/ 26 h 30"/>
                <a:gd name="T14" fmla="*/ 0 w 29"/>
                <a:gd name="T15" fmla="*/ 15 h 30"/>
                <a:gd name="T16" fmla="*/ 4 w 29"/>
                <a:gd name="T17" fmla="*/ 5 h 30"/>
                <a:gd name="T18" fmla="*/ 14 w 29"/>
                <a:gd name="T19" fmla="*/ 0 h 30"/>
                <a:gd name="T20" fmla="*/ 21 w 29"/>
                <a:gd name="T21" fmla="*/ 2 h 30"/>
                <a:gd name="T22" fmla="*/ 26 w 29"/>
                <a:gd name="T23" fmla="*/ 6 h 30"/>
                <a:gd name="T24" fmla="*/ 26 w 29"/>
                <a:gd name="T25" fmla="*/ 1 h 30"/>
                <a:gd name="T26" fmla="*/ 29 w 29"/>
                <a:gd name="T27" fmla="*/ 1 h 30"/>
                <a:gd name="T28" fmla="*/ 15 w 29"/>
                <a:gd name="T29" fmla="*/ 4 h 30"/>
                <a:gd name="T30" fmla="*/ 9 w 29"/>
                <a:gd name="T31" fmla="*/ 5 h 30"/>
                <a:gd name="T32" fmla="*/ 5 w 29"/>
                <a:gd name="T33" fmla="*/ 10 h 30"/>
                <a:gd name="T34" fmla="*/ 3 w 29"/>
                <a:gd name="T35" fmla="*/ 15 h 30"/>
                <a:gd name="T36" fmla="*/ 5 w 29"/>
                <a:gd name="T37" fmla="*/ 21 h 30"/>
                <a:gd name="T38" fmla="*/ 9 w 29"/>
                <a:gd name="T39" fmla="*/ 25 h 30"/>
                <a:gd name="T40" fmla="*/ 15 w 29"/>
                <a:gd name="T41" fmla="*/ 27 h 30"/>
                <a:gd name="T42" fmla="*/ 20 w 29"/>
                <a:gd name="T43" fmla="*/ 25 h 30"/>
                <a:gd name="T44" fmla="*/ 24 w 29"/>
                <a:gd name="T45" fmla="*/ 21 h 30"/>
                <a:gd name="T46" fmla="*/ 26 w 29"/>
                <a:gd name="T47" fmla="*/ 15 h 30"/>
                <a:gd name="T48" fmla="*/ 23 w 29"/>
                <a:gd name="T49" fmla="*/ 7 h 30"/>
                <a:gd name="T50" fmla="*/ 15 w 29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0">
                  <a:moveTo>
                    <a:pt x="29" y="1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2" y="28"/>
                    <a:pt x="20" y="29"/>
                  </a:cubicBezTo>
                  <a:cubicBezTo>
                    <a:pt x="19" y="30"/>
                    <a:pt x="16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4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29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7" y="6"/>
                    <a:pt x="6" y="8"/>
                    <a:pt x="5" y="10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3" y="17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0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79">
              <a:extLst>
                <a:ext uri="{FF2B5EF4-FFF2-40B4-BE49-F238E27FC236}">
                  <a16:creationId xmlns:a16="http://schemas.microsoft.com/office/drawing/2014/main" id="{295764C6-F4C3-4341-9CF1-83F4F7E7B9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08193" y="890212"/>
              <a:ext cx="36679" cy="71763"/>
            </a:xfrm>
            <a:custGeom>
              <a:avLst/>
              <a:gdLst>
                <a:gd name="T0" fmla="*/ 0 w 15"/>
                <a:gd name="T1" fmla="*/ 1 h 30"/>
                <a:gd name="T2" fmla="*/ 4 w 15"/>
                <a:gd name="T3" fmla="*/ 1 h 30"/>
                <a:gd name="T4" fmla="*/ 4 w 15"/>
                <a:gd name="T5" fmla="*/ 5 h 30"/>
                <a:gd name="T6" fmla="*/ 8 w 15"/>
                <a:gd name="T7" fmla="*/ 2 h 30"/>
                <a:gd name="T8" fmla="*/ 11 w 15"/>
                <a:gd name="T9" fmla="*/ 0 h 30"/>
                <a:gd name="T10" fmla="*/ 15 w 15"/>
                <a:gd name="T11" fmla="*/ 1 h 30"/>
                <a:gd name="T12" fmla="*/ 13 w 15"/>
                <a:gd name="T13" fmla="*/ 4 h 30"/>
                <a:gd name="T14" fmla="*/ 11 w 15"/>
                <a:gd name="T15" fmla="*/ 4 h 30"/>
                <a:gd name="T16" fmla="*/ 7 w 15"/>
                <a:gd name="T17" fmla="*/ 5 h 30"/>
                <a:gd name="T18" fmla="*/ 5 w 15"/>
                <a:gd name="T19" fmla="*/ 10 h 30"/>
                <a:gd name="T20" fmla="*/ 4 w 15"/>
                <a:gd name="T21" fmla="*/ 20 h 30"/>
                <a:gd name="T22" fmla="*/ 4 w 15"/>
                <a:gd name="T23" fmla="*/ 30 h 30"/>
                <a:gd name="T24" fmla="*/ 0 w 15"/>
                <a:gd name="T25" fmla="*/ 30 h 30"/>
                <a:gd name="T26" fmla="*/ 0 w 15"/>
                <a:gd name="T2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2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8" y="4"/>
                    <a:pt x="7" y="5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4" y="12"/>
                    <a:pt x="4" y="15"/>
                    <a:pt x="4" y="2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80">
              <a:extLst>
                <a:ext uri="{FF2B5EF4-FFF2-40B4-BE49-F238E27FC236}">
                  <a16:creationId xmlns:a16="http://schemas.microsoft.com/office/drawing/2014/main" id="{750013AC-B5DC-48AF-A686-4A28C1B12D8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59224" y="866291"/>
              <a:ext cx="68573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5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4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1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1" y="10"/>
                    <a:pt x="15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8" y="16"/>
                    <a:pt x="6" y="18"/>
                    <a:pt x="5" y="20"/>
                  </a:cubicBezTo>
                  <a:cubicBezTo>
                    <a:pt x="4" y="21"/>
                    <a:pt x="4" y="23"/>
                    <a:pt x="4" y="25"/>
                  </a:cubicBezTo>
                  <a:cubicBezTo>
                    <a:pt x="4" y="27"/>
                    <a:pt x="4" y="29"/>
                    <a:pt x="5" y="31"/>
                  </a:cubicBezTo>
                  <a:cubicBezTo>
                    <a:pt x="6" y="33"/>
                    <a:pt x="8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1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81">
              <a:extLst>
                <a:ext uri="{FF2B5EF4-FFF2-40B4-BE49-F238E27FC236}">
                  <a16:creationId xmlns:a16="http://schemas.microsoft.com/office/drawing/2014/main" id="{6FE6799D-4F40-41DC-A67F-2784AB6E80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1717" y="890212"/>
              <a:ext cx="39868" cy="71763"/>
            </a:xfrm>
            <a:custGeom>
              <a:avLst/>
              <a:gdLst>
                <a:gd name="T0" fmla="*/ 17 w 17"/>
                <a:gd name="T1" fmla="*/ 4 h 30"/>
                <a:gd name="T2" fmla="*/ 15 w 17"/>
                <a:gd name="T3" fmla="*/ 7 h 30"/>
                <a:gd name="T4" fmla="*/ 9 w 17"/>
                <a:gd name="T5" fmla="*/ 4 h 30"/>
                <a:gd name="T6" fmla="*/ 6 w 17"/>
                <a:gd name="T7" fmla="*/ 5 h 30"/>
                <a:gd name="T8" fmla="*/ 5 w 17"/>
                <a:gd name="T9" fmla="*/ 8 h 30"/>
                <a:gd name="T10" fmla="*/ 6 w 17"/>
                <a:gd name="T11" fmla="*/ 10 h 30"/>
                <a:gd name="T12" fmla="*/ 10 w 17"/>
                <a:gd name="T13" fmla="*/ 13 h 30"/>
                <a:gd name="T14" fmla="*/ 16 w 17"/>
                <a:gd name="T15" fmla="*/ 17 h 30"/>
                <a:gd name="T16" fmla="*/ 17 w 17"/>
                <a:gd name="T17" fmla="*/ 22 h 30"/>
                <a:gd name="T18" fmla="*/ 15 w 17"/>
                <a:gd name="T19" fmla="*/ 28 h 30"/>
                <a:gd name="T20" fmla="*/ 9 w 17"/>
                <a:gd name="T21" fmla="*/ 30 h 30"/>
                <a:gd name="T22" fmla="*/ 4 w 17"/>
                <a:gd name="T23" fmla="*/ 29 h 30"/>
                <a:gd name="T24" fmla="*/ 0 w 17"/>
                <a:gd name="T25" fmla="*/ 26 h 30"/>
                <a:gd name="T26" fmla="*/ 3 w 17"/>
                <a:gd name="T27" fmla="*/ 24 h 30"/>
                <a:gd name="T28" fmla="*/ 9 w 17"/>
                <a:gd name="T29" fmla="*/ 27 h 30"/>
                <a:gd name="T30" fmla="*/ 12 w 17"/>
                <a:gd name="T31" fmla="*/ 25 h 30"/>
                <a:gd name="T32" fmla="*/ 14 w 17"/>
                <a:gd name="T33" fmla="*/ 22 h 30"/>
                <a:gd name="T34" fmla="*/ 13 w 17"/>
                <a:gd name="T35" fmla="*/ 19 h 30"/>
                <a:gd name="T36" fmla="*/ 8 w 17"/>
                <a:gd name="T37" fmla="*/ 16 h 30"/>
                <a:gd name="T38" fmla="*/ 3 w 17"/>
                <a:gd name="T39" fmla="*/ 12 h 30"/>
                <a:gd name="T40" fmla="*/ 2 w 17"/>
                <a:gd name="T41" fmla="*/ 8 h 30"/>
                <a:gd name="T42" fmla="*/ 4 w 17"/>
                <a:gd name="T43" fmla="*/ 3 h 30"/>
                <a:gd name="T44" fmla="*/ 9 w 17"/>
                <a:gd name="T45" fmla="*/ 0 h 30"/>
                <a:gd name="T46" fmla="*/ 17 w 17"/>
                <a:gd name="T4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0">
                  <a:moveTo>
                    <a:pt x="17" y="4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3" y="5"/>
                    <a:pt x="11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1"/>
                    <a:pt x="8" y="12"/>
                    <a:pt x="10" y="13"/>
                  </a:cubicBezTo>
                  <a:cubicBezTo>
                    <a:pt x="13" y="15"/>
                    <a:pt x="15" y="16"/>
                    <a:pt x="16" y="17"/>
                  </a:cubicBezTo>
                  <a:cubicBezTo>
                    <a:pt x="17" y="19"/>
                    <a:pt x="17" y="20"/>
                    <a:pt x="17" y="22"/>
                  </a:cubicBezTo>
                  <a:cubicBezTo>
                    <a:pt x="17" y="24"/>
                    <a:pt x="17" y="26"/>
                    <a:pt x="15" y="28"/>
                  </a:cubicBezTo>
                  <a:cubicBezTo>
                    <a:pt x="13" y="29"/>
                    <a:pt x="11" y="30"/>
                    <a:pt x="9" y="30"/>
                  </a:cubicBezTo>
                  <a:cubicBezTo>
                    <a:pt x="7" y="30"/>
                    <a:pt x="6" y="30"/>
                    <a:pt x="4" y="29"/>
                  </a:cubicBezTo>
                  <a:cubicBezTo>
                    <a:pt x="3" y="28"/>
                    <a:pt x="1" y="27"/>
                    <a:pt x="0" y="26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6"/>
                    <a:pt x="6" y="27"/>
                    <a:pt x="9" y="27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3" y="24"/>
                    <a:pt x="14" y="23"/>
                    <a:pt x="14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7"/>
                    <a:pt x="8" y="16"/>
                  </a:cubicBezTo>
                  <a:cubicBezTo>
                    <a:pt x="6" y="15"/>
                    <a:pt x="4" y="14"/>
                    <a:pt x="3" y="12"/>
                  </a:cubicBezTo>
                  <a:cubicBezTo>
                    <a:pt x="2" y="11"/>
                    <a:pt x="2" y="10"/>
                    <a:pt x="2" y="8"/>
                  </a:cubicBezTo>
                  <a:cubicBezTo>
                    <a:pt x="2" y="6"/>
                    <a:pt x="2" y="4"/>
                    <a:pt x="4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5" y="2"/>
                    <a:pt x="17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82">
              <a:extLst>
                <a:ext uri="{FF2B5EF4-FFF2-40B4-BE49-F238E27FC236}">
                  <a16:creationId xmlns:a16="http://schemas.microsoft.com/office/drawing/2014/main" id="{FF6CB771-D4A0-46E1-9088-7AD54191E6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6537" y="867886"/>
              <a:ext cx="55816" cy="94089"/>
            </a:xfrm>
            <a:custGeom>
              <a:avLst/>
              <a:gdLst>
                <a:gd name="T0" fmla="*/ 0 w 24"/>
                <a:gd name="T1" fmla="*/ 0 h 39"/>
                <a:gd name="T2" fmla="*/ 7 w 24"/>
                <a:gd name="T3" fmla="*/ 0 h 39"/>
                <a:gd name="T4" fmla="*/ 16 w 24"/>
                <a:gd name="T5" fmla="*/ 1 h 39"/>
                <a:gd name="T6" fmla="*/ 22 w 24"/>
                <a:gd name="T7" fmla="*/ 4 h 39"/>
                <a:gd name="T8" fmla="*/ 24 w 24"/>
                <a:gd name="T9" fmla="*/ 10 h 39"/>
                <a:gd name="T10" fmla="*/ 22 w 24"/>
                <a:gd name="T11" fmla="*/ 17 h 39"/>
                <a:gd name="T12" fmla="*/ 16 w 24"/>
                <a:gd name="T13" fmla="*/ 20 h 39"/>
                <a:gd name="T14" fmla="*/ 6 w 24"/>
                <a:gd name="T15" fmla="*/ 21 h 39"/>
                <a:gd name="T16" fmla="*/ 4 w 24"/>
                <a:gd name="T17" fmla="*/ 21 h 39"/>
                <a:gd name="T18" fmla="*/ 4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4 w 24"/>
                <a:gd name="T25" fmla="*/ 4 h 39"/>
                <a:gd name="T26" fmla="*/ 4 w 24"/>
                <a:gd name="T27" fmla="*/ 17 h 39"/>
                <a:gd name="T28" fmla="*/ 10 w 24"/>
                <a:gd name="T29" fmla="*/ 17 h 39"/>
                <a:gd name="T30" fmla="*/ 16 w 24"/>
                <a:gd name="T31" fmla="*/ 16 h 39"/>
                <a:gd name="T32" fmla="*/ 19 w 24"/>
                <a:gd name="T33" fmla="*/ 14 h 39"/>
                <a:gd name="T34" fmla="*/ 20 w 24"/>
                <a:gd name="T35" fmla="*/ 10 h 39"/>
                <a:gd name="T36" fmla="*/ 19 w 24"/>
                <a:gd name="T37" fmla="*/ 7 h 39"/>
                <a:gd name="T38" fmla="*/ 16 w 24"/>
                <a:gd name="T39" fmla="*/ 5 h 39"/>
                <a:gd name="T40" fmla="*/ 10 w 24"/>
                <a:gd name="T41" fmla="*/ 4 h 39"/>
                <a:gd name="T42" fmla="*/ 4 w 24"/>
                <a:gd name="T4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39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0"/>
                    <a:pt x="16" y="1"/>
                  </a:cubicBezTo>
                  <a:cubicBezTo>
                    <a:pt x="18" y="1"/>
                    <a:pt x="20" y="2"/>
                    <a:pt x="22" y="4"/>
                  </a:cubicBezTo>
                  <a:cubicBezTo>
                    <a:pt x="23" y="6"/>
                    <a:pt x="24" y="8"/>
                    <a:pt x="24" y="10"/>
                  </a:cubicBezTo>
                  <a:cubicBezTo>
                    <a:pt x="24" y="13"/>
                    <a:pt x="23" y="15"/>
                    <a:pt x="22" y="17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4" y="20"/>
                    <a:pt x="11" y="21"/>
                    <a:pt x="6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0"/>
                  </a:lnTo>
                  <a:close/>
                  <a:moveTo>
                    <a:pt x="4" y="4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7"/>
                    <a:pt x="15" y="17"/>
                    <a:pt x="16" y="16"/>
                  </a:cubicBezTo>
                  <a:cubicBezTo>
                    <a:pt x="17" y="16"/>
                    <a:pt x="18" y="15"/>
                    <a:pt x="19" y="14"/>
                  </a:cubicBezTo>
                  <a:cubicBezTo>
                    <a:pt x="19" y="13"/>
                    <a:pt x="20" y="12"/>
                    <a:pt x="20" y="10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5" y="4"/>
                    <a:pt x="13" y="4"/>
                    <a:pt x="1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83">
              <a:extLst>
                <a:ext uri="{FF2B5EF4-FFF2-40B4-BE49-F238E27FC236}">
                  <a16:creationId xmlns:a16="http://schemas.microsoft.com/office/drawing/2014/main" id="{903CF516-0ED6-4F28-8AAF-B9118757F9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41488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4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3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4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6" y="30"/>
                    <a:pt x="14" y="30"/>
                  </a:cubicBezTo>
                  <a:cubicBezTo>
                    <a:pt x="10" y="30"/>
                    <a:pt x="6" y="29"/>
                    <a:pt x="3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9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9"/>
                    <a:pt x="4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6" y="8"/>
                    <a:pt x="4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84">
              <a:extLst>
                <a:ext uri="{FF2B5EF4-FFF2-40B4-BE49-F238E27FC236}">
                  <a16:creationId xmlns:a16="http://schemas.microsoft.com/office/drawing/2014/main" id="{62BF4C1D-91A4-4FC4-BEA9-9F525F1E7E1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35577" y="890212"/>
              <a:ext cx="68573" cy="71763"/>
            </a:xfrm>
            <a:custGeom>
              <a:avLst/>
              <a:gdLst>
                <a:gd name="T0" fmla="*/ 14 w 29"/>
                <a:gd name="T1" fmla="*/ 0 h 30"/>
                <a:gd name="T2" fmla="*/ 25 w 29"/>
                <a:gd name="T3" fmla="*/ 5 h 30"/>
                <a:gd name="T4" fmla="*/ 29 w 29"/>
                <a:gd name="T5" fmla="*/ 15 h 30"/>
                <a:gd name="T6" fmla="*/ 25 w 29"/>
                <a:gd name="T7" fmla="*/ 26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4 w 29"/>
                <a:gd name="T15" fmla="*/ 5 h 30"/>
                <a:gd name="T16" fmla="*/ 14 w 29"/>
                <a:gd name="T17" fmla="*/ 0 h 30"/>
                <a:gd name="T18" fmla="*/ 14 w 29"/>
                <a:gd name="T19" fmla="*/ 4 h 30"/>
                <a:gd name="T20" fmla="*/ 7 w 29"/>
                <a:gd name="T21" fmla="*/ 7 h 30"/>
                <a:gd name="T22" fmla="*/ 3 w 29"/>
                <a:gd name="T23" fmla="*/ 15 h 30"/>
                <a:gd name="T24" fmla="*/ 5 w 29"/>
                <a:gd name="T25" fmla="*/ 21 h 30"/>
                <a:gd name="T26" fmla="*/ 9 w 29"/>
                <a:gd name="T27" fmla="*/ 25 h 30"/>
                <a:gd name="T28" fmla="*/ 14 w 29"/>
                <a:gd name="T29" fmla="*/ 27 h 30"/>
                <a:gd name="T30" fmla="*/ 20 w 29"/>
                <a:gd name="T31" fmla="*/ 25 h 30"/>
                <a:gd name="T32" fmla="*/ 24 w 29"/>
                <a:gd name="T33" fmla="*/ 21 h 30"/>
                <a:gd name="T34" fmla="*/ 26 w 29"/>
                <a:gd name="T35" fmla="*/ 15 h 30"/>
                <a:gd name="T36" fmla="*/ 22 w 29"/>
                <a:gd name="T37" fmla="*/ 7 h 30"/>
                <a:gd name="T38" fmla="*/ 14 w 29"/>
                <a:gd name="T3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cubicBezTo>
                    <a:pt x="19" y="0"/>
                    <a:pt x="22" y="2"/>
                    <a:pt x="25" y="5"/>
                  </a:cubicBezTo>
                  <a:cubicBezTo>
                    <a:pt x="28" y="8"/>
                    <a:pt x="29" y="11"/>
                    <a:pt x="29" y="15"/>
                  </a:cubicBezTo>
                  <a:cubicBezTo>
                    <a:pt x="29" y="19"/>
                    <a:pt x="28" y="23"/>
                    <a:pt x="25" y="26"/>
                  </a:cubicBezTo>
                  <a:cubicBezTo>
                    <a:pt x="22" y="29"/>
                    <a:pt x="19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lose/>
                  <a:moveTo>
                    <a:pt x="14" y="4"/>
                  </a:moveTo>
                  <a:cubicBezTo>
                    <a:pt x="11" y="4"/>
                    <a:pt x="9" y="5"/>
                    <a:pt x="7" y="7"/>
                  </a:cubicBezTo>
                  <a:cubicBezTo>
                    <a:pt x="4" y="10"/>
                    <a:pt x="3" y="12"/>
                    <a:pt x="3" y="15"/>
                  </a:cubicBezTo>
                  <a:cubicBezTo>
                    <a:pt x="3" y="18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2" y="27"/>
                    <a:pt x="14" y="27"/>
                  </a:cubicBezTo>
                  <a:cubicBezTo>
                    <a:pt x="16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19"/>
                    <a:pt x="26" y="18"/>
                    <a:pt x="26" y="15"/>
                  </a:cubicBezTo>
                  <a:cubicBezTo>
                    <a:pt x="26" y="12"/>
                    <a:pt x="24" y="10"/>
                    <a:pt x="22" y="7"/>
                  </a:cubicBezTo>
                  <a:cubicBezTo>
                    <a:pt x="20" y="5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85">
              <a:extLst>
                <a:ext uri="{FF2B5EF4-FFF2-40B4-BE49-F238E27FC236}">
                  <a16:creationId xmlns:a16="http://schemas.microsoft.com/office/drawing/2014/main" id="{816BD2A4-1C0B-4343-8CC8-E6D6B9E2FFC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29665" y="890212"/>
              <a:ext cx="71763" cy="95683"/>
            </a:xfrm>
            <a:custGeom>
              <a:avLst/>
              <a:gdLst>
                <a:gd name="T0" fmla="*/ 0 w 30"/>
                <a:gd name="T1" fmla="*/ 1 h 40"/>
                <a:gd name="T2" fmla="*/ 4 w 30"/>
                <a:gd name="T3" fmla="*/ 1 h 40"/>
                <a:gd name="T4" fmla="*/ 4 w 30"/>
                <a:gd name="T5" fmla="*/ 6 h 40"/>
                <a:gd name="T6" fmla="*/ 9 w 30"/>
                <a:gd name="T7" fmla="*/ 2 h 40"/>
                <a:gd name="T8" fmla="*/ 15 w 30"/>
                <a:gd name="T9" fmla="*/ 0 h 40"/>
                <a:gd name="T10" fmla="*/ 26 w 30"/>
                <a:gd name="T11" fmla="*/ 5 h 40"/>
                <a:gd name="T12" fmla="*/ 30 w 30"/>
                <a:gd name="T13" fmla="*/ 15 h 40"/>
                <a:gd name="T14" fmla="*/ 26 w 30"/>
                <a:gd name="T15" fmla="*/ 26 h 40"/>
                <a:gd name="T16" fmla="*/ 15 w 30"/>
                <a:gd name="T17" fmla="*/ 30 h 40"/>
                <a:gd name="T18" fmla="*/ 9 w 30"/>
                <a:gd name="T19" fmla="*/ 29 h 40"/>
                <a:gd name="T20" fmla="*/ 4 w 30"/>
                <a:gd name="T21" fmla="*/ 25 h 40"/>
                <a:gd name="T22" fmla="*/ 4 w 30"/>
                <a:gd name="T23" fmla="*/ 40 h 40"/>
                <a:gd name="T24" fmla="*/ 0 w 30"/>
                <a:gd name="T25" fmla="*/ 40 h 40"/>
                <a:gd name="T26" fmla="*/ 0 w 30"/>
                <a:gd name="T27" fmla="*/ 1 h 40"/>
                <a:gd name="T28" fmla="*/ 15 w 30"/>
                <a:gd name="T29" fmla="*/ 4 h 40"/>
                <a:gd name="T30" fmla="*/ 7 w 30"/>
                <a:gd name="T31" fmla="*/ 7 h 40"/>
                <a:gd name="T32" fmla="*/ 4 w 30"/>
                <a:gd name="T33" fmla="*/ 15 h 40"/>
                <a:gd name="T34" fmla="*/ 5 w 30"/>
                <a:gd name="T35" fmla="*/ 21 h 40"/>
                <a:gd name="T36" fmla="*/ 9 w 30"/>
                <a:gd name="T37" fmla="*/ 25 h 40"/>
                <a:gd name="T38" fmla="*/ 15 w 30"/>
                <a:gd name="T39" fmla="*/ 27 h 40"/>
                <a:gd name="T40" fmla="*/ 21 w 30"/>
                <a:gd name="T41" fmla="*/ 25 h 40"/>
                <a:gd name="T42" fmla="*/ 25 w 30"/>
                <a:gd name="T43" fmla="*/ 21 h 40"/>
                <a:gd name="T44" fmla="*/ 26 w 30"/>
                <a:gd name="T45" fmla="*/ 15 h 40"/>
                <a:gd name="T46" fmla="*/ 25 w 30"/>
                <a:gd name="T47" fmla="*/ 10 h 40"/>
                <a:gd name="T48" fmla="*/ 21 w 30"/>
                <a:gd name="T49" fmla="*/ 5 h 40"/>
                <a:gd name="T50" fmla="*/ 15 w 30"/>
                <a:gd name="T5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9" y="0"/>
                    <a:pt x="23" y="2"/>
                    <a:pt x="26" y="5"/>
                  </a:cubicBezTo>
                  <a:cubicBezTo>
                    <a:pt x="29" y="8"/>
                    <a:pt x="30" y="11"/>
                    <a:pt x="30" y="15"/>
                  </a:cubicBezTo>
                  <a:cubicBezTo>
                    <a:pt x="30" y="19"/>
                    <a:pt x="29" y="23"/>
                    <a:pt x="26" y="26"/>
                  </a:cubicBezTo>
                  <a:cubicBezTo>
                    <a:pt x="23" y="29"/>
                    <a:pt x="19" y="30"/>
                    <a:pt x="15" y="30"/>
                  </a:cubicBezTo>
                  <a:cubicBezTo>
                    <a:pt x="13" y="30"/>
                    <a:pt x="11" y="30"/>
                    <a:pt x="9" y="29"/>
                  </a:cubicBezTo>
                  <a:cubicBezTo>
                    <a:pt x="7" y="28"/>
                    <a:pt x="6" y="27"/>
                    <a:pt x="4" y="2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1"/>
                  </a:lnTo>
                  <a:close/>
                  <a:moveTo>
                    <a:pt x="15" y="4"/>
                  </a:moveTo>
                  <a:cubicBezTo>
                    <a:pt x="12" y="4"/>
                    <a:pt x="9" y="5"/>
                    <a:pt x="7" y="7"/>
                  </a:cubicBezTo>
                  <a:cubicBezTo>
                    <a:pt x="5" y="9"/>
                    <a:pt x="4" y="12"/>
                    <a:pt x="4" y="15"/>
                  </a:cubicBezTo>
                  <a:cubicBezTo>
                    <a:pt x="4" y="18"/>
                    <a:pt x="4" y="20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19"/>
                    <a:pt x="26" y="17"/>
                    <a:pt x="26" y="15"/>
                  </a:cubicBezTo>
                  <a:cubicBezTo>
                    <a:pt x="26" y="13"/>
                    <a:pt x="26" y="11"/>
                    <a:pt x="25" y="10"/>
                  </a:cubicBezTo>
                  <a:cubicBezTo>
                    <a:pt x="24" y="8"/>
                    <a:pt x="22" y="6"/>
                    <a:pt x="21" y="5"/>
                  </a:cubicBezTo>
                  <a:cubicBezTo>
                    <a:pt x="19" y="4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586">
              <a:extLst>
                <a:ext uri="{FF2B5EF4-FFF2-40B4-BE49-F238E27FC236}">
                  <a16:creationId xmlns:a16="http://schemas.microsoft.com/office/drawing/2014/main" id="{9B63D5C7-13FB-4090-ABFE-A71B7E581A5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28537" y="866291"/>
              <a:ext cx="6379" cy="95683"/>
            </a:xfrm>
            <a:prstGeom prst="rect">
              <a:avLst/>
            </a:pr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87">
              <a:extLst>
                <a:ext uri="{FF2B5EF4-FFF2-40B4-BE49-F238E27FC236}">
                  <a16:creationId xmlns:a16="http://schemas.microsoft.com/office/drawing/2014/main" id="{96D58EF5-0F2C-4F7C-A2DB-722FED0397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60431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5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5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7" y="30"/>
                    <a:pt x="14" y="30"/>
                  </a:cubicBezTo>
                  <a:cubicBezTo>
                    <a:pt x="10" y="30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2" y="4"/>
                    <a:pt x="9" y="5"/>
                    <a:pt x="7" y="7"/>
                  </a:cubicBezTo>
                  <a:cubicBezTo>
                    <a:pt x="6" y="8"/>
                    <a:pt x="5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theme" Target="../theme/theme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0CA89A9A-A5F7-417D-8281-0F0AD414CD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16408" y="0"/>
            <a:ext cx="269690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>
                <a:cs typeface="Tahoma" panose="020B0604030504040204" pitchFamily="34" charset="0"/>
              </a:rPr>
              <a:t>Headline</a:t>
            </a:r>
            <a:endParaRPr lang="en-US" dirty="0">
              <a:cs typeface="Tahoma" panose="020B0604030504040204" pitchFamily="34" charset="0"/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3A42CB4B-57D2-407D-B106-3003DD1CC0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646816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BDF556B1-47E5-4841-AF78-A552147C4512}" type="datetimeFigureOut">
              <a:rPr lang="en-US" smtClean="0">
                <a:cs typeface="Tahoma" panose="020B0604030504040204" pitchFamily="34" charset="0"/>
              </a:rPr>
              <a:pPr/>
              <a:t>9/18/2018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‹#›</a:t>
            </a:fld>
            <a:endParaRPr lang="en-US">
              <a:cs typeface="Tahoma" panose="020B0604030504040204" pitchFamily="34" charset="0"/>
            </a:endParaRPr>
          </a:p>
        </p:txBody>
      </p:sp>
      <p:grpSp>
        <p:nvGrpSpPr>
          <p:cNvPr id="54" name="קבוצה 53">
            <a:extLst>
              <a:ext uri="{FF2B5EF4-FFF2-40B4-BE49-F238E27FC236}">
                <a16:creationId xmlns:a16="http://schemas.microsoft.com/office/drawing/2014/main" id="{0002F051-D97F-4490-8155-EFDC83EB22D4}"/>
              </a:ext>
            </a:extLst>
          </p:cNvPr>
          <p:cNvGrpSpPr/>
          <p:nvPr/>
        </p:nvGrpSpPr>
        <p:grpSpPr>
          <a:xfrm>
            <a:off x="487353" y="8442026"/>
            <a:ext cx="1168026" cy="486374"/>
            <a:chOff x="10299671" y="346413"/>
            <a:chExt cx="1535713" cy="639482"/>
          </a:xfrm>
        </p:grpSpPr>
        <p:pic>
          <p:nvPicPr>
            <p:cNvPr id="55" name="Picture 557">
              <a:extLst>
                <a:ext uri="{FF2B5EF4-FFF2-40B4-BE49-F238E27FC236}">
                  <a16:creationId xmlns:a16="http://schemas.microsoft.com/office/drawing/2014/main" id="{298B8FEE-FBC0-4001-9448-C1B0BE0ACC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53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558">
              <a:extLst>
                <a:ext uri="{FF2B5EF4-FFF2-40B4-BE49-F238E27FC236}">
                  <a16:creationId xmlns:a16="http://schemas.microsoft.com/office/drawing/2014/main" id="{8BE8B8BA-AEE3-4AD1-B554-69BB44C7F9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6660" y="354387"/>
              <a:ext cx="314160" cy="470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559">
              <a:extLst>
                <a:ext uri="{FF2B5EF4-FFF2-40B4-BE49-F238E27FC236}">
                  <a16:creationId xmlns:a16="http://schemas.microsoft.com/office/drawing/2014/main" id="{FB06006E-E417-4CA3-9F4A-0274FFA33D6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2871" y="346413"/>
              <a:ext cx="328512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60">
              <a:extLst>
                <a:ext uri="{FF2B5EF4-FFF2-40B4-BE49-F238E27FC236}">
                  <a16:creationId xmlns:a16="http://schemas.microsoft.com/office/drawing/2014/main" id="{2160B201-484A-43AC-A607-C8CCEBB7BCE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9671" y="590405"/>
              <a:ext cx="755895" cy="23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561">
              <a:extLst>
                <a:ext uri="{FF2B5EF4-FFF2-40B4-BE49-F238E27FC236}">
                  <a16:creationId xmlns:a16="http://schemas.microsoft.com/office/drawing/2014/main" id="{ED40B19C-9058-4568-AAEB-B4F56B202C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7832" y="346413"/>
              <a:ext cx="320538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62">
              <a:extLst>
                <a:ext uri="{FF2B5EF4-FFF2-40B4-BE49-F238E27FC236}">
                  <a16:creationId xmlns:a16="http://schemas.microsoft.com/office/drawing/2014/main" id="{DDE74F5F-3501-4F33-8084-309F13A487A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6404" y="346413"/>
              <a:ext cx="307781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563">
              <a:extLst>
                <a:ext uri="{FF2B5EF4-FFF2-40B4-BE49-F238E27FC236}">
                  <a16:creationId xmlns:a16="http://schemas.microsoft.com/office/drawing/2014/main" id="{CAAFAADF-5A06-4CC4-B1AD-4264ED4B168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5841" y="346413"/>
              <a:ext cx="322133" cy="47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Freeform 564">
              <a:extLst>
                <a:ext uri="{FF2B5EF4-FFF2-40B4-BE49-F238E27FC236}">
                  <a16:creationId xmlns:a16="http://schemas.microsoft.com/office/drawing/2014/main" id="{911EC386-5B81-40D8-9BD9-F055D565E4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72642" y="360766"/>
              <a:ext cx="621939" cy="457684"/>
            </a:xfrm>
            <a:custGeom>
              <a:avLst/>
              <a:gdLst>
                <a:gd name="T0" fmla="*/ 245 w 261"/>
                <a:gd name="T1" fmla="*/ 100 h 192"/>
                <a:gd name="T2" fmla="*/ 139 w 261"/>
                <a:gd name="T3" fmla="*/ 192 h 192"/>
                <a:gd name="T4" fmla="*/ 261 w 261"/>
                <a:gd name="T5" fmla="*/ 88 h 192"/>
                <a:gd name="T6" fmla="*/ 17 w 261"/>
                <a:gd name="T7" fmla="*/ 88 h 192"/>
                <a:gd name="T8" fmla="*/ 124 w 261"/>
                <a:gd name="T9" fmla="*/ 0 h 192"/>
                <a:gd name="T10" fmla="*/ 0 w 261"/>
                <a:gd name="T11" fmla="*/ 100 h 192"/>
                <a:gd name="T12" fmla="*/ 245 w 261"/>
                <a:gd name="T13" fmla="*/ 10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192">
                  <a:moveTo>
                    <a:pt x="245" y="100"/>
                  </a:moveTo>
                  <a:cubicBezTo>
                    <a:pt x="245" y="167"/>
                    <a:pt x="142" y="192"/>
                    <a:pt x="139" y="192"/>
                  </a:cubicBezTo>
                  <a:cubicBezTo>
                    <a:pt x="150" y="192"/>
                    <a:pt x="261" y="172"/>
                    <a:pt x="261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22"/>
                    <a:pt x="121" y="0"/>
                    <a:pt x="124" y="0"/>
                  </a:cubicBezTo>
                  <a:cubicBezTo>
                    <a:pt x="113" y="0"/>
                    <a:pt x="0" y="18"/>
                    <a:pt x="0" y="100"/>
                  </a:cubicBezTo>
                  <a:lnTo>
                    <a:pt x="245" y="10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3" name="Picture 565">
              <a:extLst>
                <a:ext uri="{FF2B5EF4-FFF2-40B4-BE49-F238E27FC236}">
                  <a16:creationId xmlns:a16="http://schemas.microsoft.com/office/drawing/2014/main" id="{8D1489E3-CB74-4F33-AA28-04DE4992A5B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872" y="351198"/>
              <a:ext cx="328512" cy="23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Freeform 566">
              <a:extLst>
                <a:ext uri="{FF2B5EF4-FFF2-40B4-BE49-F238E27FC236}">
                  <a16:creationId xmlns:a16="http://schemas.microsoft.com/office/drawing/2014/main" id="{D784CD7D-F0D6-4C69-B3AD-5BD6FB6A04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6050" y="429338"/>
              <a:ext cx="157877" cy="151499"/>
            </a:xfrm>
            <a:custGeom>
              <a:avLst/>
              <a:gdLst>
                <a:gd name="T0" fmla="*/ 0 w 99"/>
                <a:gd name="T1" fmla="*/ 95 h 95"/>
                <a:gd name="T2" fmla="*/ 24 w 99"/>
                <a:gd name="T3" fmla="*/ 0 h 95"/>
                <a:gd name="T4" fmla="*/ 99 w 99"/>
                <a:gd name="T5" fmla="*/ 0 h 95"/>
                <a:gd name="T6" fmla="*/ 93 w 99"/>
                <a:gd name="T7" fmla="*/ 23 h 95"/>
                <a:gd name="T8" fmla="*/ 48 w 99"/>
                <a:gd name="T9" fmla="*/ 23 h 95"/>
                <a:gd name="T10" fmla="*/ 45 w 99"/>
                <a:gd name="T11" fmla="*/ 36 h 95"/>
                <a:gd name="T12" fmla="*/ 82 w 99"/>
                <a:gd name="T13" fmla="*/ 36 h 95"/>
                <a:gd name="T14" fmla="*/ 76 w 99"/>
                <a:gd name="T15" fmla="*/ 57 h 95"/>
                <a:gd name="T16" fmla="*/ 39 w 99"/>
                <a:gd name="T17" fmla="*/ 57 h 95"/>
                <a:gd name="T18" fmla="*/ 36 w 99"/>
                <a:gd name="T19" fmla="*/ 72 h 95"/>
                <a:gd name="T20" fmla="*/ 82 w 99"/>
                <a:gd name="T21" fmla="*/ 72 h 95"/>
                <a:gd name="T22" fmla="*/ 76 w 99"/>
                <a:gd name="T23" fmla="*/ 95 h 95"/>
                <a:gd name="T24" fmla="*/ 0 w 99"/>
                <a:gd name="T2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95">
                  <a:moveTo>
                    <a:pt x="0" y="95"/>
                  </a:moveTo>
                  <a:lnTo>
                    <a:pt x="24" y="0"/>
                  </a:lnTo>
                  <a:lnTo>
                    <a:pt x="99" y="0"/>
                  </a:lnTo>
                  <a:lnTo>
                    <a:pt x="93" y="23"/>
                  </a:lnTo>
                  <a:lnTo>
                    <a:pt x="48" y="23"/>
                  </a:lnTo>
                  <a:lnTo>
                    <a:pt x="45" y="36"/>
                  </a:lnTo>
                  <a:lnTo>
                    <a:pt x="82" y="36"/>
                  </a:lnTo>
                  <a:lnTo>
                    <a:pt x="76" y="57"/>
                  </a:lnTo>
                  <a:lnTo>
                    <a:pt x="39" y="57"/>
                  </a:lnTo>
                  <a:lnTo>
                    <a:pt x="36" y="72"/>
                  </a:lnTo>
                  <a:lnTo>
                    <a:pt x="82" y="72"/>
                  </a:lnTo>
                  <a:lnTo>
                    <a:pt x="76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7">
              <a:extLst>
                <a:ext uri="{FF2B5EF4-FFF2-40B4-BE49-F238E27FC236}">
                  <a16:creationId xmlns:a16="http://schemas.microsoft.com/office/drawing/2014/main" id="{3CABE504-8F60-4614-98F0-A38E19982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60738" y="429338"/>
              <a:ext cx="143524" cy="151499"/>
            </a:xfrm>
            <a:custGeom>
              <a:avLst/>
              <a:gdLst>
                <a:gd name="T0" fmla="*/ 6 w 90"/>
                <a:gd name="T1" fmla="*/ 0 h 95"/>
                <a:gd name="T2" fmla="*/ 90 w 90"/>
                <a:gd name="T3" fmla="*/ 0 h 95"/>
                <a:gd name="T4" fmla="*/ 84 w 90"/>
                <a:gd name="T5" fmla="*/ 26 h 95"/>
                <a:gd name="T6" fmla="*/ 57 w 90"/>
                <a:gd name="T7" fmla="*/ 26 h 95"/>
                <a:gd name="T8" fmla="*/ 39 w 90"/>
                <a:gd name="T9" fmla="*/ 95 h 95"/>
                <a:gd name="T10" fmla="*/ 9 w 90"/>
                <a:gd name="T11" fmla="*/ 95 h 95"/>
                <a:gd name="T12" fmla="*/ 27 w 90"/>
                <a:gd name="T13" fmla="*/ 26 h 95"/>
                <a:gd name="T14" fmla="*/ 0 w 90"/>
                <a:gd name="T15" fmla="*/ 26 h 95"/>
                <a:gd name="T16" fmla="*/ 6 w 90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5">
                  <a:moveTo>
                    <a:pt x="6" y="0"/>
                  </a:moveTo>
                  <a:lnTo>
                    <a:pt x="90" y="0"/>
                  </a:lnTo>
                  <a:lnTo>
                    <a:pt x="84" y="26"/>
                  </a:lnTo>
                  <a:lnTo>
                    <a:pt x="57" y="26"/>
                  </a:lnTo>
                  <a:lnTo>
                    <a:pt x="39" y="95"/>
                  </a:lnTo>
                  <a:lnTo>
                    <a:pt x="9" y="95"/>
                  </a:lnTo>
                  <a:lnTo>
                    <a:pt x="27" y="26"/>
                  </a:lnTo>
                  <a:lnTo>
                    <a:pt x="0" y="2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68">
              <a:extLst>
                <a:ext uri="{FF2B5EF4-FFF2-40B4-BE49-F238E27FC236}">
                  <a16:creationId xmlns:a16="http://schemas.microsoft.com/office/drawing/2014/main" id="{E67C61BA-93EE-4772-9E27-FD907BC8C3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5558" y="427744"/>
              <a:ext cx="151499" cy="154688"/>
            </a:xfrm>
            <a:custGeom>
              <a:avLst/>
              <a:gdLst>
                <a:gd name="T0" fmla="*/ 43 w 64"/>
                <a:gd name="T1" fmla="*/ 19 h 65"/>
                <a:gd name="T2" fmla="*/ 42 w 64"/>
                <a:gd name="T3" fmla="*/ 15 h 65"/>
                <a:gd name="T4" fmla="*/ 37 w 64"/>
                <a:gd name="T5" fmla="*/ 14 h 65"/>
                <a:gd name="T6" fmla="*/ 30 w 64"/>
                <a:gd name="T7" fmla="*/ 18 h 65"/>
                <a:gd name="T8" fmla="*/ 58 w 64"/>
                <a:gd name="T9" fmla="*/ 44 h 65"/>
                <a:gd name="T10" fmla="*/ 24 w 64"/>
                <a:gd name="T11" fmla="*/ 65 h 65"/>
                <a:gd name="T12" fmla="*/ 2 w 64"/>
                <a:gd name="T13" fmla="*/ 44 h 65"/>
                <a:gd name="T14" fmla="*/ 21 w 64"/>
                <a:gd name="T15" fmla="*/ 44 h 65"/>
                <a:gd name="T16" fmla="*/ 23 w 64"/>
                <a:gd name="T17" fmla="*/ 49 h 65"/>
                <a:gd name="T18" fmla="*/ 29 w 64"/>
                <a:gd name="T19" fmla="*/ 51 h 65"/>
                <a:gd name="T20" fmla="*/ 38 w 64"/>
                <a:gd name="T21" fmla="*/ 46 h 65"/>
                <a:gd name="T22" fmla="*/ 10 w 64"/>
                <a:gd name="T23" fmla="*/ 20 h 65"/>
                <a:gd name="T24" fmla="*/ 41 w 64"/>
                <a:gd name="T25" fmla="*/ 0 h 65"/>
                <a:gd name="T26" fmla="*/ 62 w 64"/>
                <a:gd name="T27" fmla="*/ 19 h 65"/>
                <a:gd name="T28" fmla="*/ 43 w 64"/>
                <a:gd name="T29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65">
                  <a:moveTo>
                    <a:pt x="43" y="19"/>
                  </a:moveTo>
                  <a:cubicBezTo>
                    <a:pt x="44" y="17"/>
                    <a:pt x="43" y="16"/>
                    <a:pt x="42" y="15"/>
                  </a:cubicBezTo>
                  <a:cubicBezTo>
                    <a:pt x="40" y="14"/>
                    <a:pt x="39" y="14"/>
                    <a:pt x="37" y="14"/>
                  </a:cubicBezTo>
                  <a:cubicBezTo>
                    <a:pt x="32" y="14"/>
                    <a:pt x="30" y="15"/>
                    <a:pt x="30" y="18"/>
                  </a:cubicBezTo>
                  <a:cubicBezTo>
                    <a:pt x="27" y="27"/>
                    <a:pt x="64" y="21"/>
                    <a:pt x="58" y="44"/>
                  </a:cubicBezTo>
                  <a:cubicBezTo>
                    <a:pt x="54" y="58"/>
                    <a:pt x="41" y="65"/>
                    <a:pt x="24" y="65"/>
                  </a:cubicBezTo>
                  <a:cubicBezTo>
                    <a:pt x="8" y="65"/>
                    <a:pt x="0" y="56"/>
                    <a:pt x="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2" y="48"/>
                    <a:pt x="23" y="49"/>
                  </a:cubicBezTo>
                  <a:cubicBezTo>
                    <a:pt x="25" y="50"/>
                    <a:pt x="27" y="51"/>
                    <a:pt x="29" y="51"/>
                  </a:cubicBezTo>
                  <a:cubicBezTo>
                    <a:pt x="34" y="51"/>
                    <a:pt x="37" y="49"/>
                    <a:pt x="38" y="46"/>
                  </a:cubicBezTo>
                  <a:cubicBezTo>
                    <a:pt x="40" y="37"/>
                    <a:pt x="4" y="43"/>
                    <a:pt x="10" y="20"/>
                  </a:cubicBezTo>
                  <a:cubicBezTo>
                    <a:pt x="13" y="6"/>
                    <a:pt x="26" y="0"/>
                    <a:pt x="41" y="0"/>
                  </a:cubicBezTo>
                  <a:cubicBezTo>
                    <a:pt x="58" y="0"/>
                    <a:pt x="64" y="8"/>
                    <a:pt x="62" y="19"/>
                  </a:cubicBezTo>
                  <a:lnTo>
                    <a:pt x="43" y="19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69">
              <a:extLst>
                <a:ext uri="{FF2B5EF4-FFF2-40B4-BE49-F238E27FC236}">
                  <a16:creationId xmlns:a16="http://schemas.microsoft.com/office/drawing/2014/main" id="{ED5B4DE0-6944-49C0-8A8A-6E5B96641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2703" y="429338"/>
              <a:ext cx="86115" cy="151499"/>
            </a:xfrm>
            <a:custGeom>
              <a:avLst/>
              <a:gdLst>
                <a:gd name="T0" fmla="*/ 0 w 54"/>
                <a:gd name="T1" fmla="*/ 95 h 95"/>
                <a:gd name="T2" fmla="*/ 24 w 54"/>
                <a:gd name="T3" fmla="*/ 0 h 95"/>
                <a:gd name="T4" fmla="*/ 54 w 54"/>
                <a:gd name="T5" fmla="*/ 0 h 95"/>
                <a:gd name="T6" fmla="*/ 30 w 54"/>
                <a:gd name="T7" fmla="*/ 95 h 95"/>
                <a:gd name="T8" fmla="*/ 0 w 54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5">
                  <a:moveTo>
                    <a:pt x="0" y="95"/>
                  </a:moveTo>
                  <a:lnTo>
                    <a:pt x="24" y="0"/>
                  </a:lnTo>
                  <a:lnTo>
                    <a:pt x="54" y="0"/>
                  </a:lnTo>
                  <a:lnTo>
                    <a:pt x="3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70">
              <a:extLst>
                <a:ext uri="{FF2B5EF4-FFF2-40B4-BE49-F238E27FC236}">
                  <a16:creationId xmlns:a16="http://schemas.microsoft.com/office/drawing/2014/main" id="{FF663DC5-2B55-4D1E-AA79-A388292F3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09240" y="867886"/>
              <a:ext cx="49437" cy="94089"/>
            </a:xfrm>
            <a:custGeom>
              <a:avLst/>
              <a:gdLst>
                <a:gd name="T0" fmla="*/ 0 w 31"/>
                <a:gd name="T1" fmla="*/ 6 h 59"/>
                <a:gd name="T2" fmla="*/ 0 w 31"/>
                <a:gd name="T3" fmla="*/ 0 h 59"/>
                <a:gd name="T4" fmla="*/ 31 w 31"/>
                <a:gd name="T5" fmla="*/ 0 h 59"/>
                <a:gd name="T6" fmla="*/ 31 w 31"/>
                <a:gd name="T7" fmla="*/ 6 h 59"/>
                <a:gd name="T8" fmla="*/ 17 w 31"/>
                <a:gd name="T9" fmla="*/ 6 h 59"/>
                <a:gd name="T10" fmla="*/ 17 w 31"/>
                <a:gd name="T11" fmla="*/ 59 h 59"/>
                <a:gd name="T12" fmla="*/ 11 w 31"/>
                <a:gd name="T13" fmla="*/ 59 h 59"/>
                <a:gd name="T14" fmla="*/ 11 w 31"/>
                <a:gd name="T15" fmla="*/ 6 h 59"/>
                <a:gd name="T16" fmla="*/ 0 w 31"/>
                <a:gd name="T17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9">
                  <a:moveTo>
                    <a:pt x="0" y="6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6"/>
                  </a:lnTo>
                  <a:lnTo>
                    <a:pt x="17" y="6"/>
                  </a:lnTo>
                  <a:lnTo>
                    <a:pt x="17" y="59"/>
                  </a:lnTo>
                  <a:lnTo>
                    <a:pt x="11" y="59"/>
                  </a:lnTo>
                  <a:lnTo>
                    <a:pt x="1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71">
              <a:extLst>
                <a:ext uri="{FF2B5EF4-FFF2-40B4-BE49-F238E27FC236}">
                  <a16:creationId xmlns:a16="http://schemas.microsoft.com/office/drawing/2014/main" id="{11C782A3-E7FE-476E-8C2D-38171D3B2C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79407" y="866291"/>
              <a:ext cx="60599" cy="95683"/>
            </a:xfrm>
            <a:custGeom>
              <a:avLst/>
              <a:gdLst>
                <a:gd name="T0" fmla="*/ 0 w 25"/>
                <a:gd name="T1" fmla="*/ 0 h 40"/>
                <a:gd name="T2" fmla="*/ 4 w 25"/>
                <a:gd name="T3" fmla="*/ 0 h 40"/>
                <a:gd name="T4" fmla="*/ 4 w 25"/>
                <a:gd name="T5" fmla="*/ 16 h 40"/>
                <a:gd name="T6" fmla="*/ 8 w 25"/>
                <a:gd name="T7" fmla="*/ 12 h 40"/>
                <a:gd name="T8" fmla="*/ 14 w 25"/>
                <a:gd name="T9" fmla="*/ 10 h 40"/>
                <a:gd name="T10" fmla="*/ 20 w 25"/>
                <a:gd name="T11" fmla="*/ 12 h 40"/>
                <a:gd name="T12" fmla="*/ 24 w 25"/>
                <a:gd name="T13" fmla="*/ 16 h 40"/>
                <a:gd name="T14" fmla="*/ 25 w 25"/>
                <a:gd name="T15" fmla="*/ 25 h 40"/>
                <a:gd name="T16" fmla="*/ 25 w 25"/>
                <a:gd name="T17" fmla="*/ 40 h 40"/>
                <a:gd name="T18" fmla="*/ 21 w 25"/>
                <a:gd name="T19" fmla="*/ 40 h 40"/>
                <a:gd name="T20" fmla="*/ 21 w 25"/>
                <a:gd name="T21" fmla="*/ 26 h 40"/>
                <a:gd name="T22" fmla="*/ 21 w 25"/>
                <a:gd name="T23" fmla="*/ 19 h 40"/>
                <a:gd name="T24" fmla="*/ 18 w 25"/>
                <a:gd name="T25" fmla="*/ 15 h 40"/>
                <a:gd name="T26" fmla="*/ 14 w 25"/>
                <a:gd name="T27" fmla="*/ 14 h 40"/>
                <a:gd name="T28" fmla="*/ 8 w 25"/>
                <a:gd name="T29" fmla="*/ 16 h 40"/>
                <a:gd name="T30" fmla="*/ 4 w 25"/>
                <a:gd name="T31" fmla="*/ 21 h 40"/>
                <a:gd name="T32" fmla="*/ 4 w 25"/>
                <a:gd name="T33" fmla="*/ 29 h 40"/>
                <a:gd name="T34" fmla="*/ 4 w 25"/>
                <a:gd name="T35" fmla="*/ 40 h 40"/>
                <a:gd name="T36" fmla="*/ 0 w 25"/>
                <a:gd name="T37" fmla="*/ 40 h 40"/>
                <a:gd name="T38" fmla="*/ 0 w 25"/>
                <a:gd name="T3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4"/>
                    <a:pt x="7" y="13"/>
                    <a:pt x="8" y="12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16" y="10"/>
                    <a:pt x="18" y="11"/>
                    <a:pt x="20" y="12"/>
                  </a:cubicBezTo>
                  <a:cubicBezTo>
                    <a:pt x="22" y="13"/>
                    <a:pt x="23" y="15"/>
                    <a:pt x="24" y="16"/>
                  </a:cubicBezTo>
                  <a:cubicBezTo>
                    <a:pt x="24" y="18"/>
                    <a:pt x="25" y="21"/>
                    <a:pt x="25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3"/>
                    <a:pt x="21" y="21"/>
                    <a:pt x="21" y="19"/>
                  </a:cubicBezTo>
                  <a:cubicBezTo>
                    <a:pt x="20" y="18"/>
                    <a:pt x="19" y="16"/>
                    <a:pt x="18" y="15"/>
                  </a:cubicBezTo>
                  <a:cubicBezTo>
                    <a:pt x="17" y="14"/>
                    <a:pt x="15" y="14"/>
                    <a:pt x="14" y="14"/>
                  </a:cubicBezTo>
                  <a:cubicBezTo>
                    <a:pt x="11" y="14"/>
                    <a:pt x="9" y="14"/>
                    <a:pt x="8" y="16"/>
                  </a:cubicBezTo>
                  <a:cubicBezTo>
                    <a:pt x="6" y="17"/>
                    <a:pt x="5" y="19"/>
                    <a:pt x="4" y="21"/>
                  </a:cubicBezTo>
                  <a:cubicBezTo>
                    <a:pt x="4" y="23"/>
                    <a:pt x="4" y="25"/>
                    <a:pt x="4" y="2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72">
              <a:extLst>
                <a:ext uri="{FF2B5EF4-FFF2-40B4-BE49-F238E27FC236}">
                  <a16:creationId xmlns:a16="http://schemas.microsoft.com/office/drawing/2014/main" id="{35EED4D9-667C-4474-8188-B3F4105CCD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63928" y="890212"/>
              <a:ext cx="70168" cy="71763"/>
            </a:xfrm>
            <a:custGeom>
              <a:avLst/>
              <a:gdLst>
                <a:gd name="T0" fmla="*/ 26 w 30"/>
                <a:gd name="T1" fmla="*/ 20 h 30"/>
                <a:gd name="T2" fmla="*/ 29 w 30"/>
                <a:gd name="T3" fmla="*/ 22 h 30"/>
                <a:gd name="T4" fmla="*/ 25 w 30"/>
                <a:gd name="T5" fmla="*/ 27 h 30"/>
                <a:gd name="T6" fmla="*/ 21 w 30"/>
                <a:gd name="T7" fmla="*/ 29 h 30"/>
                <a:gd name="T8" fmla="*/ 15 w 30"/>
                <a:gd name="T9" fmla="*/ 30 h 30"/>
                <a:gd name="T10" fmla="*/ 4 w 30"/>
                <a:gd name="T11" fmla="*/ 26 h 30"/>
                <a:gd name="T12" fmla="*/ 0 w 30"/>
                <a:gd name="T13" fmla="*/ 15 h 30"/>
                <a:gd name="T14" fmla="*/ 4 w 30"/>
                <a:gd name="T15" fmla="*/ 6 h 30"/>
                <a:gd name="T16" fmla="*/ 15 w 30"/>
                <a:gd name="T17" fmla="*/ 0 h 30"/>
                <a:gd name="T18" fmla="*/ 27 w 30"/>
                <a:gd name="T19" fmla="*/ 6 h 30"/>
                <a:gd name="T20" fmla="*/ 30 w 30"/>
                <a:gd name="T21" fmla="*/ 16 h 30"/>
                <a:gd name="T22" fmla="*/ 4 w 30"/>
                <a:gd name="T23" fmla="*/ 16 h 30"/>
                <a:gd name="T24" fmla="*/ 7 w 30"/>
                <a:gd name="T25" fmla="*/ 24 h 30"/>
                <a:gd name="T26" fmla="*/ 15 w 30"/>
                <a:gd name="T27" fmla="*/ 27 h 30"/>
                <a:gd name="T28" fmla="*/ 19 w 30"/>
                <a:gd name="T29" fmla="*/ 26 h 30"/>
                <a:gd name="T30" fmla="*/ 23 w 30"/>
                <a:gd name="T31" fmla="*/ 24 h 30"/>
                <a:gd name="T32" fmla="*/ 26 w 30"/>
                <a:gd name="T33" fmla="*/ 20 h 30"/>
                <a:gd name="T34" fmla="*/ 26 w 30"/>
                <a:gd name="T35" fmla="*/ 12 h 30"/>
                <a:gd name="T36" fmla="*/ 24 w 30"/>
                <a:gd name="T37" fmla="*/ 8 h 30"/>
                <a:gd name="T38" fmla="*/ 20 w 30"/>
                <a:gd name="T39" fmla="*/ 5 h 30"/>
                <a:gd name="T40" fmla="*/ 15 w 30"/>
                <a:gd name="T41" fmla="*/ 4 h 30"/>
                <a:gd name="T42" fmla="*/ 8 w 30"/>
                <a:gd name="T43" fmla="*/ 7 h 30"/>
                <a:gd name="T44" fmla="*/ 5 w 30"/>
                <a:gd name="T45" fmla="*/ 12 h 30"/>
                <a:gd name="T46" fmla="*/ 26 w 30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0">
                  <a:moveTo>
                    <a:pt x="26" y="20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4"/>
                    <a:pt x="27" y="25"/>
                    <a:pt x="25" y="27"/>
                  </a:cubicBezTo>
                  <a:cubicBezTo>
                    <a:pt x="24" y="28"/>
                    <a:pt x="23" y="29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2" y="23"/>
                    <a:pt x="0" y="19"/>
                    <a:pt x="0" y="15"/>
                  </a:cubicBezTo>
                  <a:cubicBezTo>
                    <a:pt x="0" y="12"/>
                    <a:pt x="2" y="9"/>
                    <a:pt x="4" y="6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20" y="0"/>
                    <a:pt x="24" y="2"/>
                    <a:pt x="27" y="6"/>
                  </a:cubicBezTo>
                  <a:cubicBezTo>
                    <a:pt x="29" y="8"/>
                    <a:pt x="30" y="12"/>
                    <a:pt x="3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2" y="27"/>
                    <a:pt x="15" y="27"/>
                  </a:cubicBezTo>
                  <a:cubicBezTo>
                    <a:pt x="16" y="27"/>
                    <a:pt x="18" y="27"/>
                    <a:pt x="19" y="26"/>
                  </a:cubicBezTo>
                  <a:cubicBezTo>
                    <a:pt x="21" y="26"/>
                    <a:pt x="22" y="25"/>
                    <a:pt x="23" y="24"/>
                  </a:cubicBezTo>
                  <a:cubicBezTo>
                    <a:pt x="24" y="23"/>
                    <a:pt x="25" y="22"/>
                    <a:pt x="26" y="20"/>
                  </a:cubicBezTo>
                  <a:close/>
                  <a:moveTo>
                    <a:pt x="26" y="12"/>
                  </a:moveTo>
                  <a:cubicBezTo>
                    <a:pt x="25" y="10"/>
                    <a:pt x="25" y="9"/>
                    <a:pt x="24" y="8"/>
                  </a:cubicBezTo>
                  <a:cubicBezTo>
                    <a:pt x="23" y="7"/>
                    <a:pt x="21" y="6"/>
                    <a:pt x="20" y="5"/>
                  </a:cubicBezTo>
                  <a:cubicBezTo>
                    <a:pt x="18" y="4"/>
                    <a:pt x="17" y="4"/>
                    <a:pt x="15" y="4"/>
                  </a:cubicBezTo>
                  <a:cubicBezTo>
                    <a:pt x="12" y="4"/>
                    <a:pt x="10" y="5"/>
                    <a:pt x="8" y="7"/>
                  </a:cubicBezTo>
                  <a:cubicBezTo>
                    <a:pt x="6" y="8"/>
                    <a:pt x="5" y="10"/>
                    <a:pt x="5" y="12"/>
                  </a:cubicBezTo>
                  <a:lnTo>
                    <a:pt x="26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73">
              <a:extLst>
                <a:ext uri="{FF2B5EF4-FFF2-40B4-BE49-F238E27FC236}">
                  <a16:creationId xmlns:a16="http://schemas.microsoft.com/office/drawing/2014/main" id="{8362B5CB-6262-411F-8D62-3ADAB3D279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99478" y="866291"/>
              <a:ext cx="52626" cy="95683"/>
            </a:xfrm>
            <a:custGeom>
              <a:avLst/>
              <a:gdLst>
                <a:gd name="T0" fmla="*/ 0 w 22"/>
                <a:gd name="T1" fmla="*/ 32 h 40"/>
                <a:gd name="T2" fmla="*/ 3 w 22"/>
                <a:gd name="T3" fmla="*/ 30 h 40"/>
                <a:gd name="T4" fmla="*/ 11 w 22"/>
                <a:gd name="T5" fmla="*/ 37 h 40"/>
                <a:gd name="T6" fmla="*/ 14 w 22"/>
                <a:gd name="T7" fmla="*/ 36 h 40"/>
                <a:gd name="T8" fmla="*/ 17 w 22"/>
                <a:gd name="T9" fmla="*/ 33 h 40"/>
                <a:gd name="T10" fmla="*/ 18 w 22"/>
                <a:gd name="T11" fmla="*/ 30 h 40"/>
                <a:gd name="T12" fmla="*/ 17 w 22"/>
                <a:gd name="T13" fmla="*/ 26 h 40"/>
                <a:gd name="T14" fmla="*/ 10 w 22"/>
                <a:gd name="T15" fmla="*/ 20 h 40"/>
                <a:gd name="T16" fmla="*/ 4 w 22"/>
                <a:gd name="T17" fmla="*/ 15 h 40"/>
                <a:gd name="T18" fmla="*/ 2 w 22"/>
                <a:gd name="T19" fmla="*/ 9 h 40"/>
                <a:gd name="T20" fmla="*/ 3 w 22"/>
                <a:gd name="T21" fmla="*/ 5 h 40"/>
                <a:gd name="T22" fmla="*/ 7 w 22"/>
                <a:gd name="T23" fmla="*/ 1 h 40"/>
                <a:gd name="T24" fmla="*/ 11 w 22"/>
                <a:gd name="T25" fmla="*/ 0 h 40"/>
                <a:gd name="T26" fmla="*/ 16 w 22"/>
                <a:gd name="T27" fmla="*/ 1 h 40"/>
                <a:gd name="T28" fmla="*/ 21 w 22"/>
                <a:gd name="T29" fmla="*/ 6 h 40"/>
                <a:gd name="T30" fmla="*/ 18 w 22"/>
                <a:gd name="T31" fmla="*/ 9 h 40"/>
                <a:gd name="T32" fmla="*/ 15 w 22"/>
                <a:gd name="T33" fmla="*/ 5 h 40"/>
                <a:gd name="T34" fmla="*/ 11 w 22"/>
                <a:gd name="T35" fmla="*/ 4 h 40"/>
                <a:gd name="T36" fmla="*/ 7 w 22"/>
                <a:gd name="T37" fmla="*/ 6 h 40"/>
                <a:gd name="T38" fmla="*/ 6 w 22"/>
                <a:gd name="T39" fmla="*/ 9 h 40"/>
                <a:gd name="T40" fmla="*/ 7 w 22"/>
                <a:gd name="T41" fmla="*/ 11 h 40"/>
                <a:gd name="T42" fmla="*/ 8 w 22"/>
                <a:gd name="T43" fmla="*/ 14 h 40"/>
                <a:gd name="T44" fmla="*/ 13 w 22"/>
                <a:gd name="T45" fmla="*/ 18 h 40"/>
                <a:gd name="T46" fmla="*/ 20 w 22"/>
                <a:gd name="T47" fmla="*/ 24 h 40"/>
                <a:gd name="T48" fmla="*/ 22 w 22"/>
                <a:gd name="T49" fmla="*/ 30 h 40"/>
                <a:gd name="T50" fmla="*/ 19 w 22"/>
                <a:gd name="T51" fmla="*/ 37 h 40"/>
                <a:gd name="T52" fmla="*/ 11 w 22"/>
                <a:gd name="T53" fmla="*/ 40 h 40"/>
                <a:gd name="T54" fmla="*/ 5 w 22"/>
                <a:gd name="T55" fmla="*/ 39 h 40"/>
                <a:gd name="T56" fmla="*/ 0 w 22"/>
                <a:gd name="T5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40">
                  <a:moveTo>
                    <a:pt x="0" y="32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5" y="35"/>
                    <a:pt x="8" y="37"/>
                    <a:pt x="11" y="37"/>
                  </a:cubicBezTo>
                  <a:cubicBezTo>
                    <a:pt x="12" y="37"/>
                    <a:pt x="13" y="36"/>
                    <a:pt x="14" y="36"/>
                  </a:cubicBezTo>
                  <a:cubicBezTo>
                    <a:pt x="16" y="35"/>
                    <a:pt x="16" y="34"/>
                    <a:pt x="17" y="33"/>
                  </a:cubicBezTo>
                  <a:cubicBezTo>
                    <a:pt x="18" y="32"/>
                    <a:pt x="18" y="31"/>
                    <a:pt x="18" y="30"/>
                  </a:cubicBezTo>
                  <a:cubicBezTo>
                    <a:pt x="18" y="29"/>
                    <a:pt x="17" y="28"/>
                    <a:pt x="17" y="26"/>
                  </a:cubicBezTo>
                  <a:cubicBezTo>
                    <a:pt x="15" y="25"/>
                    <a:pt x="13" y="23"/>
                    <a:pt x="10" y="20"/>
                  </a:cubicBezTo>
                  <a:cubicBezTo>
                    <a:pt x="7" y="18"/>
                    <a:pt x="5" y="16"/>
                    <a:pt x="4" y="15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7"/>
                    <a:pt x="2" y="6"/>
                    <a:pt x="3" y="5"/>
                  </a:cubicBezTo>
                  <a:cubicBezTo>
                    <a:pt x="4" y="3"/>
                    <a:pt x="5" y="2"/>
                    <a:pt x="7" y="1"/>
                  </a:cubicBezTo>
                  <a:cubicBezTo>
                    <a:pt x="8" y="1"/>
                    <a:pt x="10" y="0"/>
                    <a:pt x="11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20" y="4"/>
                    <a:pt x="21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4" y="4"/>
                    <a:pt x="12" y="4"/>
                    <a:pt x="11" y="4"/>
                  </a:cubicBezTo>
                  <a:cubicBezTo>
                    <a:pt x="10" y="4"/>
                    <a:pt x="8" y="5"/>
                    <a:pt x="7" y="6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2"/>
                    <a:pt x="8" y="13"/>
                    <a:pt x="8" y="14"/>
                  </a:cubicBezTo>
                  <a:cubicBezTo>
                    <a:pt x="9" y="14"/>
                    <a:pt x="11" y="16"/>
                    <a:pt x="13" y="18"/>
                  </a:cubicBezTo>
                  <a:cubicBezTo>
                    <a:pt x="17" y="20"/>
                    <a:pt x="19" y="22"/>
                    <a:pt x="20" y="24"/>
                  </a:cubicBezTo>
                  <a:cubicBezTo>
                    <a:pt x="21" y="26"/>
                    <a:pt x="22" y="28"/>
                    <a:pt x="22" y="30"/>
                  </a:cubicBezTo>
                  <a:cubicBezTo>
                    <a:pt x="22" y="33"/>
                    <a:pt x="21" y="35"/>
                    <a:pt x="19" y="37"/>
                  </a:cubicBezTo>
                  <a:cubicBezTo>
                    <a:pt x="17" y="39"/>
                    <a:pt x="14" y="40"/>
                    <a:pt x="11" y="40"/>
                  </a:cubicBezTo>
                  <a:cubicBezTo>
                    <a:pt x="9" y="40"/>
                    <a:pt x="7" y="40"/>
                    <a:pt x="5" y="39"/>
                  </a:cubicBezTo>
                  <a:cubicBezTo>
                    <a:pt x="3" y="37"/>
                    <a:pt x="1" y="35"/>
                    <a:pt x="0" y="32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74">
              <a:extLst>
                <a:ext uri="{FF2B5EF4-FFF2-40B4-BE49-F238E27FC236}">
                  <a16:creationId xmlns:a16="http://schemas.microsoft.com/office/drawing/2014/main" id="{2E76B8BC-7D28-4F5A-8B80-F5A2484818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74430" y="867886"/>
              <a:ext cx="36679" cy="94089"/>
            </a:xfrm>
            <a:custGeom>
              <a:avLst/>
              <a:gdLst>
                <a:gd name="T0" fmla="*/ 8 w 23"/>
                <a:gd name="T1" fmla="*/ 0 h 59"/>
                <a:gd name="T2" fmla="*/ 14 w 23"/>
                <a:gd name="T3" fmla="*/ 0 h 59"/>
                <a:gd name="T4" fmla="*/ 14 w 23"/>
                <a:gd name="T5" fmla="*/ 15 h 59"/>
                <a:gd name="T6" fmla="*/ 23 w 23"/>
                <a:gd name="T7" fmla="*/ 15 h 59"/>
                <a:gd name="T8" fmla="*/ 23 w 23"/>
                <a:gd name="T9" fmla="*/ 20 h 59"/>
                <a:gd name="T10" fmla="*/ 14 w 23"/>
                <a:gd name="T11" fmla="*/ 20 h 59"/>
                <a:gd name="T12" fmla="*/ 14 w 23"/>
                <a:gd name="T13" fmla="*/ 59 h 59"/>
                <a:gd name="T14" fmla="*/ 8 w 23"/>
                <a:gd name="T15" fmla="*/ 59 h 59"/>
                <a:gd name="T16" fmla="*/ 8 w 23"/>
                <a:gd name="T17" fmla="*/ 20 h 59"/>
                <a:gd name="T18" fmla="*/ 0 w 23"/>
                <a:gd name="T19" fmla="*/ 20 h 59"/>
                <a:gd name="T20" fmla="*/ 0 w 23"/>
                <a:gd name="T21" fmla="*/ 15 h 59"/>
                <a:gd name="T22" fmla="*/ 8 w 23"/>
                <a:gd name="T23" fmla="*/ 15 h 59"/>
                <a:gd name="T24" fmla="*/ 8 w 23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59">
                  <a:moveTo>
                    <a:pt x="8" y="0"/>
                  </a:moveTo>
                  <a:lnTo>
                    <a:pt x="14" y="0"/>
                  </a:lnTo>
                  <a:lnTo>
                    <a:pt x="14" y="15"/>
                  </a:lnTo>
                  <a:lnTo>
                    <a:pt x="23" y="15"/>
                  </a:lnTo>
                  <a:lnTo>
                    <a:pt x="23" y="20"/>
                  </a:lnTo>
                  <a:lnTo>
                    <a:pt x="14" y="20"/>
                  </a:lnTo>
                  <a:lnTo>
                    <a:pt x="14" y="59"/>
                  </a:lnTo>
                  <a:lnTo>
                    <a:pt x="8" y="59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75">
              <a:extLst>
                <a:ext uri="{FF2B5EF4-FFF2-40B4-BE49-F238E27FC236}">
                  <a16:creationId xmlns:a16="http://schemas.microsoft.com/office/drawing/2014/main" id="{9AC98230-5B0B-499D-A926-4DA501AA1A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30245" y="890212"/>
              <a:ext cx="71763" cy="71763"/>
            </a:xfrm>
            <a:custGeom>
              <a:avLst/>
              <a:gdLst>
                <a:gd name="T0" fmla="*/ 30 w 30"/>
                <a:gd name="T1" fmla="*/ 1 h 30"/>
                <a:gd name="T2" fmla="*/ 30 w 30"/>
                <a:gd name="T3" fmla="*/ 30 h 30"/>
                <a:gd name="T4" fmla="*/ 26 w 30"/>
                <a:gd name="T5" fmla="*/ 30 h 30"/>
                <a:gd name="T6" fmla="*/ 26 w 30"/>
                <a:gd name="T7" fmla="*/ 25 h 30"/>
                <a:gd name="T8" fmla="*/ 21 w 30"/>
                <a:gd name="T9" fmla="*/ 29 h 30"/>
                <a:gd name="T10" fmla="*/ 15 w 30"/>
                <a:gd name="T11" fmla="*/ 30 h 30"/>
                <a:gd name="T12" fmla="*/ 4 w 30"/>
                <a:gd name="T13" fmla="*/ 26 h 30"/>
                <a:gd name="T14" fmla="*/ 0 w 30"/>
                <a:gd name="T15" fmla="*/ 15 h 30"/>
                <a:gd name="T16" fmla="*/ 4 w 30"/>
                <a:gd name="T17" fmla="*/ 5 h 30"/>
                <a:gd name="T18" fmla="*/ 15 w 30"/>
                <a:gd name="T19" fmla="*/ 0 h 30"/>
                <a:gd name="T20" fmla="*/ 21 w 30"/>
                <a:gd name="T21" fmla="*/ 2 h 30"/>
                <a:gd name="T22" fmla="*/ 26 w 30"/>
                <a:gd name="T23" fmla="*/ 6 h 30"/>
                <a:gd name="T24" fmla="*/ 26 w 30"/>
                <a:gd name="T25" fmla="*/ 1 h 30"/>
                <a:gd name="T26" fmla="*/ 30 w 30"/>
                <a:gd name="T27" fmla="*/ 1 h 30"/>
                <a:gd name="T28" fmla="*/ 15 w 30"/>
                <a:gd name="T29" fmla="*/ 4 h 30"/>
                <a:gd name="T30" fmla="*/ 9 w 30"/>
                <a:gd name="T31" fmla="*/ 5 h 30"/>
                <a:gd name="T32" fmla="*/ 5 w 30"/>
                <a:gd name="T33" fmla="*/ 10 h 30"/>
                <a:gd name="T34" fmla="*/ 4 w 30"/>
                <a:gd name="T35" fmla="*/ 15 h 30"/>
                <a:gd name="T36" fmla="*/ 5 w 30"/>
                <a:gd name="T37" fmla="*/ 21 h 30"/>
                <a:gd name="T38" fmla="*/ 9 w 30"/>
                <a:gd name="T39" fmla="*/ 25 h 30"/>
                <a:gd name="T40" fmla="*/ 15 w 30"/>
                <a:gd name="T41" fmla="*/ 27 h 30"/>
                <a:gd name="T42" fmla="*/ 21 w 30"/>
                <a:gd name="T43" fmla="*/ 25 h 30"/>
                <a:gd name="T44" fmla="*/ 25 w 30"/>
                <a:gd name="T45" fmla="*/ 21 h 30"/>
                <a:gd name="T46" fmla="*/ 26 w 30"/>
                <a:gd name="T47" fmla="*/ 15 h 30"/>
                <a:gd name="T48" fmla="*/ 23 w 30"/>
                <a:gd name="T49" fmla="*/ 7 h 30"/>
                <a:gd name="T50" fmla="*/ 15 w 30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0">
                  <a:moveTo>
                    <a:pt x="30" y="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3" y="28"/>
                    <a:pt x="21" y="29"/>
                  </a:cubicBezTo>
                  <a:cubicBezTo>
                    <a:pt x="19" y="30"/>
                    <a:pt x="17" y="30"/>
                    <a:pt x="15" y="30"/>
                  </a:cubicBezTo>
                  <a:cubicBezTo>
                    <a:pt x="11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5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30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8" y="6"/>
                    <a:pt x="6" y="8"/>
                    <a:pt x="5" y="10"/>
                  </a:cubicBezTo>
                  <a:cubicBezTo>
                    <a:pt x="4" y="11"/>
                    <a:pt x="4" y="13"/>
                    <a:pt x="4" y="15"/>
                  </a:cubicBezTo>
                  <a:cubicBezTo>
                    <a:pt x="4" y="17"/>
                    <a:pt x="4" y="19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1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76">
              <a:extLst>
                <a:ext uri="{FF2B5EF4-FFF2-40B4-BE49-F238E27FC236}">
                  <a16:creationId xmlns:a16="http://schemas.microsoft.com/office/drawing/2014/main" id="{6B62D9A9-D65C-409E-9D98-5C7C07EDB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0712" y="890212"/>
              <a:ext cx="59005" cy="71763"/>
            </a:xfrm>
            <a:custGeom>
              <a:avLst/>
              <a:gdLst>
                <a:gd name="T0" fmla="*/ 0 w 25"/>
                <a:gd name="T1" fmla="*/ 1 h 30"/>
                <a:gd name="T2" fmla="*/ 4 w 25"/>
                <a:gd name="T3" fmla="*/ 1 h 30"/>
                <a:gd name="T4" fmla="*/ 4 w 25"/>
                <a:gd name="T5" fmla="*/ 6 h 30"/>
                <a:gd name="T6" fmla="*/ 9 w 25"/>
                <a:gd name="T7" fmla="*/ 2 h 30"/>
                <a:gd name="T8" fmla="*/ 14 w 25"/>
                <a:gd name="T9" fmla="*/ 0 h 30"/>
                <a:gd name="T10" fmla="*/ 20 w 25"/>
                <a:gd name="T11" fmla="*/ 2 h 30"/>
                <a:gd name="T12" fmla="*/ 24 w 25"/>
                <a:gd name="T13" fmla="*/ 6 h 30"/>
                <a:gd name="T14" fmla="*/ 25 w 25"/>
                <a:gd name="T15" fmla="*/ 15 h 30"/>
                <a:gd name="T16" fmla="*/ 25 w 25"/>
                <a:gd name="T17" fmla="*/ 30 h 30"/>
                <a:gd name="T18" fmla="*/ 21 w 25"/>
                <a:gd name="T19" fmla="*/ 30 h 30"/>
                <a:gd name="T20" fmla="*/ 21 w 25"/>
                <a:gd name="T21" fmla="*/ 16 h 30"/>
                <a:gd name="T22" fmla="*/ 21 w 25"/>
                <a:gd name="T23" fmla="*/ 9 h 30"/>
                <a:gd name="T24" fmla="*/ 18 w 25"/>
                <a:gd name="T25" fmla="*/ 5 h 30"/>
                <a:gd name="T26" fmla="*/ 14 w 25"/>
                <a:gd name="T27" fmla="*/ 4 h 30"/>
                <a:gd name="T28" fmla="*/ 8 w 25"/>
                <a:gd name="T29" fmla="*/ 6 h 30"/>
                <a:gd name="T30" fmla="*/ 4 w 25"/>
                <a:gd name="T31" fmla="*/ 11 h 30"/>
                <a:gd name="T32" fmla="*/ 4 w 25"/>
                <a:gd name="T33" fmla="*/ 19 h 30"/>
                <a:gd name="T34" fmla="*/ 4 w 25"/>
                <a:gd name="T35" fmla="*/ 30 h 30"/>
                <a:gd name="T36" fmla="*/ 0 w 25"/>
                <a:gd name="T37" fmla="*/ 30 h 30"/>
                <a:gd name="T38" fmla="*/ 0 w 25"/>
                <a:gd name="T3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7" y="0"/>
                    <a:pt x="18" y="1"/>
                    <a:pt x="20" y="2"/>
                  </a:cubicBezTo>
                  <a:cubicBezTo>
                    <a:pt x="22" y="3"/>
                    <a:pt x="23" y="5"/>
                    <a:pt x="24" y="6"/>
                  </a:cubicBezTo>
                  <a:cubicBezTo>
                    <a:pt x="25" y="8"/>
                    <a:pt x="25" y="11"/>
                    <a:pt x="25" y="15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3"/>
                    <a:pt x="21" y="11"/>
                    <a:pt x="21" y="9"/>
                  </a:cubicBezTo>
                  <a:cubicBezTo>
                    <a:pt x="20" y="8"/>
                    <a:pt x="20" y="6"/>
                    <a:pt x="18" y="5"/>
                  </a:cubicBezTo>
                  <a:cubicBezTo>
                    <a:pt x="17" y="4"/>
                    <a:pt x="16" y="4"/>
                    <a:pt x="14" y="4"/>
                  </a:cubicBezTo>
                  <a:cubicBezTo>
                    <a:pt x="11" y="4"/>
                    <a:pt x="9" y="4"/>
                    <a:pt x="8" y="6"/>
                  </a:cubicBezTo>
                  <a:cubicBezTo>
                    <a:pt x="6" y="7"/>
                    <a:pt x="5" y="9"/>
                    <a:pt x="4" y="11"/>
                  </a:cubicBezTo>
                  <a:cubicBezTo>
                    <a:pt x="4" y="13"/>
                    <a:pt x="4" y="15"/>
                    <a:pt x="4" y="1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77">
              <a:extLst>
                <a:ext uri="{FF2B5EF4-FFF2-40B4-BE49-F238E27FC236}">
                  <a16:creationId xmlns:a16="http://schemas.microsoft.com/office/drawing/2014/main" id="{5D8ECD4C-8C7C-40BD-87EF-34D8DD3B52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15232" y="866291"/>
              <a:ext cx="70168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4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3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0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0" y="10"/>
                    <a:pt x="14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7" y="16"/>
                    <a:pt x="6" y="18"/>
                    <a:pt x="5" y="20"/>
                  </a:cubicBezTo>
                  <a:cubicBezTo>
                    <a:pt x="4" y="21"/>
                    <a:pt x="3" y="23"/>
                    <a:pt x="3" y="25"/>
                  </a:cubicBezTo>
                  <a:cubicBezTo>
                    <a:pt x="3" y="27"/>
                    <a:pt x="4" y="29"/>
                    <a:pt x="5" y="31"/>
                  </a:cubicBezTo>
                  <a:cubicBezTo>
                    <a:pt x="6" y="33"/>
                    <a:pt x="7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0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78">
              <a:extLst>
                <a:ext uri="{FF2B5EF4-FFF2-40B4-BE49-F238E27FC236}">
                  <a16:creationId xmlns:a16="http://schemas.microsoft.com/office/drawing/2014/main" id="{FAF4847C-4836-4770-BCB8-AF17E01C8F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104" y="890212"/>
              <a:ext cx="68573" cy="71763"/>
            </a:xfrm>
            <a:custGeom>
              <a:avLst/>
              <a:gdLst>
                <a:gd name="T0" fmla="*/ 29 w 29"/>
                <a:gd name="T1" fmla="*/ 1 h 30"/>
                <a:gd name="T2" fmla="*/ 29 w 29"/>
                <a:gd name="T3" fmla="*/ 30 h 30"/>
                <a:gd name="T4" fmla="*/ 26 w 29"/>
                <a:gd name="T5" fmla="*/ 30 h 30"/>
                <a:gd name="T6" fmla="*/ 26 w 29"/>
                <a:gd name="T7" fmla="*/ 25 h 30"/>
                <a:gd name="T8" fmla="*/ 20 w 29"/>
                <a:gd name="T9" fmla="*/ 29 h 30"/>
                <a:gd name="T10" fmla="*/ 14 w 29"/>
                <a:gd name="T11" fmla="*/ 30 h 30"/>
                <a:gd name="T12" fmla="*/ 4 w 29"/>
                <a:gd name="T13" fmla="*/ 26 h 30"/>
                <a:gd name="T14" fmla="*/ 0 w 29"/>
                <a:gd name="T15" fmla="*/ 15 h 30"/>
                <a:gd name="T16" fmla="*/ 4 w 29"/>
                <a:gd name="T17" fmla="*/ 5 h 30"/>
                <a:gd name="T18" fmla="*/ 14 w 29"/>
                <a:gd name="T19" fmla="*/ 0 h 30"/>
                <a:gd name="T20" fmla="*/ 21 w 29"/>
                <a:gd name="T21" fmla="*/ 2 h 30"/>
                <a:gd name="T22" fmla="*/ 26 w 29"/>
                <a:gd name="T23" fmla="*/ 6 h 30"/>
                <a:gd name="T24" fmla="*/ 26 w 29"/>
                <a:gd name="T25" fmla="*/ 1 h 30"/>
                <a:gd name="T26" fmla="*/ 29 w 29"/>
                <a:gd name="T27" fmla="*/ 1 h 30"/>
                <a:gd name="T28" fmla="*/ 15 w 29"/>
                <a:gd name="T29" fmla="*/ 4 h 30"/>
                <a:gd name="T30" fmla="*/ 9 w 29"/>
                <a:gd name="T31" fmla="*/ 5 h 30"/>
                <a:gd name="T32" fmla="*/ 5 w 29"/>
                <a:gd name="T33" fmla="*/ 10 h 30"/>
                <a:gd name="T34" fmla="*/ 3 w 29"/>
                <a:gd name="T35" fmla="*/ 15 h 30"/>
                <a:gd name="T36" fmla="*/ 5 w 29"/>
                <a:gd name="T37" fmla="*/ 21 h 30"/>
                <a:gd name="T38" fmla="*/ 9 w 29"/>
                <a:gd name="T39" fmla="*/ 25 h 30"/>
                <a:gd name="T40" fmla="*/ 15 w 29"/>
                <a:gd name="T41" fmla="*/ 27 h 30"/>
                <a:gd name="T42" fmla="*/ 20 w 29"/>
                <a:gd name="T43" fmla="*/ 25 h 30"/>
                <a:gd name="T44" fmla="*/ 24 w 29"/>
                <a:gd name="T45" fmla="*/ 21 h 30"/>
                <a:gd name="T46" fmla="*/ 26 w 29"/>
                <a:gd name="T47" fmla="*/ 15 h 30"/>
                <a:gd name="T48" fmla="*/ 23 w 29"/>
                <a:gd name="T49" fmla="*/ 7 h 30"/>
                <a:gd name="T50" fmla="*/ 15 w 29"/>
                <a:gd name="T5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0">
                  <a:moveTo>
                    <a:pt x="29" y="1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4" y="27"/>
                    <a:pt x="22" y="28"/>
                    <a:pt x="20" y="29"/>
                  </a:cubicBezTo>
                  <a:cubicBezTo>
                    <a:pt x="19" y="30"/>
                    <a:pt x="16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7" y="0"/>
                    <a:pt x="19" y="1"/>
                    <a:pt x="21" y="2"/>
                  </a:cubicBezTo>
                  <a:cubicBezTo>
                    <a:pt x="23" y="3"/>
                    <a:pt x="24" y="4"/>
                    <a:pt x="26" y="6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29" y="1"/>
                  </a:lnTo>
                  <a:close/>
                  <a:moveTo>
                    <a:pt x="15" y="4"/>
                  </a:moveTo>
                  <a:cubicBezTo>
                    <a:pt x="13" y="4"/>
                    <a:pt x="11" y="4"/>
                    <a:pt x="9" y="5"/>
                  </a:cubicBezTo>
                  <a:cubicBezTo>
                    <a:pt x="7" y="6"/>
                    <a:pt x="6" y="8"/>
                    <a:pt x="5" y="10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3" y="17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20"/>
                    <a:pt x="26" y="18"/>
                    <a:pt x="26" y="15"/>
                  </a:cubicBezTo>
                  <a:cubicBezTo>
                    <a:pt x="26" y="12"/>
                    <a:pt x="25" y="9"/>
                    <a:pt x="23" y="7"/>
                  </a:cubicBezTo>
                  <a:cubicBezTo>
                    <a:pt x="20" y="5"/>
                    <a:pt x="18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9">
              <a:extLst>
                <a:ext uri="{FF2B5EF4-FFF2-40B4-BE49-F238E27FC236}">
                  <a16:creationId xmlns:a16="http://schemas.microsoft.com/office/drawing/2014/main" id="{C792681A-A195-4054-98CF-1BE8118D3A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08193" y="890212"/>
              <a:ext cx="36679" cy="71763"/>
            </a:xfrm>
            <a:custGeom>
              <a:avLst/>
              <a:gdLst>
                <a:gd name="T0" fmla="*/ 0 w 15"/>
                <a:gd name="T1" fmla="*/ 1 h 30"/>
                <a:gd name="T2" fmla="*/ 4 w 15"/>
                <a:gd name="T3" fmla="*/ 1 h 30"/>
                <a:gd name="T4" fmla="*/ 4 w 15"/>
                <a:gd name="T5" fmla="*/ 5 h 30"/>
                <a:gd name="T6" fmla="*/ 8 w 15"/>
                <a:gd name="T7" fmla="*/ 2 h 30"/>
                <a:gd name="T8" fmla="*/ 11 w 15"/>
                <a:gd name="T9" fmla="*/ 0 h 30"/>
                <a:gd name="T10" fmla="*/ 15 w 15"/>
                <a:gd name="T11" fmla="*/ 1 h 30"/>
                <a:gd name="T12" fmla="*/ 13 w 15"/>
                <a:gd name="T13" fmla="*/ 4 h 30"/>
                <a:gd name="T14" fmla="*/ 11 w 15"/>
                <a:gd name="T15" fmla="*/ 4 h 30"/>
                <a:gd name="T16" fmla="*/ 7 w 15"/>
                <a:gd name="T17" fmla="*/ 5 h 30"/>
                <a:gd name="T18" fmla="*/ 5 w 15"/>
                <a:gd name="T19" fmla="*/ 10 h 30"/>
                <a:gd name="T20" fmla="*/ 4 w 15"/>
                <a:gd name="T21" fmla="*/ 20 h 30"/>
                <a:gd name="T22" fmla="*/ 4 w 15"/>
                <a:gd name="T23" fmla="*/ 30 h 30"/>
                <a:gd name="T24" fmla="*/ 0 w 15"/>
                <a:gd name="T25" fmla="*/ 30 h 30"/>
                <a:gd name="T26" fmla="*/ 0 w 15"/>
                <a:gd name="T2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6" y="2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8" y="4"/>
                    <a:pt x="7" y="5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4" y="12"/>
                    <a:pt x="4" y="15"/>
                    <a:pt x="4" y="2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0">
              <a:extLst>
                <a:ext uri="{FF2B5EF4-FFF2-40B4-BE49-F238E27FC236}">
                  <a16:creationId xmlns:a16="http://schemas.microsoft.com/office/drawing/2014/main" id="{F860F466-4E9E-4FAB-9191-889E48281B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59224" y="866291"/>
              <a:ext cx="68573" cy="95683"/>
            </a:xfrm>
            <a:custGeom>
              <a:avLst/>
              <a:gdLst>
                <a:gd name="T0" fmla="*/ 29 w 29"/>
                <a:gd name="T1" fmla="*/ 0 h 40"/>
                <a:gd name="T2" fmla="*/ 29 w 29"/>
                <a:gd name="T3" fmla="*/ 40 h 40"/>
                <a:gd name="T4" fmla="*/ 26 w 29"/>
                <a:gd name="T5" fmla="*/ 40 h 40"/>
                <a:gd name="T6" fmla="*/ 26 w 29"/>
                <a:gd name="T7" fmla="*/ 35 h 40"/>
                <a:gd name="T8" fmla="*/ 21 w 29"/>
                <a:gd name="T9" fmla="*/ 39 h 40"/>
                <a:gd name="T10" fmla="*/ 14 w 29"/>
                <a:gd name="T11" fmla="*/ 40 h 40"/>
                <a:gd name="T12" fmla="*/ 4 w 29"/>
                <a:gd name="T13" fmla="*/ 36 h 40"/>
                <a:gd name="T14" fmla="*/ 0 w 29"/>
                <a:gd name="T15" fmla="*/ 25 h 40"/>
                <a:gd name="T16" fmla="*/ 4 w 29"/>
                <a:gd name="T17" fmla="*/ 15 h 40"/>
                <a:gd name="T18" fmla="*/ 15 w 29"/>
                <a:gd name="T19" fmla="*/ 10 h 40"/>
                <a:gd name="T20" fmla="*/ 21 w 29"/>
                <a:gd name="T21" fmla="*/ 12 h 40"/>
                <a:gd name="T22" fmla="*/ 26 w 29"/>
                <a:gd name="T23" fmla="*/ 16 h 40"/>
                <a:gd name="T24" fmla="*/ 26 w 29"/>
                <a:gd name="T25" fmla="*/ 0 h 40"/>
                <a:gd name="T26" fmla="*/ 29 w 29"/>
                <a:gd name="T27" fmla="*/ 0 h 40"/>
                <a:gd name="T28" fmla="*/ 15 w 29"/>
                <a:gd name="T29" fmla="*/ 14 h 40"/>
                <a:gd name="T30" fmla="*/ 9 w 29"/>
                <a:gd name="T31" fmla="*/ 15 h 40"/>
                <a:gd name="T32" fmla="*/ 5 w 29"/>
                <a:gd name="T33" fmla="*/ 20 h 40"/>
                <a:gd name="T34" fmla="*/ 4 w 29"/>
                <a:gd name="T35" fmla="*/ 25 h 40"/>
                <a:gd name="T36" fmla="*/ 5 w 29"/>
                <a:gd name="T37" fmla="*/ 31 h 40"/>
                <a:gd name="T38" fmla="*/ 9 w 29"/>
                <a:gd name="T39" fmla="*/ 35 h 40"/>
                <a:gd name="T40" fmla="*/ 15 w 29"/>
                <a:gd name="T41" fmla="*/ 37 h 40"/>
                <a:gd name="T42" fmla="*/ 21 w 29"/>
                <a:gd name="T43" fmla="*/ 35 h 40"/>
                <a:gd name="T44" fmla="*/ 25 w 29"/>
                <a:gd name="T45" fmla="*/ 31 h 40"/>
                <a:gd name="T46" fmla="*/ 26 w 29"/>
                <a:gd name="T47" fmla="*/ 25 h 40"/>
                <a:gd name="T48" fmla="*/ 23 w 29"/>
                <a:gd name="T49" fmla="*/ 17 h 40"/>
                <a:gd name="T50" fmla="*/ 15 w 29"/>
                <a:gd name="T5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40">
                  <a:moveTo>
                    <a:pt x="29" y="0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7"/>
                    <a:pt x="23" y="38"/>
                    <a:pt x="21" y="39"/>
                  </a:cubicBezTo>
                  <a:cubicBezTo>
                    <a:pt x="19" y="40"/>
                    <a:pt x="17" y="40"/>
                    <a:pt x="14" y="40"/>
                  </a:cubicBezTo>
                  <a:cubicBezTo>
                    <a:pt x="10" y="40"/>
                    <a:pt x="7" y="39"/>
                    <a:pt x="4" y="36"/>
                  </a:cubicBezTo>
                  <a:cubicBezTo>
                    <a:pt x="1" y="33"/>
                    <a:pt x="0" y="29"/>
                    <a:pt x="0" y="25"/>
                  </a:cubicBezTo>
                  <a:cubicBezTo>
                    <a:pt x="0" y="21"/>
                    <a:pt x="1" y="18"/>
                    <a:pt x="4" y="15"/>
                  </a:cubicBezTo>
                  <a:cubicBezTo>
                    <a:pt x="7" y="12"/>
                    <a:pt x="11" y="10"/>
                    <a:pt x="15" y="10"/>
                  </a:cubicBezTo>
                  <a:cubicBezTo>
                    <a:pt x="17" y="10"/>
                    <a:pt x="19" y="11"/>
                    <a:pt x="21" y="12"/>
                  </a:cubicBezTo>
                  <a:cubicBezTo>
                    <a:pt x="23" y="13"/>
                    <a:pt x="24" y="14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9" y="0"/>
                  </a:lnTo>
                  <a:close/>
                  <a:moveTo>
                    <a:pt x="15" y="14"/>
                  </a:moveTo>
                  <a:cubicBezTo>
                    <a:pt x="13" y="14"/>
                    <a:pt x="11" y="14"/>
                    <a:pt x="9" y="15"/>
                  </a:cubicBezTo>
                  <a:cubicBezTo>
                    <a:pt x="8" y="16"/>
                    <a:pt x="6" y="18"/>
                    <a:pt x="5" y="20"/>
                  </a:cubicBezTo>
                  <a:cubicBezTo>
                    <a:pt x="4" y="21"/>
                    <a:pt x="4" y="23"/>
                    <a:pt x="4" y="25"/>
                  </a:cubicBezTo>
                  <a:cubicBezTo>
                    <a:pt x="4" y="27"/>
                    <a:pt x="4" y="29"/>
                    <a:pt x="5" y="31"/>
                  </a:cubicBezTo>
                  <a:cubicBezTo>
                    <a:pt x="6" y="33"/>
                    <a:pt x="8" y="34"/>
                    <a:pt x="9" y="35"/>
                  </a:cubicBezTo>
                  <a:cubicBezTo>
                    <a:pt x="11" y="36"/>
                    <a:pt x="13" y="37"/>
                    <a:pt x="15" y="37"/>
                  </a:cubicBezTo>
                  <a:cubicBezTo>
                    <a:pt x="17" y="37"/>
                    <a:pt x="19" y="36"/>
                    <a:pt x="21" y="35"/>
                  </a:cubicBezTo>
                  <a:cubicBezTo>
                    <a:pt x="22" y="34"/>
                    <a:pt x="24" y="33"/>
                    <a:pt x="25" y="31"/>
                  </a:cubicBezTo>
                  <a:cubicBezTo>
                    <a:pt x="26" y="30"/>
                    <a:pt x="26" y="28"/>
                    <a:pt x="26" y="25"/>
                  </a:cubicBezTo>
                  <a:cubicBezTo>
                    <a:pt x="26" y="22"/>
                    <a:pt x="25" y="19"/>
                    <a:pt x="23" y="17"/>
                  </a:cubicBezTo>
                  <a:cubicBezTo>
                    <a:pt x="21" y="15"/>
                    <a:pt x="18" y="14"/>
                    <a:pt x="15" y="1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81">
              <a:extLst>
                <a:ext uri="{FF2B5EF4-FFF2-40B4-BE49-F238E27FC236}">
                  <a16:creationId xmlns:a16="http://schemas.microsoft.com/office/drawing/2014/main" id="{1C2FD782-88A5-4E4E-89F9-910CA5334C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1717" y="890212"/>
              <a:ext cx="39868" cy="71763"/>
            </a:xfrm>
            <a:custGeom>
              <a:avLst/>
              <a:gdLst>
                <a:gd name="T0" fmla="*/ 17 w 17"/>
                <a:gd name="T1" fmla="*/ 4 h 30"/>
                <a:gd name="T2" fmla="*/ 15 w 17"/>
                <a:gd name="T3" fmla="*/ 7 h 30"/>
                <a:gd name="T4" fmla="*/ 9 w 17"/>
                <a:gd name="T5" fmla="*/ 4 h 30"/>
                <a:gd name="T6" fmla="*/ 6 w 17"/>
                <a:gd name="T7" fmla="*/ 5 h 30"/>
                <a:gd name="T8" fmla="*/ 5 w 17"/>
                <a:gd name="T9" fmla="*/ 8 h 30"/>
                <a:gd name="T10" fmla="*/ 6 w 17"/>
                <a:gd name="T11" fmla="*/ 10 h 30"/>
                <a:gd name="T12" fmla="*/ 10 w 17"/>
                <a:gd name="T13" fmla="*/ 13 h 30"/>
                <a:gd name="T14" fmla="*/ 16 w 17"/>
                <a:gd name="T15" fmla="*/ 17 h 30"/>
                <a:gd name="T16" fmla="*/ 17 w 17"/>
                <a:gd name="T17" fmla="*/ 22 h 30"/>
                <a:gd name="T18" fmla="*/ 15 w 17"/>
                <a:gd name="T19" fmla="*/ 28 h 30"/>
                <a:gd name="T20" fmla="*/ 9 w 17"/>
                <a:gd name="T21" fmla="*/ 30 h 30"/>
                <a:gd name="T22" fmla="*/ 4 w 17"/>
                <a:gd name="T23" fmla="*/ 29 h 30"/>
                <a:gd name="T24" fmla="*/ 0 w 17"/>
                <a:gd name="T25" fmla="*/ 26 h 30"/>
                <a:gd name="T26" fmla="*/ 3 w 17"/>
                <a:gd name="T27" fmla="*/ 24 h 30"/>
                <a:gd name="T28" fmla="*/ 9 w 17"/>
                <a:gd name="T29" fmla="*/ 27 h 30"/>
                <a:gd name="T30" fmla="*/ 12 w 17"/>
                <a:gd name="T31" fmla="*/ 25 h 30"/>
                <a:gd name="T32" fmla="*/ 14 w 17"/>
                <a:gd name="T33" fmla="*/ 22 h 30"/>
                <a:gd name="T34" fmla="*/ 13 w 17"/>
                <a:gd name="T35" fmla="*/ 19 h 30"/>
                <a:gd name="T36" fmla="*/ 8 w 17"/>
                <a:gd name="T37" fmla="*/ 16 h 30"/>
                <a:gd name="T38" fmla="*/ 3 w 17"/>
                <a:gd name="T39" fmla="*/ 12 h 30"/>
                <a:gd name="T40" fmla="*/ 2 w 17"/>
                <a:gd name="T41" fmla="*/ 8 h 30"/>
                <a:gd name="T42" fmla="*/ 4 w 17"/>
                <a:gd name="T43" fmla="*/ 3 h 30"/>
                <a:gd name="T44" fmla="*/ 9 w 17"/>
                <a:gd name="T45" fmla="*/ 0 h 30"/>
                <a:gd name="T46" fmla="*/ 17 w 17"/>
                <a:gd name="T4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30">
                  <a:moveTo>
                    <a:pt x="17" y="4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3" y="5"/>
                    <a:pt x="11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5" y="9"/>
                    <a:pt x="5" y="10"/>
                    <a:pt x="6" y="10"/>
                  </a:cubicBezTo>
                  <a:cubicBezTo>
                    <a:pt x="7" y="11"/>
                    <a:pt x="8" y="12"/>
                    <a:pt x="10" y="13"/>
                  </a:cubicBezTo>
                  <a:cubicBezTo>
                    <a:pt x="13" y="15"/>
                    <a:pt x="15" y="16"/>
                    <a:pt x="16" y="17"/>
                  </a:cubicBezTo>
                  <a:cubicBezTo>
                    <a:pt x="17" y="19"/>
                    <a:pt x="17" y="20"/>
                    <a:pt x="17" y="22"/>
                  </a:cubicBezTo>
                  <a:cubicBezTo>
                    <a:pt x="17" y="24"/>
                    <a:pt x="17" y="26"/>
                    <a:pt x="15" y="28"/>
                  </a:cubicBezTo>
                  <a:cubicBezTo>
                    <a:pt x="13" y="29"/>
                    <a:pt x="11" y="30"/>
                    <a:pt x="9" y="30"/>
                  </a:cubicBezTo>
                  <a:cubicBezTo>
                    <a:pt x="7" y="30"/>
                    <a:pt x="6" y="30"/>
                    <a:pt x="4" y="29"/>
                  </a:cubicBezTo>
                  <a:cubicBezTo>
                    <a:pt x="3" y="28"/>
                    <a:pt x="1" y="27"/>
                    <a:pt x="0" y="26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5" y="26"/>
                    <a:pt x="6" y="27"/>
                    <a:pt x="9" y="27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3" y="24"/>
                    <a:pt x="14" y="23"/>
                    <a:pt x="14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7"/>
                    <a:pt x="8" y="16"/>
                  </a:cubicBezTo>
                  <a:cubicBezTo>
                    <a:pt x="6" y="15"/>
                    <a:pt x="4" y="14"/>
                    <a:pt x="3" y="12"/>
                  </a:cubicBezTo>
                  <a:cubicBezTo>
                    <a:pt x="2" y="11"/>
                    <a:pt x="2" y="10"/>
                    <a:pt x="2" y="8"/>
                  </a:cubicBezTo>
                  <a:cubicBezTo>
                    <a:pt x="2" y="6"/>
                    <a:pt x="2" y="4"/>
                    <a:pt x="4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2" y="0"/>
                    <a:pt x="15" y="2"/>
                    <a:pt x="17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82">
              <a:extLst>
                <a:ext uri="{FF2B5EF4-FFF2-40B4-BE49-F238E27FC236}">
                  <a16:creationId xmlns:a16="http://schemas.microsoft.com/office/drawing/2014/main" id="{AA0304B4-16F1-4CD8-BB14-707B7F80430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6537" y="867886"/>
              <a:ext cx="55816" cy="94089"/>
            </a:xfrm>
            <a:custGeom>
              <a:avLst/>
              <a:gdLst>
                <a:gd name="T0" fmla="*/ 0 w 24"/>
                <a:gd name="T1" fmla="*/ 0 h 39"/>
                <a:gd name="T2" fmla="*/ 7 w 24"/>
                <a:gd name="T3" fmla="*/ 0 h 39"/>
                <a:gd name="T4" fmla="*/ 16 w 24"/>
                <a:gd name="T5" fmla="*/ 1 h 39"/>
                <a:gd name="T6" fmla="*/ 22 w 24"/>
                <a:gd name="T7" fmla="*/ 4 h 39"/>
                <a:gd name="T8" fmla="*/ 24 w 24"/>
                <a:gd name="T9" fmla="*/ 10 h 39"/>
                <a:gd name="T10" fmla="*/ 22 w 24"/>
                <a:gd name="T11" fmla="*/ 17 h 39"/>
                <a:gd name="T12" fmla="*/ 16 w 24"/>
                <a:gd name="T13" fmla="*/ 20 h 39"/>
                <a:gd name="T14" fmla="*/ 6 w 24"/>
                <a:gd name="T15" fmla="*/ 21 h 39"/>
                <a:gd name="T16" fmla="*/ 4 w 24"/>
                <a:gd name="T17" fmla="*/ 21 h 39"/>
                <a:gd name="T18" fmla="*/ 4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4 w 24"/>
                <a:gd name="T25" fmla="*/ 4 h 39"/>
                <a:gd name="T26" fmla="*/ 4 w 24"/>
                <a:gd name="T27" fmla="*/ 17 h 39"/>
                <a:gd name="T28" fmla="*/ 10 w 24"/>
                <a:gd name="T29" fmla="*/ 17 h 39"/>
                <a:gd name="T30" fmla="*/ 16 w 24"/>
                <a:gd name="T31" fmla="*/ 16 h 39"/>
                <a:gd name="T32" fmla="*/ 19 w 24"/>
                <a:gd name="T33" fmla="*/ 14 h 39"/>
                <a:gd name="T34" fmla="*/ 20 w 24"/>
                <a:gd name="T35" fmla="*/ 10 h 39"/>
                <a:gd name="T36" fmla="*/ 19 w 24"/>
                <a:gd name="T37" fmla="*/ 7 h 39"/>
                <a:gd name="T38" fmla="*/ 16 w 24"/>
                <a:gd name="T39" fmla="*/ 5 h 39"/>
                <a:gd name="T40" fmla="*/ 10 w 24"/>
                <a:gd name="T41" fmla="*/ 4 h 39"/>
                <a:gd name="T42" fmla="*/ 4 w 24"/>
                <a:gd name="T4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39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0"/>
                    <a:pt x="16" y="1"/>
                  </a:cubicBezTo>
                  <a:cubicBezTo>
                    <a:pt x="18" y="1"/>
                    <a:pt x="20" y="2"/>
                    <a:pt x="22" y="4"/>
                  </a:cubicBezTo>
                  <a:cubicBezTo>
                    <a:pt x="23" y="6"/>
                    <a:pt x="24" y="8"/>
                    <a:pt x="24" y="10"/>
                  </a:cubicBezTo>
                  <a:cubicBezTo>
                    <a:pt x="24" y="13"/>
                    <a:pt x="23" y="15"/>
                    <a:pt x="22" y="17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4" y="20"/>
                    <a:pt x="11" y="21"/>
                    <a:pt x="6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0" y="0"/>
                  </a:lnTo>
                  <a:close/>
                  <a:moveTo>
                    <a:pt x="4" y="4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7"/>
                    <a:pt x="15" y="17"/>
                    <a:pt x="16" y="16"/>
                  </a:cubicBezTo>
                  <a:cubicBezTo>
                    <a:pt x="17" y="16"/>
                    <a:pt x="18" y="15"/>
                    <a:pt x="19" y="14"/>
                  </a:cubicBezTo>
                  <a:cubicBezTo>
                    <a:pt x="19" y="13"/>
                    <a:pt x="20" y="12"/>
                    <a:pt x="20" y="10"/>
                  </a:cubicBezTo>
                  <a:cubicBezTo>
                    <a:pt x="20" y="9"/>
                    <a:pt x="19" y="8"/>
                    <a:pt x="19" y="7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5" y="4"/>
                    <a:pt x="13" y="4"/>
                    <a:pt x="10" y="4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83">
              <a:extLst>
                <a:ext uri="{FF2B5EF4-FFF2-40B4-BE49-F238E27FC236}">
                  <a16:creationId xmlns:a16="http://schemas.microsoft.com/office/drawing/2014/main" id="{2DF743D5-A415-4BF6-B0A3-8AC5B67319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41488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4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3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4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6" y="30"/>
                    <a:pt x="14" y="30"/>
                  </a:cubicBezTo>
                  <a:cubicBezTo>
                    <a:pt x="10" y="30"/>
                    <a:pt x="6" y="29"/>
                    <a:pt x="3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9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9"/>
                    <a:pt x="4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6" y="8"/>
                    <a:pt x="4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84">
              <a:extLst>
                <a:ext uri="{FF2B5EF4-FFF2-40B4-BE49-F238E27FC236}">
                  <a16:creationId xmlns:a16="http://schemas.microsoft.com/office/drawing/2014/main" id="{3C727FF0-B644-4A2B-960F-B25EA00AE4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35577" y="890212"/>
              <a:ext cx="68573" cy="71763"/>
            </a:xfrm>
            <a:custGeom>
              <a:avLst/>
              <a:gdLst>
                <a:gd name="T0" fmla="*/ 14 w 29"/>
                <a:gd name="T1" fmla="*/ 0 h 30"/>
                <a:gd name="T2" fmla="*/ 25 w 29"/>
                <a:gd name="T3" fmla="*/ 5 h 30"/>
                <a:gd name="T4" fmla="*/ 29 w 29"/>
                <a:gd name="T5" fmla="*/ 15 h 30"/>
                <a:gd name="T6" fmla="*/ 25 w 29"/>
                <a:gd name="T7" fmla="*/ 26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4 w 29"/>
                <a:gd name="T15" fmla="*/ 5 h 30"/>
                <a:gd name="T16" fmla="*/ 14 w 29"/>
                <a:gd name="T17" fmla="*/ 0 h 30"/>
                <a:gd name="T18" fmla="*/ 14 w 29"/>
                <a:gd name="T19" fmla="*/ 4 h 30"/>
                <a:gd name="T20" fmla="*/ 7 w 29"/>
                <a:gd name="T21" fmla="*/ 7 h 30"/>
                <a:gd name="T22" fmla="*/ 3 w 29"/>
                <a:gd name="T23" fmla="*/ 15 h 30"/>
                <a:gd name="T24" fmla="*/ 5 w 29"/>
                <a:gd name="T25" fmla="*/ 21 h 30"/>
                <a:gd name="T26" fmla="*/ 9 w 29"/>
                <a:gd name="T27" fmla="*/ 25 h 30"/>
                <a:gd name="T28" fmla="*/ 14 w 29"/>
                <a:gd name="T29" fmla="*/ 27 h 30"/>
                <a:gd name="T30" fmla="*/ 20 w 29"/>
                <a:gd name="T31" fmla="*/ 25 h 30"/>
                <a:gd name="T32" fmla="*/ 24 w 29"/>
                <a:gd name="T33" fmla="*/ 21 h 30"/>
                <a:gd name="T34" fmla="*/ 26 w 29"/>
                <a:gd name="T35" fmla="*/ 15 h 30"/>
                <a:gd name="T36" fmla="*/ 22 w 29"/>
                <a:gd name="T37" fmla="*/ 7 h 30"/>
                <a:gd name="T38" fmla="*/ 14 w 29"/>
                <a:gd name="T3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0">
                  <a:moveTo>
                    <a:pt x="14" y="0"/>
                  </a:moveTo>
                  <a:cubicBezTo>
                    <a:pt x="19" y="0"/>
                    <a:pt x="22" y="2"/>
                    <a:pt x="25" y="5"/>
                  </a:cubicBezTo>
                  <a:cubicBezTo>
                    <a:pt x="28" y="8"/>
                    <a:pt x="29" y="11"/>
                    <a:pt x="29" y="15"/>
                  </a:cubicBezTo>
                  <a:cubicBezTo>
                    <a:pt x="29" y="19"/>
                    <a:pt x="28" y="23"/>
                    <a:pt x="25" y="26"/>
                  </a:cubicBezTo>
                  <a:cubicBezTo>
                    <a:pt x="22" y="29"/>
                    <a:pt x="19" y="30"/>
                    <a:pt x="14" y="30"/>
                  </a:cubicBezTo>
                  <a:cubicBezTo>
                    <a:pt x="10" y="30"/>
                    <a:pt x="7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lose/>
                  <a:moveTo>
                    <a:pt x="14" y="4"/>
                  </a:moveTo>
                  <a:cubicBezTo>
                    <a:pt x="11" y="4"/>
                    <a:pt x="9" y="5"/>
                    <a:pt x="7" y="7"/>
                  </a:cubicBezTo>
                  <a:cubicBezTo>
                    <a:pt x="4" y="10"/>
                    <a:pt x="3" y="12"/>
                    <a:pt x="3" y="15"/>
                  </a:cubicBezTo>
                  <a:cubicBezTo>
                    <a:pt x="3" y="18"/>
                    <a:pt x="4" y="19"/>
                    <a:pt x="5" y="21"/>
                  </a:cubicBezTo>
                  <a:cubicBezTo>
                    <a:pt x="6" y="23"/>
                    <a:pt x="7" y="24"/>
                    <a:pt x="9" y="25"/>
                  </a:cubicBezTo>
                  <a:cubicBezTo>
                    <a:pt x="11" y="26"/>
                    <a:pt x="12" y="27"/>
                    <a:pt x="14" y="27"/>
                  </a:cubicBezTo>
                  <a:cubicBezTo>
                    <a:pt x="16" y="27"/>
                    <a:pt x="18" y="26"/>
                    <a:pt x="20" y="25"/>
                  </a:cubicBezTo>
                  <a:cubicBezTo>
                    <a:pt x="22" y="24"/>
                    <a:pt x="23" y="23"/>
                    <a:pt x="24" y="21"/>
                  </a:cubicBezTo>
                  <a:cubicBezTo>
                    <a:pt x="25" y="19"/>
                    <a:pt x="26" y="18"/>
                    <a:pt x="26" y="15"/>
                  </a:cubicBezTo>
                  <a:cubicBezTo>
                    <a:pt x="26" y="12"/>
                    <a:pt x="24" y="10"/>
                    <a:pt x="22" y="7"/>
                  </a:cubicBezTo>
                  <a:cubicBezTo>
                    <a:pt x="20" y="5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85">
              <a:extLst>
                <a:ext uri="{FF2B5EF4-FFF2-40B4-BE49-F238E27FC236}">
                  <a16:creationId xmlns:a16="http://schemas.microsoft.com/office/drawing/2014/main" id="{4A808CD2-18F3-449F-A991-CF96363A45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29665" y="890212"/>
              <a:ext cx="71763" cy="95683"/>
            </a:xfrm>
            <a:custGeom>
              <a:avLst/>
              <a:gdLst>
                <a:gd name="T0" fmla="*/ 0 w 30"/>
                <a:gd name="T1" fmla="*/ 1 h 40"/>
                <a:gd name="T2" fmla="*/ 4 w 30"/>
                <a:gd name="T3" fmla="*/ 1 h 40"/>
                <a:gd name="T4" fmla="*/ 4 w 30"/>
                <a:gd name="T5" fmla="*/ 6 h 40"/>
                <a:gd name="T6" fmla="*/ 9 w 30"/>
                <a:gd name="T7" fmla="*/ 2 h 40"/>
                <a:gd name="T8" fmla="*/ 15 w 30"/>
                <a:gd name="T9" fmla="*/ 0 h 40"/>
                <a:gd name="T10" fmla="*/ 26 w 30"/>
                <a:gd name="T11" fmla="*/ 5 h 40"/>
                <a:gd name="T12" fmla="*/ 30 w 30"/>
                <a:gd name="T13" fmla="*/ 15 h 40"/>
                <a:gd name="T14" fmla="*/ 26 w 30"/>
                <a:gd name="T15" fmla="*/ 26 h 40"/>
                <a:gd name="T16" fmla="*/ 15 w 30"/>
                <a:gd name="T17" fmla="*/ 30 h 40"/>
                <a:gd name="T18" fmla="*/ 9 w 30"/>
                <a:gd name="T19" fmla="*/ 29 h 40"/>
                <a:gd name="T20" fmla="*/ 4 w 30"/>
                <a:gd name="T21" fmla="*/ 25 h 40"/>
                <a:gd name="T22" fmla="*/ 4 w 30"/>
                <a:gd name="T23" fmla="*/ 40 h 40"/>
                <a:gd name="T24" fmla="*/ 0 w 30"/>
                <a:gd name="T25" fmla="*/ 40 h 40"/>
                <a:gd name="T26" fmla="*/ 0 w 30"/>
                <a:gd name="T27" fmla="*/ 1 h 40"/>
                <a:gd name="T28" fmla="*/ 15 w 30"/>
                <a:gd name="T29" fmla="*/ 4 h 40"/>
                <a:gd name="T30" fmla="*/ 7 w 30"/>
                <a:gd name="T31" fmla="*/ 7 h 40"/>
                <a:gd name="T32" fmla="*/ 4 w 30"/>
                <a:gd name="T33" fmla="*/ 15 h 40"/>
                <a:gd name="T34" fmla="*/ 5 w 30"/>
                <a:gd name="T35" fmla="*/ 21 h 40"/>
                <a:gd name="T36" fmla="*/ 9 w 30"/>
                <a:gd name="T37" fmla="*/ 25 h 40"/>
                <a:gd name="T38" fmla="*/ 15 w 30"/>
                <a:gd name="T39" fmla="*/ 27 h 40"/>
                <a:gd name="T40" fmla="*/ 21 w 30"/>
                <a:gd name="T41" fmla="*/ 25 h 40"/>
                <a:gd name="T42" fmla="*/ 25 w 30"/>
                <a:gd name="T43" fmla="*/ 21 h 40"/>
                <a:gd name="T44" fmla="*/ 26 w 30"/>
                <a:gd name="T45" fmla="*/ 15 h 40"/>
                <a:gd name="T46" fmla="*/ 25 w 30"/>
                <a:gd name="T47" fmla="*/ 10 h 40"/>
                <a:gd name="T48" fmla="*/ 21 w 30"/>
                <a:gd name="T49" fmla="*/ 5 h 40"/>
                <a:gd name="T50" fmla="*/ 15 w 30"/>
                <a:gd name="T5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0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4"/>
                    <a:pt x="7" y="3"/>
                    <a:pt x="9" y="2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9" y="0"/>
                    <a:pt x="23" y="2"/>
                    <a:pt x="26" y="5"/>
                  </a:cubicBezTo>
                  <a:cubicBezTo>
                    <a:pt x="29" y="8"/>
                    <a:pt x="30" y="11"/>
                    <a:pt x="30" y="15"/>
                  </a:cubicBezTo>
                  <a:cubicBezTo>
                    <a:pt x="30" y="19"/>
                    <a:pt x="29" y="23"/>
                    <a:pt x="26" y="26"/>
                  </a:cubicBezTo>
                  <a:cubicBezTo>
                    <a:pt x="23" y="29"/>
                    <a:pt x="19" y="30"/>
                    <a:pt x="15" y="30"/>
                  </a:cubicBezTo>
                  <a:cubicBezTo>
                    <a:pt x="13" y="30"/>
                    <a:pt x="11" y="30"/>
                    <a:pt x="9" y="29"/>
                  </a:cubicBezTo>
                  <a:cubicBezTo>
                    <a:pt x="7" y="28"/>
                    <a:pt x="6" y="27"/>
                    <a:pt x="4" y="2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1"/>
                  </a:lnTo>
                  <a:close/>
                  <a:moveTo>
                    <a:pt x="15" y="4"/>
                  </a:moveTo>
                  <a:cubicBezTo>
                    <a:pt x="12" y="4"/>
                    <a:pt x="9" y="5"/>
                    <a:pt x="7" y="7"/>
                  </a:cubicBezTo>
                  <a:cubicBezTo>
                    <a:pt x="5" y="9"/>
                    <a:pt x="4" y="12"/>
                    <a:pt x="4" y="15"/>
                  </a:cubicBezTo>
                  <a:cubicBezTo>
                    <a:pt x="4" y="18"/>
                    <a:pt x="4" y="20"/>
                    <a:pt x="5" y="21"/>
                  </a:cubicBezTo>
                  <a:cubicBezTo>
                    <a:pt x="6" y="23"/>
                    <a:pt x="8" y="24"/>
                    <a:pt x="9" y="25"/>
                  </a:cubicBezTo>
                  <a:cubicBezTo>
                    <a:pt x="11" y="26"/>
                    <a:pt x="13" y="27"/>
                    <a:pt x="15" y="27"/>
                  </a:cubicBezTo>
                  <a:cubicBezTo>
                    <a:pt x="17" y="27"/>
                    <a:pt x="19" y="26"/>
                    <a:pt x="21" y="25"/>
                  </a:cubicBezTo>
                  <a:cubicBezTo>
                    <a:pt x="22" y="24"/>
                    <a:pt x="24" y="23"/>
                    <a:pt x="25" y="21"/>
                  </a:cubicBezTo>
                  <a:cubicBezTo>
                    <a:pt x="26" y="19"/>
                    <a:pt x="26" y="17"/>
                    <a:pt x="26" y="15"/>
                  </a:cubicBezTo>
                  <a:cubicBezTo>
                    <a:pt x="26" y="13"/>
                    <a:pt x="26" y="11"/>
                    <a:pt x="25" y="10"/>
                  </a:cubicBezTo>
                  <a:cubicBezTo>
                    <a:pt x="24" y="8"/>
                    <a:pt x="22" y="6"/>
                    <a:pt x="21" y="5"/>
                  </a:cubicBezTo>
                  <a:cubicBezTo>
                    <a:pt x="19" y="4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586">
              <a:extLst>
                <a:ext uri="{FF2B5EF4-FFF2-40B4-BE49-F238E27FC236}">
                  <a16:creationId xmlns:a16="http://schemas.microsoft.com/office/drawing/2014/main" id="{3EC021A0-1E7F-47D7-914D-758B06AB45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28537" y="866291"/>
              <a:ext cx="6379" cy="95683"/>
            </a:xfrm>
            <a:prstGeom prst="rect">
              <a:avLst/>
            </a:pr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87">
              <a:extLst>
                <a:ext uri="{FF2B5EF4-FFF2-40B4-BE49-F238E27FC236}">
                  <a16:creationId xmlns:a16="http://schemas.microsoft.com/office/drawing/2014/main" id="{167C89AE-02E0-4FE1-A187-477C3D2DE4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760431" y="890212"/>
              <a:ext cx="70168" cy="71763"/>
            </a:xfrm>
            <a:custGeom>
              <a:avLst/>
              <a:gdLst>
                <a:gd name="T0" fmla="*/ 25 w 29"/>
                <a:gd name="T1" fmla="*/ 20 h 30"/>
                <a:gd name="T2" fmla="*/ 28 w 29"/>
                <a:gd name="T3" fmla="*/ 22 h 30"/>
                <a:gd name="T4" fmla="*/ 25 w 29"/>
                <a:gd name="T5" fmla="*/ 27 h 30"/>
                <a:gd name="T6" fmla="*/ 20 w 29"/>
                <a:gd name="T7" fmla="*/ 29 h 30"/>
                <a:gd name="T8" fmla="*/ 14 w 29"/>
                <a:gd name="T9" fmla="*/ 30 h 30"/>
                <a:gd name="T10" fmla="*/ 4 w 29"/>
                <a:gd name="T11" fmla="*/ 26 h 30"/>
                <a:gd name="T12" fmla="*/ 0 w 29"/>
                <a:gd name="T13" fmla="*/ 15 h 30"/>
                <a:gd name="T14" fmla="*/ 3 w 29"/>
                <a:gd name="T15" fmla="*/ 6 h 30"/>
                <a:gd name="T16" fmla="*/ 14 w 29"/>
                <a:gd name="T17" fmla="*/ 0 h 30"/>
                <a:gd name="T18" fmla="*/ 26 w 29"/>
                <a:gd name="T19" fmla="*/ 6 h 30"/>
                <a:gd name="T20" fmla="*/ 29 w 29"/>
                <a:gd name="T21" fmla="*/ 16 h 30"/>
                <a:gd name="T22" fmla="*/ 3 w 29"/>
                <a:gd name="T23" fmla="*/ 16 h 30"/>
                <a:gd name="T24" fmla="*/ 7 w 29"/>
                <a:gd name="T25" fmla="*/ 24 h 30"/>
                <a:gd name="T26" fmla="*/ 14 w 29"/>
                <a:gd name="T27" fmla="*/ 27 h 30"/>
                <a:gd name="T28" fmla="*/ 18 w 29"/>
                <a:gd name="T29" fmla="*/ 26 h 30"/>
                <a:gd name="T30" fmla="*/ 22 w 29"/>
                <a:gd name="T31" fmla="*/ 24 h 30"/>
                <a:gd name="T32" fmla="*/ 25 w 29"/>
                <a:gd name="T33" fmla="*/ 20 h 30"/>
                <a:gd name="T34" fmla="*/ 25 w 29"/>
                <a:gd name="T35" fmla="*/ 12 h 30"/>
                <a:gd name="T36" fmla="*/ 23 w 29"/>
                <a:gd name="T37" fmla="*/ 8 h 30"/>
                <a:gd name="T38" fmla="*/ 19 w 29"/>
                <a:gd name="T39" fmla="*/ 5 h 30"/>
                <a:gd name="T40" fmla="*/ 14 w 29"/>
                <a:gd name="T41" fmla="*/ 4 h 30"/>
                <a:gd name="T42" fmla="*/ 7 w 29"/>
                <a:gd name="T43" fmla="*/ 7 h 30"/>
                <a:gd name="T44" fmla="*/ 4 w 29"/>
                <a:gd name="T45" fmla="*/ 12 h 30"/>
                <a:gd name="T46" fmla="*/ 25 w 29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0">
                  <a:moveTo>
                    <a:pt x="25" y="20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6" y="25"/>
                    <a:pt x="25" y="27"/>
                  </a:cubicBezTo>
                  <a:cubicBezTo>
                    <a:pt x="23" y="28"/>
                    <a:pt x="22" y="29"/>
                    <a:pt x="20" y="29"/>
                  </a:cubicBezTo>
                  <a:cubicBezTo>
                    <a:pt x="18" y="30"/>
                    <a:pt x="17" y="30"/>
                    <a:pt x="14" y="30"/>
                  </a:cubicBezTo>
                  <a:cubicBezTo>
                    <a:pt x="10" y="30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2"/>
                    <a:pt x="1" y="9"/>
                    <a:pt x="3" y="6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8" y="8"/>
                    <a:pt x="29" y="12"/>
                    <a:pt x="29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9"/>
                    <a:pt x="5" y="22"/>
                    <a:pt x="7" y="24"/>
                  </a:cubicBezTo>
                  <a:cubicBezTo>
                    <a:pt x="9" y="26"/>
                    <a:pt x="11" y="27"/>
                    <a:pt x="14" y="27"/>
                  </a:cubicBezTo>
                  <a:cubicBezTo>
                    <a:pt x="16" y="27"/>
                    <a:pt x="17" y="27"/>
                    <a:pt x="18" y="26"/>
                  </a:cubicBezTo>
                  <a:cubicBezTo>
                    <a:pt x="20" y="26"/>
                    <a:pt x="21" y="25"/>
                    <a:pt x="22" y="24"/>
                  </a:cubicBezTo>
                  <a:cubicBezTo>
                    <a:pt x="23" y="23"/>
                    <a:pt x="24" y="22"/>
                    <a:pt x="25" y="20"/>
                  </a:cubicBezTo>
                  <a:close/>
                  <a:moveTo>
                    <a:pt x="25" y="12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1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2" y="4"/>
                    <a:pt x="9" y="5"/>
                    <a:pt x="7" y="7"/>
                  </a:cubicBezTo>
                  <a:cubicBezTo>
                    <a:pt x="6" y="8"/>
                    <a:pt x="5" y="10"/>
                    <a:pt x="4" y="12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rgbClr val="004A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customXml" Target="../../customXml/item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customXml" Target="../../customXml/item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2" y="389003"/>
            <a:ext cx="3414056" cy="1400739"/>
          </a:xfrm>
          <a:prstGeom prst="rect">
            <a:avLst/>
          </a:prstGeom>
        </p:spPr>
      </p:pic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Title – Title – 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– Title –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84" y="5071255"/>
            <a:ext cx="576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Author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65658" y="5071255"/>
            <a:ext cx="360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7" name="מציין מיקום טקסט 46">
            <a:extLst>
              <a:ext uri="{FF2B5EF4-FFF2-40B4-BE49-F238E27FC236}">
                <a16:creationId xmlns:a16="http://schemas.microsoft.com/office/drawing/2014/main" id="{FD6F9B42-0030-44D8-B2E1-52F3445726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884" y="4293567"/>
            <a:ext cx="10998774" cy="520661"/>
          </a:xfrm>
        </p:spPr>
        <p:txBody>
          <a:bodyPr vert="horz" lIns="108878" tIns="54439" rIns="108878" bIns="54439" rtlCol="0">
            <a:noAutofit/>
          </a:bodyPr>
          <a:lstStyle>
            <a:lvl1pPr algn="ctr">
              <a:defRPr lang="en-US" sz="3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Subtitle – Subtitle – Subtitle</a:t>
            </a:r>
          </a:p>
        </p:txBody>
      </p:sp>
    </p:spTree>
    <p:extLst>
      <p:ext uri="{BB962C8B-B14F-4D97-AF65-F5344CB8AC3E}">
        <p14:creationId xmlns:p14="http://schemas.microsoft.com/office/powerpoint/2010/main" val="248172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B906F-6360-4DB0-8A9B-651FFE6A5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מציין מיקום טקסט 2">
            <a:extLst>
              <a:ext uri="{FF2B5EF4-FFF2-40B4-BE49-F238E27FC236}">
                <a16:creationId xmlns:a16="http://schemas.microsoft.com/office/drawing/2014/main" id="{8922D22B-837F-49F3-A2E6-2C9ACB7F5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398358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095E-D6CD-4EBC-A995-193E2CD06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57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384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0F238-C625-43A1-9C2B-130EAD00CCF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4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1"/>
            <a:ext cx="1219200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3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3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core message of slide</a:t>
            </a:r>
            <a:endParaRPr kumimoji="0" lang="de-DE" sz="1999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6737" y="1412875"/>
            <a:ext cx="11082915" cy="3252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399"/>
            </a:lvl1pPr>
          </a:lstStyle>
          <a:p>
            <a:pPr lvl="0"/>
            <a:r>
              <a:rPr lang="en-US" noProof="0" dirty="0"/>
              <a:t>Title (description of slide content), Arial 14 </a:t>
            </a:r>
            <a:r>
              <a:rPr lang="en-US" noProof="0" dirty="0" err="1"/>
              <a:t>pt</a:t>
            </a:r>
            <a:r>
              <a:rPr lang="en-US" noProof="0" dirty="0"/>
              <a:t>, maximum of 1 line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0057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oxes" userDrawn="1">
  <p:cSld name="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1"/>
            <a:ext cx="1219200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3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3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core message of slide</a:t>
            </a:r>
            <a:endParaRPr kumimoji="0" lang="de-DE" sz="1999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26737" y="1412875"/>
            <a:ext cx="11082915" cy="3252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399"/>
            </a:lvl1pPr>
          </a:lstStyle>
          <a:p>
            <a:pPr lvl="0"/>
            <a:r>
              <a:rPr lang="en-US" noProof="0" dirty="0"/>
              <a:t>Title (description of slide content), Arial 14 </a:t>
            </a:r>
            <a:r>
              <a:rPr lang="en-US" noProof="0" dirty="0" err="1"/>
              <a:t>pt</a:t>
            </a:r>
            <a:r>
              <a:rPr lang="en-US" noProof="0" dirty="0"/>
              <a:t>, maximum of 1 line</a:t>
            </a:r>
          </a:p>
        </p:txBody>
      </p:sp>
      <p:sp>
        <p:nvSpPr>
          <p:cNvPr id="4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26737" y="1774582"/>
            <a:ext cx="5467677" cy="3608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44000" tIns="72000" rIns="72000" bIns="72000" anchor="ctr"/>
          <a:lstStyle>
            <a:lvl1pPr>
              <a:defRPr lang="de-DE" sz="1399" b="1" kern="1400" dirty="0" smtClean="0">
                <a:latin typeface="Arial" charset="0"/>
                <a:ea typeface="ＭＳ Ｐゴシック" pitchFamily="34" charset="-128"/>
              </a:defRPr>
            </a:lvl1pPr>
            <a:lvl2pPr>
              <a:defRPr lang="de-DE" kern="1400" dirty="0" smtClean="0">
                <a:latin typeface="Arial" charset="0"/>
                <a:ea typeface="ＭＳ Ｐゴシック" pitchFamily="34" charset="-128"/>
                <a:cs typeface="+mn-cs"/>
              </a:defRPr>
            </a:lvl2pPr>
            <a:lvl3pPr>
              <a:defRPr lang="de-DE" kern="1400" dirty="0" smtClean="0">
                <a:latin typeface="Arial" charset="0"/>
                <a:ea typeface="ＭＳ Ｐゴシック" pitchFamily="34" charset="-128"/>
                <a:cs typeface="+mn-cs"/>
              </a:defRPr>
            </a:lvl3pPr>
            <a:lvl4pPr>
              <a:defRPr lang="de-DE" kern="1400" dirty="0" smtClean="0">
                <a:latin typeface="Arial" charset="0"/>
                <a:ea typeface="ＭＳ Ｐゴシック" pitchFamily="34" charset="-128"/>
                <a:cs typeface="+mn-cs"/>
              </a:defRPr>
            </a:lvl4pPr>
            <a:lvl5pPr>
              <a:defRPr lang="de-DE" kern="1400" dirty="0">
                <a:latin typeface="Arial" charset="0"/>
                <a:ea typeface="ＭＳ Ｐゴシック" pitchFamily="34" charset="-128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Header</a:t>
            </a:r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6737" y="2135188"/>
            <a:ext cx="5467677" cy="40306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144000" tIns="72000" rIns="72000" bIns="72000" rtlCol="0">
            <a:noAutofit/>
          </a:bodyPr>
          <a:lstStyle>
            <a:lvl1pPr>
              <a:defRPr lang="de-DE" sz="1399" kern="1400" dirty="0" smtClean="0"/>
            </a:lvl1pPr>
          </a:lstStyle>
          <a:p>
            <a:pPr lvl="0" eaLnBrk="0" hangingPunct="0"/>
            <a:r>
              <a:rPr lang="en-US" dirty="0"/>
              <a:t>Note: Increase indent level to start bullet list / </a:t>
            </a:r>
            <a:r>
              <a:rPr lang="en-US" dirty="0" err="1"/>
              <a:t>Vergrößern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die </a:t>
            </a:r>
            <a:r>
              <a:rPr lang="en-US" dirty="0" err="1"/>
              <a:t>Einzugsebene</a:t>
            </a:r>
            <a:r>
              <a:rPr lang="en-US" dirty="0"/>
              <a:t>, um Bullets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erhalten</a:t>
            </a:r>
            <a:r>
              <a:rPr lang="en-US" dirty="0"/>
              <a:t>.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241975" y="1774646"/>
            <a:ext cx="5467677" cy="36072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144000" tIns="72000" rIns="72000" bIns="72000" rtlCol="0" anchor="ctr">
            <a:spAutoFit/>
          </a:bodyPr>
          <a:lstStyle>
            <a:lvl1pPr>
              <a:defRPr lang="de-DE" sz="1399" b="1" kern="1400" dirty="0" smtClean="0">
                <a:latin typeface="Arial" charset="0"/>
                <a:ea typeface="ＭＳ Ｐゴシック" pitchFamily="34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Header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241975" y="2135188"/>
            <a:ext cx="5467677" cy="40306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144000" tIns="72000" rIns="72000" bIns="72000" rtlCol="0">
            <a:noAutofit/>
          </a:bodyPr>
          <a:lstStyle>
            <a:lvl1pPr>
              <a:defRPr lang="de-DE" sz="1399" kern="1400" dirty="0" smtClean="0"/>
            </a:lvl1pPr>
          </a:lstStyle>
          <a:p>
            <a:pPr lvl="0" eaLnBrk="0" hangingPunct="0"/>
            <a:r>
              <a:rPr lang="en-US" dirty="0"/>
              <a:t>Note: Increase indent level to start bullet list / </a:t>
            </a:r>
            <a:r>
              <a:rPr lang="en-US" dirty="0" err="1"/>
              <a:t>Vergrößern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die </a:t>
            </a:r>
            <a:r>
              <a:rPr lang="en-US" dirty="0" err="1"/>
              <a:t>Einzugsebene</a:t>
            </a:r>
            <a:r>
              <a:rPr lang="en-US" dirty="0"/>
              <a:t>, um Bullets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erhalten</a:t>
            </a:r>
            <a:r>
              <a:rPr lang="en-US" dirty="0"/>
              <a:t>.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42683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  <p:cxnSp>
        <p:nvCxnSpPr>
          <p:cNvPr id="5" name="מחבר ישר 9">
            <a:extLst>
              <a:ext uri="{FF2B5EF4-FFF2-40B4-BE49-F238E27FC236}">
                <a16:creationId xmlns:a16="http://schemas.microsoft.com/office/drawing/2014/main" id="{78E435CF-AA2B-4AC8-BF23-E0A9A395F3E0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תמונה 7">
            <a:extLst>
              <a:ext uri="{FF2B5EF4-FFF2-40B4-BE49-F238E27FC236}">
                <a16:creationId xmlns:a16="http://schemas.microsoft.com/office/drawing/2014/main" id="{99FB53DE-08C8-40AB-A1AD-900FA7C93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9E82C34-3166-4BA2-9779-C807553E712F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3CA3FC-04BE-457C-B3B3-973C4CDDC13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2018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97A87A-C9E4-4DBB-B137-61A4DCA1BD50}"/>
              </a:ext>
            </a:extLst>
          </p:cNvPr>
          <p:cNvSpPr txBox="1"/>
          <p:nvPr userDrawn="1"/>
        </p:nvSpPr>
        <p:spPr>
          <a:xfrm>
            <a:off x="4038600" y="6387771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dirty="0">
                <a:solidFill>
                  <a:schemeClr val="bg1"/>
                </a:solidFill>
              </a:rPr>
              <a:t>BOARDOSS(18)049003</a:t>
            </a:r>
            <a:endParaRPr lang="he-I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2" r:id="rId2"/>
    <p:sldLayoutId id="2147483801" r:id="rId3"/>
    <p:sldLayoutId id="2147483660" r:id="rId4"/>
    <p:sldLayoutId id="2147483779" r:id="rId5"/>
    <p:sldLayoutId id="2147483804" r:id="rId6"/>
    <p:sldLayoutId id="2147483805" r:id="rId7"/>
  </p:sldLayoutIdLst>
  <p:hf sldNum="0"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10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10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10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F26B43"/>
          </p15:clr>
        </p15:guide>
        <p15:guide id="3" orient="horz" pos="345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7334" userDrawn="1">
          <p15:clr>
            <a:srgbClr val="F26B43"/>
          </p15:clr>
        </p15:guide>
        <p15:guide id="6" orient="horz" pos="119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9" orient="horz" pos="14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6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2bento.com/2010/01/lead-nurturing-101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si.org/standards-search?search=203119&amp;ed=1&amp;sortby=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>
            <a:extLst>
              <a:ext uri="{FF2B5EF4-FFF2-40B4-BE49-F238E27FC236}">
                <a16:creationId xmlns:a16="http://schemas.microsoft.com/office/drawing/2014/main" id="{224AF3FA-F451-4A5D-A720-5355AF7784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TDL and TOP Development at MTS</a:t>
            </a:r>
          </a:p>
        </p:txBody>
      </p:sp>
      <p:sp>
        <p:nvSpPr>
          <p:cNvPr id="8" name="מציין מיקום טקסט 7">
            <a:extLst>
              <a:ext uri="{FF2B5EF4-FFF2-40B4-BE49-F238E27FC236}">
                <a16:creationId xmlns:a16="http://schemas.microsoft.com/office/drawing/2014/main" id="{BA1CF5E7-FE2F-43E9-AE77-3434E34C18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Dr. Andreas Ulrich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156C221-E8FE-4FCC-B9EC-0C922B7AB2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27557" y="5071255"/>
            <a:ext cx="4238101" cy="325683"/>
          </a:xfrm>
        </p:spPr>
        <p:txBody>
          <a:bodyPr/>
          <a:lstStyle/>
          <a:p>
            <a:r>
              <a:rPr lang="en-US" dirty="0"/>
              <a:t>BoardOSS#49, 27-28 September 2018</a:t>
            </a:r>
          </a:p>
        </p:txBody>
      </p:sp>
      <p:sp>
        <p:nvSpPr>
          <p:cNvPr id="9" name="מציין מיקום טקסט 8">
            <a:extLst>
              <a:ext uri="{FF2B5EF4-FFF2-40B4-BE49-F238E27FC236}">
                <a16:creationId xmlns:a16="http://schemas.microsoft.com/office/drawing/2014/main" id="{561D1F7B-4618-4596-9204-EB040108BB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Achievements and Further Improvements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5E449-9AE3-4975-8BFD-CF6AF85DA045}"/>
              </a:ext>
            </a:extLst>
          </p:cNvPr>
          <p:cNvSpPr txBox="1"/>
          <p:nvPr/>
        </p:nvSpPr>
        <p:spPr>
          <a:xfrm>
            <a:off x="7228703" y="259935"/>
            <a:ext cx="4734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Doc: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BOARDOSS(18)049003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Source: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MTS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Agenda item: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5.4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For: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 Information</a:t>
            </a:r>
          </a:p>
        </p:txBody>
      </p:sp>
    </p:spTree>
    <p:extLst>
      <p:ext uri="{BB962C8B-B14F-4D97-AF65-F5344CB8AC3E}">
        <p14:creationId xmlns:p14="http://schemas.microsoft.com/office/powerpoint/2010/main" val="1657794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EC4771-43A8-4F6C-A0B1-DC83A736B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statistics on tdl.etsi.org website, including TOP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64D1D-5AE6-4CBA-B7BB-3EF2B6CD4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41"/>
          <a:stretch/>
        </p:blipFill>
        <p:spPr>
          <a:xfrm>
            <a:off x="40433" y="1266825"/>
            <a:ext cx="7678208" cy="2162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FEDC5F-AFDE-4180-9FC5-C52F9421B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2801"/>
            <a:ext cx="5133975" cy="2914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D334D3-20FF-496F-876F-45324F59A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625" y="1848203"/>
            <a:ext cx="681037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46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ATA\mch1312a\Testen\TTCN-3\ETSI-MTS\test description language\TDL4+\Building the TDL Community_Seite_1.png">
            <a:extLst>
              <a:ext uri="{FF2B5EF4-FFF2-40B4-BE49-F238E27FC236}">
                <a16:creationId xmlns:a16="http://schemas.microsoft.com/office/drawing/2014/main" id="{9783D2CC-105D-4ABD-A8CE-312DA140A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7342" y="824722"/>
            <a:ext cx="9104658" cy="383696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A60D7-C617-4E27-9CE2-FC94DFE7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TDL/TOP community building and nurturing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81D12-152E-442C-BEBC-FF1902593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3894668"/>
            <a:ext cx="11225625" cy="2334515"/>
          </a:xfrm>
        </p:spPr>
        <p:txBody>
          <a:bodyPr/>
          <a:lstStyle/>
          <a:p>
            <a:r>
              <a:rPr lang="en-GB" sz="2000" b="1" dirty="0"/>
              <a:t>Current activities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Webcast, survey on TDL/TOP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Trainings on TDL and TOP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TDL guidelines, e.g. ETSI Guide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TDL reference projects, pilots, e.g. on µ-services, Web API testing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TOP extensions on test generation (e.g. TTCN-3); identify partner OSS test automation projects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47169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08066-D554-4460-9969-E07E21A66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Nurturing new technology is hard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D4BF1-AF13-49FE-B3CE-909B617954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Recent (known) usage of TDL/TOP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ETSI standardization</a:t>
            </a:r>
          </a:p>
          <a:p>
            <a:pPr marL="1062900" lvl="2" indent="-342900">
              <a:buFont typeface="Arial" panose="020B0604020202020204" pitchFamily="34" charset="0"/>
              <a:buChar char="•"/>
            </a:pPr>
            <a:r>
              <a:rPr lang="en-GB" dirty="0"/>
              <a:t>Test purpose specifications in STF 551 on </a:t>
            </a:r>
            <a:r>
              <a:rPr lang="en-GB" b="1" dirty="0"/>
              <a:t>MEC</a:t>
            </a:r>
            <a:r>
              <a:rPr lang="en-GB" dirty="0"/>
              <a:t> (Edge computing), </a:t>
            </a:r>
            <a:br>
              <a:rPr lang="en-GB" dirty="0"/>
            </a:br>
            <a:r>
              <a:rPr lang="en-GB" dirty="0"/>
              <a:t>NG112 testing (emergency communication), MTS TST (IoT protocols)</a:t>
            </a:r>
          </a:p>
          <a:p>
            <a:pPr marL="1062900" lvl="2" indent="-342900">
              <a:buFont typeface="Arial" panose="020B0604020202020204" pitchFamily="34" charset="0"/>
              <a:buChar char="•"/>
            </a:pPr>
            <a:r>
              <a:rPr lang="en-GB" dirty="0"/>
              <a:t>Discussion ongoing at NFV TST;</a:t>
            </a:r>
            <a:br>
              <a:rPr lang="en-GB" dirty="0"/>
            </a:br>
            <a:r>
              <a:rPr lang="en-GB" dirty="0"/>
              <a:t>their need: generation of executable tests in Python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Industry (as reported at UCAAT)</a:t>
            </a:r>
          </a:p>
          <a:p>
            <a:pPr marL="1062900" lvl="2" indent="-342900">
              <a:buFont typeface="Arial" panose="020B0604020202020204" pitchFamily="34" charset="0"/>
              <a:buChar char="•"/>
            </a:pPr>
            <a:r>
              <a:rPr lang="en-GB" dirty="0" err="1"/>
              <a:t>NetResults</a:t>
            </a:r>
            <a:r>
              <a:rPr lang="en-GB" dirty="0"/>
              <a:t>: testing of collaboration IT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Strong demand:</a:t>
            </a:r>
            <a:br>
              <a:rPr lang="en-GB" dirty="0"/>
            </a:br>
            <a:r>
              <a:rPr lang="en-GB" dirty="0"/>
              <a:t>Make TDL specs executable to use them in test automation!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7E243-DF97-426E-8911-834C778D79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2691"/>
          <a:stretch/>
        </p:blipFill>
        <p:spPr>
          <a:xfrm flipH="1">
            <a:off x="9697156" y="1749526"/>
            <a:ext cx="2494844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65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16FBC-7599-4940-96CD-ADDF5EE53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issues related to TDL and TOP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52ADF-D6A9-4E7C-BD0D-96D6E5E570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 to balance efforts in TDL standardization vs TOP contributions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Attractiveness of TDL depends on available tools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ETSI outputs standards but not code</a:t>
            </a:r>
            <a:br>
              <a:rPr lang="en-GB" dirty="0"/>
            </a:br>
            <a:r>
              <a:rPr lang="en-GB" dirty="0">
                <a:sym typeface="Wingdings" panose="05000000000000000000" pitchFamily="2" charset="2"/>
              </a:rPr>
              <a:t> How much commitment should ETSI take on TOP project?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Resources and funding of TOP needed to implement its roadmap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Minimum: Maintenance of TOP projects by Project Leads is required</a:t>
            </a:r>
          </a:p>
          <a:p>
            <a:pPr marL="1062900" lvl="2" indent="-342900">
              <a:buFont typeface="Arial" panose="020B0604020202020204" pitchFamily="34" charset="0"/>
              <a:buChar char="•"/>
            </a:pPr>
            <a:r>
              <a:rPr lang="en-GB" dirty="0"/>
              <a:t>Planned exit strategy for TOP is to move it to an Eclipse project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dirty="0"/>
              <a:t>Acquire further resources, e.g. publicly funded projects (e.g. H2020, ITEA)</a:t>
            </a:r>
          </a:p>
        </p:txBody>
      </p:sp>
    </p:spTree>
    <p:extLst>
      <p:ext uri="{BB962C8B-B14F-4D97-AF65-F5344CB8AC3E}">
        <p14:creationId xmlns:p14="http://schemas.microsoft.com/office/powerpoint/2010/main" val="1582411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ED5BD-7356-4568-982D-EED4CD7C6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A4459D-C7CB-466E-9663-FD234AD0F24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b="1" dirty="0"/>
              <a:t>Dr. Andreas Ulrich</a:t>
            </a:r>
          </a:p>
          <a:p>
            <a:r>
              <a:rPr lang="de-DE" dirty="0"/>
              <a:t>Siemens AG, Corporate Technology</a:t>
            </a:r>
          </a:p>
          <a:p>
            <a:r>
              <a:rPr lang="de-DE" dirty="0"/>
              <a:t>Munich, Germany</a:t>
            </a:r>
          </a:p>
          <a:p>
            <a:r>
              <a:rPr lang="de-DE" dirty="0"/>
              <a:t>andreas.ulrich@siemens.com</a:t>
            </a:r>
            <a:endParaRPr lang="en-GB" dirty="0"/>
          </a:p>
        </p:txBody>
      </p:sp>
      <p:grpSp>
        <p:nvGrpSpPr>
          <p:cNvPr id="6" name="קבוצה 18">
            <a:extLst>
              <a:ext uri="{FF2B5EF4-FFF2-40B4-BE49-F238E27FC236}">
                <a16:creationId xmlns:a16="http://schemas.microsoft.com/office/drawing/2014/main" id="{E86B32A6-6DE4-4A57-82F0-25E38CE97E24}"/>
              </a:ext>
            </a:extLst>
          </p:cNvPr>
          <p:cNvGrpSpPr/>
          <p:nvPr/>
        </p:nvGrpSpPr>
        <p:grpSpPr>
          <a:xfrm>
            <a:off x="595656" y="1600570"/>
            <a:ext cx="5520553" cy="4680001"/>
            <a:chOff x="2731193" y="0"/>
            <a:chExt cx="7667717" cy="6858001"/>
          </a:xfrm>
        </p:grpSpPr>
        <p:sp>
          <p:nvSpPr>
            <p:cNvPr id="7" name="צורה חופשית: צורה 19">
              <a:extLst>
                <a:ext uri="{FF2B5EF4-FFF2-40B4-BE49-F238E27FC236}">
                  <a16:creationId xmlns:a16="http://schemas.microsoft.com/office/drawing/2014/main" id="{EB711205-E76D-4901-A591-7B327916BEBD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8" name="צורה חופשית: צורה 20">
              <a:extLst>
                <a:ext uri="{FF2B5EF4-FFF2-40B4-BE49-F238E27FC236}">
                  <a16:creationId xmlns:a16="http://schemas.microsoft.com/office/drawing/2014/main" id="{BC2A5EDD-5624-4239-A4C3-C3967FE77A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9" name="צורה חופשית: צורה 21">
              <a:extLst>
                <a:ext uri="{FF2B5EF4-FFF2-40B4-BE49-F238E27FC236}">
                  <a16:creationId xmlns:a16="http://schemas.microsoft.com/office/drawing/2014/main" id="{29577952-105F-4D6C-81A5-61130EF102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10" name="צורה חופשית: צורה 22">
              <a:extLst>
                <a:ext uri="{FF2B5EF4-FFF2-40B4-BE49-F238E27FC236}">
                  <a16:creationId xmlns:a16="http://schemas.microsoft.com/office/drawing/2014/main" id="{D29A36ED-1C29-4F58-8BCD-383E34AF52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230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D2B719-72B3-41D0-B3B6-A56E8A643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28E4C-F0AE-4285-9B7E-B8E369B2A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Brief overview of TDL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TDL OSS project TOP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Growing and nurturing the TDL/TOP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Open issues</a:t>
            </a:r>
          </a:p>
        </p:txBody>
      </p:sp>
    </p:spTree>
    <p:extLst>
      <p:ext uri="{BB962C8B-B14F-4D97-AF65-F5344CB8AC3E}">
        <p14:creationId xmlns:p14="http://schemas.microsoft.com/office/powerpoint/2010/main" val="222366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DA997-76E8-40E6-A614-F1002040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there is TDL – The need for abstraction in testing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CEB46-3CFE-4B17-8F00-A553DA4FBD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Trends in testing</a:t>
            </a:r>
          </a:p>
          <a:p>
            <a:pPr marL="70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Behaviour-Driven Development (BDD) and Continuous Integration (CI)</a:t>
            </a:r>
          </a:p>
          <a:p>
            <a:pPr marL="70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Model-Based Testing (MBT) and other forms of (abstract) test generation</a:t>
            </a:r>
          </a:p>
          <a:p>
            <a:pPr marL="70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Test automation (of concrete tests) in the norm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ETSI MTS legacy: TTCN-3</a:t>
            </a:r>
          </a:p>
          <a:p>
            <a:pPr marL="70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The test specification language for executable, concrete tests</a:t>
            </a:r>
          </a:p>
          <a:p>
            <a:pPr marL="70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Detailed TTCN-3 code that makes understanding its larger intent hard</a:t>
            </a:r>
            <a:endParaRPr lang="en-GB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TDL – Test Description Language (developed between 2012 and 2017)</a:t>
            </a:r>
          </a:p>
          <a:p>
            <a:pPr marL="70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Supports the specification of (abstract) tests for conformance and interoperability</a:t>
            </a:r>
          </a:p>
          <a:p>
            <a:pPr marL="70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Influenced by </a:t>
            </a:r>
            <a:r>
              <a:rPr lang="en-GB" sz="2000" dirty="0" err="1"/>
              <a:t>TPLan</a:t>
            </a:r>
            <a:r>
              <a:rPr lang="en-GB" sz="2000" dirty="0"/>
              <a:t>, an earlier ETSI language for test purposes</a:t>
            </a:r>
          </a:p>
          <a:p>
            <a:pPr marL="70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Series of standards </a:t>
            </a:r>
            <a:r>
              <a:rPr lang="en-US" sz="2000" b="1" dirty="0"/>
              <a:t>ES 203 119 parts 1 – 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86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AEC91-B496-4E5B-A8BC-D3ED68C0B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ETSI standard series on the Test Description Language (TDL)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24307-607B-41FC-8DCD-0AE93BA9A2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ETSI standard series ES 203 119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(1) TDL-MM:	Abstract Syntax and Associated Semantics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(2) TDL-GR:	Graphical Syntax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(3) TDL-XF:		Exchange Format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(4) TDL-TO:	Structured Test Objective Language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(5) TDL-UML:	UML profile for TDL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(6) TDL-T3:		Mapping of TDL to TTCN-3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(7) TDL-EX:		Language Extensions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Published documents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http://www.etsi.org/standards-search?search=203119&amp;ed=1&amp;sortby=2</a:t>
            </a:r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702900" lvl="1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CB86FF-024A-469A-BAFD-C943EC1C454B}"/>
              </a:ext>
            </a:extLst>
          </p:cNvPr>
          <p:cNvGrpSpPr/>
          <p:nvPr/>
        </p:nvGrpSpPr>
        <p:grpSpPr>
          <a:xfrm>
            <a:off x="8731997" y="2231233"/>
            <a:ext cx="2806838" cy="2395533"/>
            <a:chOff x="3986923" y="2547220"/>
            <a:chExt cx="2808300" cy="239678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DA9957-2DDA-4542-9670-8F8604355FCE}"/>
                </a:ext>
              </a:extLst>
            </p:cNvPr>
            <p:cNvSpPr/>
            <p:nvPr/>
          </p:nvSpPr>
          <p:spPr bwMode="auto">
            <a:xfrm rot="16200000">
              <a:off x="4553086" y="2972293"/>
              <a:ext cx="955874" cy="64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71963" tIns="71972" rIns="71972" bIns="71972" rtlCol="0" anchor="ctr">
              <a:noAutofit/>
            </a:bodyPr>
            <a:lstStyle/>
            <a:p>
              <a:pPr marL="171364" indent="-171364" algn="ctr">
                <a:buClr>
                  <a:srgbClr val="879BAA"/>
                </a:buClr>
              </a:pPr>
              <a:r>
                <a:rPr lang="en-US" sz="1599" dirty="0">
                  <a:solidFill>
                    <a:srgbClr val="000000"/>
                  </a:solidFill>
                  <a:cs typeface="Arial" charset="0"/>
                </a:rPr>
                <a:t>TDL-GR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AEF89F-9BC9-4CE6-A2F1-ABE8D753325B}"/>
                </a:ext>
              </a:extLst>
            </p:cNvPr>
            <p:cNvSpPr/>
            <p:nvPr/>
          </p:nvSpPr>
          <p:spPr bwMode="auto">
            <a:xfrm rot="16200000">
              <a:off x="5273186" y="2972293"/>
              <a:ext cx="955874" cy="64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71963" tIns="71972" rIns="71972" bIns="71972" rtlCol="0" anchor="ctr">
              <a:noAutofit/>
            </a:bodyPr>
            <a:lstStyle/>
            <a:p>
              <a:pPr marL="171364" indent="-171364" algn="ctr">
                <a:buClr>
                  <a:srgbClr val="879BAA"/>
                </a:buClr>
              </a:pPr>
              <a:r>
                <a:rPr lang="en-US" sz="1599" dirty="0">
                  <a:solidFill>
                    <a:srgbClr val="000000"/>
                  </a:solidFill>
                  <a:cs typeface="Arial" charset="0"/>
                </a:rPr>
                <a:t>TDL-XF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12432-18B5-45A3-8C70-F6381ED0C401}"/>
                </a:ext>
              </a:extLst>
            </p:cNvPr>
            <p:cNvSpPr/>
            <p:nvPr/>
          </p:nvSpPr>
          <p:spPr bwMode="auto">
            <a:xfrm rot="16200000">
              <a:off x="3621991" y="3183288"/>
              <a:ext cx="1377863" cy="64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71963" tIns="71972" rIns="71972" bIns="71972" rtlCol="0" anchor="ctr">
              <a:noAutofit/>
            </a:bodyPr>
            <a:lstStyle/>
            <a:p>
              <a:pPr marL="171364" indent="-171364" algn="ctr">
                <a:buClr>
                  <a:srgbClr val="879BAA"/>
                </a:buClr>
              </a:pPr>
              <a:r>
                <a:rPr lang="en-US" sz="1599" dirty="0">
                  <a:solidFill>
                    <a:srgbClr val="000000"/>
                  </a:solidFill>
                  <a:cs typeface="Arial" charset="0"/>
                </a:rPr>
                <a:t>TDL-TO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BDC0B61-CC46-4411-88FA-B7F84603283A}"/>
                </a:ext>
              </a:extLst>
            </p:cNvPr>
            <p:cNvSpPr/>
            <p:nvPr/>
          </p:nvSpPr>
          <p:spPr bwMode="auto">
            <a:xfrm rot="16200000">
              <a:off x="5993286" y="2972293"/>
              <a:ext cx="955874" cy="64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71963" tIns="71972" rIns="71972" bIns="71972" rtlCol="0" anchor="ctr">
              <a:noAutofit/>
            </a:bodyPr>
            <a:lstStyle/>
            <a:p>
              <a:pPr>
                <a:buClr>
                  <a:srgbClr val="879BAA"/>
                </a:buClr>
              </a:pPr>
              <a:r>
                <a:rPr lang="en-US" sz="1599" dirty="0">
                  <a:solidFill>
                    <a:srgbClr val="000000"/>
                  </a:solidFill>
                  <a:cs typeface="Arial" charset="0"/>
                </a:rPr>
                <a:t>Other syntax</a:t>
              </a:r>
            </a:p>
          </p:txBody>
        </p:sp>
        <p:sp>
          <p:nvSpPr>
            <p:cNvPr id="9" name="Freeform 28">
              <a:extLst>
                <a:ext uri="{FF2B5EF4-FFF2-40B4-BE49-F238E27FC236}">
                  <a16:creationId xmlns:a16="http://schemas.microsoft.com/office/drawing/2014/main" id="{2E645079-EE5C-49A3-8017-816C1EADF96A}"/>
                </a:ext>
              </a:extLst>
            </p:cNvPr>
            <p:cNvSpPr/>
            <p:nvPr/>
          </p:nvSpPr>
          <p:spPr bwMode="auto">
            <a:xfrm>
              <a:off x="3986923" y="3846430"/>
              <a:ext cx="2806700" cy="825778"/>
            </a:xfrm>
            <a:custGeom>
              <a:avLst/>
              <a:gdLst>
                <a:gd name="connsiteX0" fmla="*/ 0 w 2806700"/>
                <a:gd name="connsiteY0" fmla="*/ 717550 h 1365250"/>
                <a:gd name="connsiteX1" fmla="*/ 730250 w 2806700"/>
                <a:gd name="connsiteY1" fmla="*/ 717550 h 1365250"/>
                <a:gd name="connsiteX2" fmla="*/ 730250 w 2806700"/>
                <a:gd name="connsiteY2" fmla="*/ 0 h 1365250"/>
                <a:gd name="connsiteX3" fmla="*/ 2806700 w 2806700"/>
                <a:gd name="connsiteY3" fmla="*/ 6350 h 1365250"/>
                <a:gd name="connsiteX4" fmla="*/ 2806700 w 2806700"/>
                <a:gd name="connsiteY4" fmla="*/ 1365250 h 1365250"/>
                <a:gd name="connsiteX5" fmla="*/ 6350 w 2806700"/>
                <a:gd name="connsiteY5" fmla="*/ 1365250 h 1365250"/>
                <a:gd name="connsiteX6" fmla="*/ 0 w 2806700"/>
                <a:gd name="connsiteY6" fmla="*/ 717550 h 136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6700" h="1365250">
                  <a:moveTo>
                    <a:pt x="0" y="717550"/>
                  </a:moveTo>
                  <a:lnTo>
                    <a:pt x="730250" y="717550"/>
                  </a:lnTo>
                  <a:lnTo>
                    <a:pt x="730250" y="0"/>
                  </a:lnTo>
                  <a:lnTo>
                    <a:pt x="2806700" y="6350"/>
                  </a:lnTo>
                  <a:lnTo>
                    <a:pt x="2806700" y="1365250"/>
                  </a:lnTo>
                  <a:lnTo>
                    <a:pt x="6350" y="1365250"/>
                  </a:lnTo>
                  <a:cubicBezTo>
                    <a:pt x="4233" y="1149350"/>
                    <a:pt x="2117" y="933450"/>
                    <a:pt x="0" y="71755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71963" tIns="71972" rIns="71972" bIns="71972" rtlCol="0" anchor="ctr">
              <a:noAutofit/>
            </a:bodyPr>
            <a:lstStyle/>
            <a:p>
              <a:pPr algn="ctr">
                <a:lnSpc>
                  <a:spcPct val="100000"/>
                </a:lnSpc>
                <a:buClr>
                  <a:srgbClr val="879BAA"/>
                </a:buClr>
              </a:pPr>
              <a:r>
                <a:rPr lang="en-US" sz="1599" dirty="0">
                  <a:solidFill>
                    <a:srgbClr val="000000"/>
                  </a:solidFill>
                  <a:cs typeface="Arial" charset="0"/>
                </a:rPr>
                <a:t>       TDL-MM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DDA12F-0B6C-4EE7-9436-3118D826EE91}"/>
                </a:ext>
              </a:extLst>
            </p:cNvPr>
            <p:cNvSpPr txBox="1"/>
            <p:nvPr/>
          </p:nvSpPr>
          <p:spPr bwMode="gray">
            <a:xfrm>
              <a:off x="4563003" y="4697908"/>
              <a:ext cx="1331134" cy="24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t">
              <a:spAutoFit/>
            </a:bodyPr>
            <a:lstStyle/>
            <a:p>
              <a:pPr algn="l">
                <a:lnSpc>
                  <a:spcPct val="100000"/>
                </a:lnSpc>
                <a:buClr>
                  <a:srgbClr val="879BAA"/>
                </a:buClr>
              </a:pPr>
              <a:r>
                <a:rPr lang="en-US" sz="1599" b="1" i="1" dirty="0">
                  <a:solidFill>
                    <a:schemeClr val="tx2"/>
                  </a:solidFill>
                  <a:cs typeface="Arial" charset="0"/>
                </a:rPr>
                <a:t>Abstract Syntax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1B5F97-1E81-483B-BFDF-3CFFE98F9803}"/>
                </a:ext>
              </a:extLst>
            </p:cNvPr>
            <p:cNvSpPr txBox="1"/>
            <p:nvPr/>
          </p:nvSpPr>
          <p:spPr bwMode="gray">
            <a:xfrm>
              <a:off x="4575529" y="2547220"/>
              <a:ext cx="1360181" cy="24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t">
              <a:spAutoFit/>
            </a:bodyPr>
            <a:lstStyle/>
            <a:p>
              <a:pPr algn="l">
                <a:lnSpc>
                  <a:spcPct val="100000"/>
                </a:lnSpc>
                <a:buClr>
                  <a:srgbClr val="879BAA"/>
                </a:buClr>
              </a:pPr>
              <a:r>
                <a:rPr lang="en-US" sz="1599" b="1" i="1" dirty="0">
                  <a:solidFill>
                    <a:schemeClr val="tx2"/>
                  </a:solidFill>
                  <a:cs typeface="Arial" charset="0"/>
                </a:rPr>
                <a:t>Concrete Syntax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6914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9BC99-4EAD-4687-86A8-1C60EFA7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documents to specifications – MS Word vs TDL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DB6B82-D538-4CEC-9946-E7A067E42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1" y="1921668"/>
            <a:ext cx="5243513" cy="3014663"/>
          </a:xfrm>
          <a:prstGeom prst="rect">
            <a:avLst/>
          </a:prstGeom>
        </p:spPr>
      </p:pic>
      <p:sp>
        <p:nvSpPr>
          <p:cNvPr id="5" name="Arrow: Chevron 4">
            <a:extLst>
              <a:ext uri="{FF2B5EF4-FFF2-40B4-BE49-F238E27FC236}">
                <a16:creationId xmlns:a16="http://schemas.microsoft.com/office/drawing/2014/main" id="{B3ED35FB-6969-4C9B-9E2A-2196328E6B2D}"/>
              </a:ext>
            </a:extLst>
          </p:cNvPr>
          <p:cNvSpPr/>
          <p:nvPr/>
        </p:nvSpPr>
        <p:spPr>
          <a:xfrm>
            <a:off x="5478943" y="1699544"/>
            <a:ext cx="1519007" cy="3458909"/>
          </a:xfrm>
          <a:prstGeom prst="chevron">
            <a:avLst>
              <a:gd name="adj" fmla="val 2631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73C3A0-A23B-4BE8-9354-EC3828B2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289" y="1699544"/>
            <a:ext cx="4958620" cy="34589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CC23E0-2C25-4572-9B43-DAE0D7D36847}"/>
              </a:ext>
            </a:extLst>
          </p:cNvPr>
          <p:cNvSpPr txBox="1"/>
          <p:nvPr/>
        </p:nvSpPr>
        <p:spPr>
          <a:xfrm>
            <a:off x="609759" y="5599289"/>
            <a:ext cx="3030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Example: 3GPP TS 36.523-1</a:t>
            </a:r>
          </a:p>
        </p:txBody>
      </p:sp>
    </p:spTree>
    <p:extLst>
      <p:ext uri="{BB962C8B-B14F-4D97-AF65-F5344CB8AC3E}">
        <p14:creationId xmlns:p14="http://schemas.microsoft.com/office/powerpoint/2010/main" val="1735663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2B23-F4C8-4A34-994F-D3D4D245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there is TOP – Kick-starting TDL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4ACC6-F5A9-4335-A0E2-1ADC3C505C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TOP – TDL Open Source Project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Proof-of-concept of TDL standards and their validation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Provides stimulus for future TDL standardization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Lowers the barrier of entry for both users and tool vendors 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Independence from proprietary technology and tool vendors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Joint effort of industrial users, tool providers, academia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Creates an open platform and ecosystem for the development of versatile tools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Stays abreast of new technological trends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dirty="0"/>
              <a:t>Community building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635116E-A752-4A56-816C-6BF317357DE1}"/>
              </a:ext>
            </a:extLst>
          </p:cNvPr>
          <p:cNvSpPr/>
          <p:nvPr/>
        </p:nvSpPr>
        <p:spPr>
          <a:xfrm rot="1260404">
            <a:off x="8456701" y="829752"/>
            <a:ext cx="3357428" cy="2596444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E1F0FF"/>
                </a:solidFill>
              </a:rPr>
              <a:t>Announced at UCAAT 2017</a:t>
            </a:r>
          </a:p>
        </p:txBody>
      </p:sp>
    </p:spTree>
    <p:extLst>
      <p:ext uri="{BB962C8B-B14F-4D97-AF65-F5344CB8AC3E}">
        <p14:creationId xmlns:p14="http://schemas.microsoft.com/office/powerpoint/2010/main" val="3366258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74EE7D-9EDD-482A-81CB-834D1BE2A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59" y="1312068"/>
            <a:ext cx="8299900" cy="49388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E908F3-A0D3-4ECE-80DA-FF6B03380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goals and ETSI BOARD OSS scenarios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36D5D3-37E3-4809-A974-D3CC37B590BD}"/>
              </a:ext>
            </a:extLst>
          </p:cNvPr>
          <p:cNvSpPr/>
          <p:nvPr/>
        </p:nvSpPr>
        <p:spPr>
          <a:xfrm>
            <a:off x="609758" y="3159215"/>
            <a:ext cx="10832599" cy="564287"/>
          </a:xfrm>
          <a:prstGeom prst="rect">
            <a:avLst/>
          </a:prstGeom>
          <a:noFill/>
          <a:ln w="28575">
            <a:solidFill>
              <a:srgbClr val="EC008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2EE5A3-4AFC-4805-9827-A51E8637933B}"/>
              </a:ext>
            </a:extLst>
          </p:cNvPr>
          <p:cNvSpPr/>
          <p:nvPr/>
        </p:nvSpPr>
        <p:spPr>
          <a:xfrm>
            <a:off x="609758" y="5951842"/>
            <a:ext cx="10832599" cy="345990"/>
          </a:xfrm>
          <a:prstGeom prst="rect">
            <a:avLst/>
          </a:prstGeom>
          <a:noFill/>
          <a:ln w="28575"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71BEFB-0434-4B78-8DF7-F7A8888E8559}"/>
              </a:ext>
            </a:extLst>
          </p:cNvPr>
          <p:cNvSpPr/>
          <p:nvPr/>
        </p:nvSpPr>
        <p:spPr>
          <a:xfrm rot="5400000">
            <a:off x="8357353" y="3212828"/>
            <a:ext cx="4977962" cy="1192046"/>
          </a:xfrm>
          <a:prstGeom prst="rect">
            <a:avLst/>
          </a:prstGeom>
          <a:solidFill>
            <a:srgbClr val="EC008C"/>
          </a:solidFill>
          <a:ln w="28575"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E1F0FF"/>
                </a:solidFill>
              </a:rPr>
              <a:t>Covered TOP goals</a:t>
            </a:r>
          </a:p>
        </p:txBody>
      </p:sp>
    </p:spTree>
    <p:extLst>
      <p:ext uri="{BB962C8B-B14F-4D97-AF65-F5344CB8AC3E}">
        <p14:creationId xmlns:p14="http://schemas.microsoft.com/office/powerpoint/2010/main" val="325307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open and scalable tool architecture for TDL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6737" y="1413924"/>
            <a:ext cx="11082915" cy="356163"/>
          </a:xfrm>
        </p:spPr>
        <p:txBody>
          <a:bodyPr/>
          <a:lstStyle/>
          <a:p>
            <a:r>
              <a:rPr lang="en-US" sz="1600" b="1" dirty="0">
                <a:solidFill>
                  <a:schemeClr val="tx2"/>
                </a:solidFill>
              </a:rPr>
              <a:t>Based on development standards (Java, Eclipse) and supporting the integration of open-source and third-party components</a:t>
            </a:r>
          </a:p>
        </p:txBody>
      </p:sp>
      <p:sp>
        <p:nvSpPr>
          <p:cNvPr id="6" name="Hexagon 5"/>
          <p:cNvSpPr/>
          <p:nvPr/>
        </p:nvSpPr>
        <p:spPr bwMode="auto">
          <a:xfrm>
            <a:off x="1732383" y="3313609"/>
            <a:ext cx="8203103" cy="485522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 w="38100" algn="ctr">
            <a:solidFill>
              <a:srgbClr val="EC008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399" b="1" dirty="0">
                <a:solidFill>
                  <a:srgbClr val="000000"/>
                </a:solidFill>
                <a:cs typeface="Arial" charset="0"/>
              </a:rPr>
              <a:t>TDL Exchange Format (ES 203119-3)</a:t>
            </a:r>
          </a:p>
        </p:txBody>
      </p:sp>
      <p:sp>
        <p:nvSpPr>
          <p:cNvPr id="7" name="Flowchart: Manual Input 6"/>
          <p:cNvSpPr/>
          <p:nvPr/>
        </p:nvSpPr>
        <p:spPr bwMode="auto">
          <a:xfrm>
            <a:off x="2023651" y="4312930"/>
            <a:ext cx="1436155" cy="885641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399" dirty="0">
                <a:solidFill>
                  <a:srgbClr val="000000"/>
                </a:solidFill>
                <a:cs typeface="Arial" charset="0"/>
              </a:rPr>
              <a:t>Graphical Editor</a:t>
            </a:r>
            <a:br>
              <a:rPr lang="en-US" sz="1399" dirty="0">
                <a:solidFill>
                  <a:srgbClr val="000000"/>
                </a:solidFill>
                <a:cs typeface="Arial" charset="0"/>
              </a:rPr>
            </a:br>
            <a:r>
              <a:rPr lang="en-US" sz="1399" dirty="0">
                <a:solidFill>
                  <a:srgbClr val="000000"/>
                </a:solidFill>
                <a:cs typeface="Arial" charset="0"/>
              </a:rPr>
              <a:t>(ES 203119-2)</a:t>
            </a:r>
          </a:p>
        </p:txBody>
      </p:sp>
      <p:sp>
        <p:nvSpPr>
          <p:cNvPr id="8" name="Flowchart: Manual Input 7"/>
          <p:cNvSpPr/>
          <p:nvPr/>
        </p:nvSpPr>
        <p:spPr bwMode="auto">
          <a:xfrm>
            <a:off x="1922533" y="2224236"/>
            <a:ext cx="1727340" cy="726244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 w="38100" algn="ctr">
            <a:solidFill>
              <a:srgbClr val="EC008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399" dirty="0">
                <a:solidFill>
                  <a:srgbClr val="000000"/>
                </a:solidFill>
                <a:cs typeface="Arial" charset="0"/>
              </a:rPr>
              <a:t>Textual Editor</a:t>
            </a:r>
            <a:br>
              <a:rPr lang="en-US" sz="1399" dirty="0">
                <a:solidFill>
                  <a:srgbClr val="000000"/>
                </a:solidFill>
                <a:cs typeface="Arial" charset="0"/>
              </a:rPr>
            </a:br>
            <a:r>
              <a:rPr lang="en-US" sz="1399" dirty="0">
                <a:solidFill>
                  <a:srgbClr val="000000"/>
                </a:solidFill>
                <a:cs typeface="Arial" charset="0"/>
              </a:rPr>
              <a:t>(incl. ES 203119-4)</a:t>
            </a:r>
          </a:p>
        </p:txBody>
      </p:sp>
      <p:sp>
        <p:nvSpPr>
          <p:cNvPr id="9" name="Flowchart: Document 8"/>
          <p:cNvSpPr/>
          <p:nvPr/>
        </p:nvSpPr>
        <p:spPr bwMode="auto">
          <a:xfrm>
            <a:off x="4007460" y="4312930"/>
            <a:ext cx="1297445" cy="843410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38100" algn="ctr">
            <a:solidFill>
              <a:srgbClr val="EC008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399" dirty="0">
                <a:solidFill>
                  <a:srgbClr val="000000"/>
                </a:solidFill>
                <a:cs typeface="Arial" charset="0"/>
              </a:rPr>
              <a:t>Graph. Viewer &amp; Doc. Gen.</a:t>
            </a:r>
          </a:p>
        </p:txBody>
      </p:sp>
      <p:sp>
        <p:nvSpPr>
          <p:cNvPr id="10" name="Flowchart: Process 9"/>
          <p:cNvSpPr/>
          <p:nvPr/>
        </p:nvSpPr>
        <p:spPr bwMode="auto">
          <a:xfrm>
            <a:off x="7264202" y="4312930"/>
            <a:ext cx="1281126" cy="726244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399">
                <a:solidFill>
                  <a:srgbClr val="000000"/>
                </a:solidFill>
                <a:cs typeface="Arial" charset="0"/>
              </a:rPr>
              <a:t>Test Code Generator</a:t>
            </a:r>
          </a:p>
        </p:txBody>
      </p:sp>
      <p:sp>
        <p:nvSpPr>
          <p:cNvPr id="11" name="Flowchart: Magnetic Disk 10"/>
          <p:cNvSpPr/>
          <p:nvPr/>
        </p:nvSpPr>
        <p:spPr bwMode="auto">
          <a:xfrm>
            <a:off x="8759922" y="4312930"/>
            <a:ext cx="719725" cy="726244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marL="171364" indent="-171364">
              <a:buClr>
                <a:srgbClr val="879BAA"/>
              </a:buClr>
            </a:pPr>
            <a:r>
              <a:rPr lang="en-US" sz="999" dirty="0">
                <a:solidFill>
                  <a:srgbClr val="000000"/>
                </a:solidFill>
                <a:cs typeface="Arial" charset="0"/>
              </a:rPr>
              <a:t>C-code,</a:t>
            </a:r>
          </a:p>
          <a:p>
            <a:pPr marL="171364" indent="-171364">
              <a:buClr>
                <a:srgbClr val="879BAA"/>
              </a:buClr>
            </a:pPr>
            <a:r>
              <a:rPr lang="en-US" sz="999" dirty="0">
                <a:solidFill>
                  <a:srgbClr val="000000"/>
                </a:solidFill>
                <a:cs typeface="Arial" charset="0"/>
              </a:rPr>
              <a:t>TTCN-3</a:t>
            </a:r>
          </a:p>
        </p:txBody>
      </p:sp>
      <p:sp>
        <p:nvSpPr>
          <p:cNvPr id="12" name="Flowchart: Process 11"/>
          <p:cNvSpPr/>
          <p:nvPr/>
        </p:nvSpPr>
        <p:spPr bwMode="auto">
          <a:xfrm>
            <a:off x="6744692" y="2061522"/>
            <a:ext cx="1281126" cy="726244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399" dirty="0">
                <a:solidFill>
                  <a:srgbClr val="000000"/>
                </a:solidFill>
                <a:cs typeface="Arial" charset="0"/>
              </a:rPr>
              <a:t>TDL Model Analyzer</a:t>
            </a:r>
          </a:p>
        </p:txBody>
      </p:sp>
      <p:sp>
        <p:nvSpPr>
          <p:cNvPr id="13" name="Flowchart: Process 12"/>
          <p:cNvSpPr/>
          <p:nvPr/>
        </p:nvSpPr>
        <p:spPr bwMode="auto">
          <a:xfrm>
            <a:off x="8486411" y="2224236"/>
            <a:ext cx="1281126" cy="726244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399">
                <a:solidFill>
                  <a:srgbClr val="000000"/>
                </a:solidFill>
                <a:cs typeface="Arial" charset="0"/>
              </a:rPr>
              <a:t>TDL Test Generator</a:t>
            </a:r>
          </a:p>
        </p:txBody>
      </p:sp>
      <p:cxnSp>
        <p:nvCxnSpPr>
          <p:cNvPr id="14" name="Straight Arrow Connector 13"/>
          <p:cNvCxnSpPr>
            <a:stCxn id="8" idx="2"/>
          </p:cNvCxnSpPr>
          <p:nvPr/>
        </p:nvCxnSpPr>
        <p:spPr bwMode="auto">
          <a:xfrm>
            <a:off x="2786203" y="2950481"/>
            <a:ext cx="0" cy="334575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endCxn id="9" idx="0"/>
          </p:cNvCxnSpPr>
          <p:nvPr/>
        </p:nvCxnSpPr>
        <p:spPr bwMode="auto">
          <a:xfrm>
            <a:off x="4656183" y="3799131"/>
            <a:ext cx="0" cy="513799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endCxn id="10" idx="0"/>
          </p:cNvCxnSpPr>
          <p:nvPr/>
        </p:nvCxnSpPr>
        <p:spPr bwMode="auto">
          <a:xfrm>
            <a:off x="7904765" y="3799130"/>
            <a:ext cx="0" cy="513800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10" idx="3"/>
            <a:endCxn id="11" idx="2"/>
          </p:cNvCxnSpPr>
          <p:nvPr/>
        </p:nvCxnSpPr>
        <p:spPr bwMode="auto">
          <a:xfrm>
            <a:off x="8545327" y="4676052"/>
            <a:ext cx="214594" cy="0"/>
          </a:xfrm>
          <a:prstGeom prst="straightConnector1">
            <a:avLst/>
          </a:prstGeom>
          <a:solidFill>
            <a:schemeClr val="accent2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0"/>
          </p:cNvCxnSpPr>
          <p:nvPr/>
        </p:nvCxnSpPr>
        <p:spPr bwMode="auto">
          <a:xfrm flipV="1">
            <a:off x="2741728" y="3799130"/>
            <a:ext cx="0" cy="602364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2" idx="2"/>
          </p:cNvCxnSpPr>
          <p:nvPr/>
        </p:nvCxnSpPr>
        <p:spPr bwMode="auto">
          <a:xfrm>
            <a:off x="7385255" y="2787766"/>
            <a:ext cx="7189" cy="569262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>
            <a:stCxn id="13" idx="2"/>
          </p:cNvCxnSpPr>
          <p:nvPr/>
        </p:nvCxnSpPr>
        <p:spPr bwMode="auto">
          <a:xfrm>
            <a:off x="9126974" y="2950481"/>
            <a:ext cx="0" cy="363128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1" name="Flowchart: Punched Tape 20"/>
          <p:cNvSpPr/>
          <p:nvPr/>
        </p:nvSpPr>
        <p:spPr bwMode="auto">
          <a:xfrm>
            <a:off x="5843984" y="2118641"/>
            <a:ext cx="685435" cy="612003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999">
                <a:solidFill>
                  <a:srgbClr val="000000"/>
                </a:solidFill>
                <a:cs typeface="Arial" charset="0"/>
              </a:rPr>
              <a:t>Report</a:t>
            </a:r>
          </a:p>
        </p:txBody>
      </p:sp>
      <p:cxnSp>
        <p:nvCxnSpPr>
          <p:cNvPr id="22" name="Straight Arrow Connector 21"/>
          <p:cNvCxnSpPr>
            <a:stCxn id="12" idx="1"/>
            <a:endCxn id="21" idx="3"/>
          </p:cNvCxnSpPr>
          <p:nvPr/>
        </p:nvCxnSpPr>
        <p:spPr bwMode="auto">
          <a:xfrm flipH="1" flipV="1">
            <a:off x="6529419" y="2424642"/>
            <a:ext cx="215272" cy="2"/>
          </a:xfrm>
          <a:prstGeom prst="straightConnector1">
            <a:avLst/>
          </a:prstGeom>
          <a:solidFill>
            <a:schemeClr val="accent2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Flowchart: Punched Tape 22"/>
          <p:cNvSpPr/>
          <p:nvPr/>
        </p:nvSpPr>
        <p:spPr bwMode="auto">
          <a:xfrm>
            <a:off x="5593131" y="4400392"/>
            <a:ext cx="685435" cy="612003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999" dirty="0">
                <a:solidFill>
                  <a:srgbClr val="000000"/>
                </a:solidFill>
                <a:cs typeface="Arial" charset="0"/>
              </a:rPr>
              <a:t>Test Plan</a:t>
            </a:r>
          </a:p>
        </p:txBody>
      </p:sp>
      <p:cxnSp>
        <p:nvCxnSpPr>
          <p:cNvPr id="24" name="Straight Arrow Connector 23"/>
          <p:cNvCxnSpPr>
            <a:stCxn id="9" idx="3"/>
            <a:endCxn id="23" idx="1"/>
          </p:cNvCxnSpPr>
          <p:nvPr/>
        </p:nvCxnSpPr>
        <p:spPr bwMode="auto">
          <a:xfrm flipV="1">
            <a:off x="5304905" y="4706394"/>
            <a:ext cx="288226" cy="28241"/>
          </a:xfrm>
          <a:prstGeom prst="straightConnector1">
            <a:avLst/>
          </a:prstGeom>
          <a:solidFill>
            <a:schemeClr val="accent2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938918" y="5933873"/>
            <a:ext cx="561396" cy="2099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marL="171364" indent="-171364" algn="ctr">
              <a:buClr>
                <a:srgbClr val="879BAA"/>
              </a:buClr>
              <a:buFont typeface="Arial" pitchFamily="34" charset="0"/>
              <a:buChar char="•"/>
            </a:pPr>
            <a:endParaRPr lang="en-US" sz="179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 bwMode="gray">
          <a:xfrm>
            <a:off x="1603687" y="5928497"/>
            <a:ext cx="1049549" cy="21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364" indent="-171364">
              <a:buClr>
                <a:srgbClr val="879BAA"/>
              </a:buClr>
            </a:pPr>
            <a:r>
              <a:rPr lang="en-US" sz="1399" dirty="0">
                <a:solidFill>
                  <a:srgbClr val="000000"/>
                </a:solidFill>
                <a:cs typeface="Arial" charset="0"/>
              </a:rPr>
              <a:t>Front-end tool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967245" y="5939249"/>
            <a:ext cx="561396" cy="2099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marL="171364" indent="-171364" algn="ctr">
              <a:buClr>
                <a:srgbClr val="879BAA"/>
              </a:buClr>
              <a:buFont typeface="Arial" pitchFamily="34" charset="0"/>
              <a:buChar char="•"/>
            </a:pPr>
            <a:endParaRPr lang="en-US" sz="179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 bwMode="gray">
          <a:xfrm>
            <a:off x="3632014" y="5933873"/>
            <a:ext cx="1002830" cy="21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364" indent="-171364">
              <a:buClr>
                <a:srgbClr val="879BAA"/>
              </a:buClr>
            </a:pPr>
            <a:r>
              <a:rPr lang="en-US" sz="1399">
                <a:solidFill>
                  <a:srgbClr val="000000"/>
                </a:solidFill>
                <a:cs typeface="Arial" charset="0"/>
              </a:rPr>
              <a:t>Back-end tool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955815" y="5944625"/>
            <a:ext cx="561396" cy="2099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marL="171364" indent="-171364" algn="ctr">
              <a:buClr>
                <a:srgbClr val="879BAA"/>
              </a:buClr>
              <a:buFont typeface="Arial" pitchFamily="34" charset="0"/>
              <a:buChar char="•"/>
            </a:pPr>
            <a:endParaRPr lang="en-US" sz="99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 bwMode="gray">
          <a:xfrm>
            <a:off x="5620584" y="5939249"/>
            <a:ext cx="1229824" cy="21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364" indent="-171364">
              <a:buClr>
                <a:srgbClr val="879BAA"/>
              </a:buClr>
            </a:pPr>
            <a:r>
              <a:rPr lang="en-US" sz="1399" dirty="0" err="1">
                <a:solidFill>
                  <a:srgbClr val="000000"/>
                </a:solidFill>
                <a:cs typeface="Arial" charset="0"/>
              </a:rPr>
              <a:t>Artefact</a:t>
            </a:r>
            <a:r>
              <a:rPr lang="en-US" sz="1399" dirty="0">
                <a:solidFill>
                  <a:srgbClr val="000000"/>
                </a:solidFill>
                <a:cs typeface="Arial" charset="0"/>
              </a:rPr>
              <a:t> (output)</a:t>
            </a:r>
          </a:p>
        </p:txBody>
      </p:sp>
      <p:sp>
        <p:nvSpPr>
          <p:cNvPr id="31" name="Flowchart: Manual Input 30"/>
          <p:cNvSpPr/>
          <p:nvPr/>
        </p:nvSpPr>
        <p:spPr bwMode="auto">
          <a:xfrm>
            <a:off x="4009736" y="2061522"/>
            <a:ext cx="1436155" cy="885641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 w="38100" algn="ctr">
            <a:solidFill>
              <a:srgbClr val="EC008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algn="ctr">
              <a:lnSpc>
                <a:spcPct val="100000"/>
              </a:lnSpc>
              <a:buClr>
                <a:srgbClr val="879BAA"/>
              </a:buClr>
            </a:pPr>
            <a:r>
              <a:rPr lang="en-US" sz="1399" dirty="0">
                <a:solidFill>
                  <a:srgbClr val="000000"/>
                </a:solidFill>
                <a:cs typeface="Arial" charset="0"/>
              </a:rPr>
              <a:t>UML-based Graph. Editor</a:t>
            </a:r>
          </a:p>
        </p:txBody>
      </p:sp>
      <p:pic>
        <p:nvPicPr>
          <p:cNvPr id="32" name="Picture 2" descr="C:\Users\mch1312a\Pictures\UML_logo.gif"/>
          <p:cNvPicPr>
            <a:picLocks noChangeAspect="1" noChangeArrowheads="1"/>
          </p:cNvPicPr>
          <p:nvPr/>
        </p:nvPicPr>
        <p:blipFill>
          <a:blip r:embed="rId2" cstate="print"/>
          <a:srcRect l="34692" r="4856"/>
          <a:stretch>
            <a:fillRect/>
          </a:stretch>
        </p:blipFill>
        <p:spPr bwMode="auto">
          <a:xfrm>
            <a:off x="5089323" y="1773633"/>
            <a:ext cx="558355" cy="656597"/>
          </a:xfrm>
          <a:prstGeom prst="rect">
            <a:avLst/>
          </a:prstGeom>
          <a:noFill/>
        </p:spPr>
      </p:pic>
      <p:cxnSp>
        <p:nvCxnSpPr>
          <p:cNvPr id="33" name="Straight Arrow Connector 32"/>
          <p:cNvCxnSpPr>
            <a:stCxn id="31" idx="2"/>
          </p:cNvCxnSpPr>
          <p:nvPr/>
        </p:nvCxnSpPr>
        <p:spPr bwMode="auto">
          <a:xfrm>
            <a:off x="4727814" y="2947163"/>
            <a:ext cx="1647" cy="337892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7114631" y="5947979"/>
            <a:ext cx="561396" cy="209956"/>
          </a:xfrm>
          <a:prstGeom prst="rect">
            <a:avLst/>
          </a:prstGeom>
          <a:solidFill>
            <a:schemeClr val="bg2"/>
          </a:solidFill>
          <a:ln w="38100" algn="ctr">
            <a:solidFill>
              <a:srgbClr val="EC008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3943" tIns="71972" rIns="71972" bIns="71972" rtlCol="0" anchor="ctr">
            <a:noAutofit/>
          </a:bodyPr>
          <a:lstStyle/>
          <a:p>
            <a:pPr marL="171364" indent="-171364" algn="ctr">
              <a:buClr>
                <a:srgbClr val="879BAA"/>
              </a:buClr>
              <a:buFont typeface="Arial" pitchFamily="34" charset="0"/>
              <a:buChar char="•"/>
            </a:pPr>
            <a:endParaRPr lang="en-US" sz="99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 bwMode="gray">
          <a:xfrm>
            <a:off x="7834357" y="5947979"/>
            <a:ext cx="1811971" cy="2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364" indent="-171364">
              <a:buClr>
                <a:srgbClr val="879BAA"/>
              </a:buClr>
            </a:pPr>
            <a:r>
              <a:rPr lang="en-US" sz="1399" dirty="0">
                <a:solidFill>
                  <a:srgbClr val="000000"/>
                </a:solidFill>
                <a:cs typeface="Arial" charset="0"/>
              </a:rPr>
              <a:t>Currently covered in TOP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AC93-8C05-429E-8982-B0260016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TDL Open Source Project (TOP)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6BD82D-42D9-4CCA-88AA-7836581D6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60" y="2453122"/>
            <a:ext cx="4762828" cy="36744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Eclipse Public License (EPLv1)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TOP governance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Project Lead – ETSI member and CTI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Steering Group – MTS TDL SG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Advisory Group – ETSI TC MTS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Active contribution to code requires ETSI membership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90A89-A2F3-4C09-98C9-3E599DCAA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587" y="2453123"/>
            <a:ext cx="6387084" cy="36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12B284-1C62-4406-B7F9-6A9FF0ADE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59" y="1244945"/>
            <a:ext cx="8257985" cy="11040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35942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grg.pptx  -  לקריאה בלבד" id="{27A59437-838A-4173-8B7C-A42477C75B66}" vid="{40BD4505-34A8-45F0-A444-4D999A95ACFB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4ppTags>
  <Name>Free Content</Name>
  <PpLayout>11</PpLayout>
  <Index>9</Index>
</p4ppTags>
</file>

<file path=customXml/item2.xml><?xml version="1.0" encoding="utf-8"?>
<p4ppTags>
  <Name>Free Content</Name>
  <PpLayout>11</PpLayout>
  <Index>9</Index>
</p4ppTags>
</file>

<file path=customXml/itemProps1.xml><?xml version="1.0" encoding="utf-8"?>
<ds:datastoreItem xmlns:ds="http://schemas.openxmlformats.org/officeDocument/2006/customXml" ds:itemID="{D8097D0C-BE3E-4AEC-9593-65CFCCB19297}">
  <ds:schemaRefs/>
</ds:datastoreItem>
</file>

<file path=customXml/itemProps2.xml><?xml version="1.0" encoding="utf-8"?>
<ds:datastoreItem xmlns:ds="http://schemas.openxmlformats.org/officeDocument/2006/customXml" ds:itemID="{1610F5D1-EE71-44CC-8612-F80F4E78ADA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ETSI_Board_template_2018</Template>
  <TotalTime>0</TotalTime>
  <Words>581</Words>
  <Application>Microsoft Office PowerPoint</Application>
  <PresentationFormat>Widescreen</PresentationFormat>
  <Paragraphs>112</Paragraphs>
  <Slides>14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Tahoma</vt:lpstr>
      <vt:lpstr>Wingdings</vt:lpstr>
      <vt:lpstr>ETSI Corporate 2018</vt:lpstr>
      <vt:lpstr>TDL and TOP Development at MTS</vt:lpstr>
      <vt:lpstr>Outline</vt:lpstr>
      <vt:lpstr>Why there is TDL – The need for abstraction in testing</vt:lpstr>
      <vt:lpstr>ETSI standard series on the Test Description Language (TDL)</vt:lpstr>
      <vt:lpstr>From documents to specifications – MS Word vs TDL</vt:lpstr>
      <vt:lpstr>Why there is TOP – Kick-starting TDL</vt:lpstr>
      <vt:lpstr>TOP goals and ETSI BOARD OSS scenarios</vt:lpstr>
      <vt:lpstr>An open and scalable tool architecture for TDL</vt:lpstr>
      <vt:lpstr>TDL Open Source Project (TOP)</vt:lpstr>
      <vt:lpstr>Some statistics on tdl.etsi.org website, including TOP</vt:lpstr>
      <vt:lpstr>TDL/TOP community building and nurturing</vt:lpstr>
      <vt:lpstr>Nurturing new technology is hard</vt:lpstr>
      <vt:lpstr>Open issues related to TDL and TOP</vt:lpstr>
      <vt:lpstr>Contact</vt:lpstr>
    </vt:vector>
  </TitlesOfParts>
  <Company>ETSI Secretariat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ETSI/BOARD(18)119_000 - Powerpoint Template</dc:title>
  <dc:subject/>
  <dc:creator>ETSI Director-General</dc:creator>
  <cp:keywords/>
  <cp:lastModifiedBy>Ulrich, Andreas (CT RDA SSI RVT-DE)</cp:lastModifiedBy>
  <cp:revision>65</cp:revision>
  <dcterms:created xsi:type="dcterms:W3CDTF">2018-08-07T13:29:29Z</dcterms:created>
  <dcterms:modified xsi:type="dcterms:W3CDTF">2018-09-19T18:33:49Z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</Properties>
</file>