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61" r:id="rId4"/>
    <p:sldId id="262" r:id="rId5"/>
    <p:sldId id="269" r:id="rId6"/>
    <p:sldId id="273" r:id="rId7"/>
    <p:sldId id="274" r:id="rId8"/>
    <p:sldId id="272" r:id="rId9"/>
    <p:sldId id="280" r:id="rId10"/>
    <p:sldId id="260" r:id="rId11"/>
    <p:sldId id="271" r:id="rId12"/>
    <p:sldId id="275" r:id="rId13"/>
    <p:sldId id="276" r:id="rId14"/>
    <p:sldId id="278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EC008C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5064" autoAdjust="0"/>
  </p:normalViewPr>
  <p:slideViewPr>
    <p:cSldViewPr snapToGrid="0" showGuides="1">
      <p:cViewPr varScale="1">
        <p:scale>
          <a:sx n="87" d="100"/>
          <a:sy n="87" d="100"/>
        </p:scale>
        <p:origin x="29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9/27/2018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9/27/2018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– Title – 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– Title –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84" y="5071255"/>
            <a:ext cx="576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Author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65658" y="5071255"/>
            <a:ext cx="360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מציין מיקום טקסט 46">
            <a:extLst>
              <a:ext uri="{FF2B5EF4-FFF2-40B4-BE49-F238E27FC236}">
                <a16:creationId xmlns:a16="http://schemas.microsoft.com/office/drawing/2014/main" id="{FD6F9B42-0030-44D8-B2E1-52F344572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884" y="4293567"/>
            <a:ext cx="10998774" cy="520661"/>
          </a:xfrm>
        </p:spPr>
        <p:txBody>
          <a:bodyPr vert="horz" lIns="108878" tIns="54439" rIns="108878" bIns="54439" rtlCol="0">
            <a:noAutofit/>
          </a:bodyPr>
          <a:lstStyle>
            <a:lvl1pPr algn="ctr">
              <a:defRPr lang="en-US" sz="3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Subtitle – Subtitle – Subtitle</a:t>
            </a: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06F-6360-4DB0-8A9B-651FFE6A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8922D22B-837F-49F3-A2E6-2C9ACB7F5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835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095E-D6CD-4EBC-A995-193E2CD0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7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1"/>
            <a:ext cx="12192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core message of slide</a:t>
            </a:r>
            <a:endParaRPr kumimoji="0" lang="de-DE" sz="19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6737" y="1412875"/>
            <a:ext cx="11082915" cy="3252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99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005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" userDrawn="1">
  <p:cSld name="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1"/>
            <a:ext cx="12192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core message of slide</a:t>
            </a:r>
            <a:endParaRPr kumimoji="0" lang="de-DE" sz="19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6737" y="1412875"/>
            <a:ext cx="11082915" cy="3252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99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6737" y="1774582"/>
            <a:ext cx="5467677" cy="360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>
            <a:lvl1pPr>
              <a:defRPr lang="de-DE" sz="1399" b="1" kern="140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6737" y="2135188"/>
            <a:ext cx="5467677" cy="4030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399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 / 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41975" y="1774646"/>
            <a:ext cx="5467677" cy="3607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spAutoFit/>
          </a:bodyPr>
          <a:lstStyle>
            <a:lvl1pPr>
              <a:defRPr lang="de-DE" sz="1399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41975" y="2135188"/>
            <a:ext cx="5467677" cy="4030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399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 / 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26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  <p:cxnSp>
        <p:nvCxnSpPr>
          <p:cNvPr id="5" name="מחבר ישר 9">
            <a:extLst>
              <a:ext uri="{FF2B5EF4-FFF2-40B4-BE49-F238E27FC236}">
                <a16:creationId xmlns:a16="http://schemas.microsoft.com/office/drawing/2014/main" id="{78E435CF-AA2B-4AC8-BF23-E0A9A395F3E0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7">
            <a:extLst>
              <a:ext uri="{FF2B5EF4-FFF2-40B4-BE49-F238E27FC236}">
                <a16:creationId xmlns:a16="http://schemas.microsoft.com/office/drawing/2014/main" id="{99FB53DE-08C8-40AB-A1AD-900FA7C93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9E82C34-3166-4BA2-9779-C807553E712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CA3FC-04BE-457C-B3B3-973C4CDDC13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7A87A-C9E4-4DBB-B137-61A4DCA1BD50}"/>
              </a:ext>
            </a:extLst>
          </p:cNvPr>
          <p:cNvSpPr txBox="1"/>
          <p:nvPr userDrawn="1"/>
        </p:nvSpPr>
        <p:spPr>
          <a:xfrm>
            <a:off x="4038600" y="63877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schemeClr val="bg1"/>
                </a:solidFill>
              </a:rPr>
              <a:t>BOARDOSS(18)049003</a:t>
            </a:r>
            <a:endParaRPr lang="he-I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1" r:id="rId3"/>
    <p:sldLayoutId id="2147483660" r:id="rId4"/>
    <p:sldLayoutId id="2147483779" r:id="rId5"/>
    <p:sldLayoutId id="2147483804" r:id="rId6"/>
    <p:sldLayoutId id="2147483805" r:id="rId7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0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0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0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2bento.com/2010/01/lead-nurturing-101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tandards-search?search=203119&amp;ed=1&amp;sortby=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224AF3FA-F451-4A5D-A720-5355AF778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TDL and TOP Development at MTS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BA1CF5E7-FE2F-43E9-AE77-3434E34C1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Andreas Ulrich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7557" y="5071255"/>
            <a:ext cx="4238101" cy="325683"/>
          </a:xfrm>
        </p:spPr>
        <p:txBody>
          <a:bodyPr/>
          <a:lstStyle/>
          <a:p>
            <a:r>
              <a:rPr lang="en-US" dirty="0"/>
              <a:t>BoardOSS#49, 27-28 September 2018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561D1F7B-4618-4596-9204-EB040108BB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Achievements and Further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5E449-9AE3-4975-8BFD-CF6AF85DA045}"/>
              </a:ext>
            </a:extLst>
          </p:cNvPr>
          <p:cNvSpPr txBox="1"/>
          <p:nvPr/>
        </p:nvSpPr>
        <p:spPr>
          <a:xfrm>
            <a:off x="7228703" y="259935"/>
            <a:ext cx="473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Doc: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BOARDOSS(18)049003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Source: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MTS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Agenda item: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5.4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For: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C4771-43A8-4F6C-A0B1-DC83A736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statistics on tdl.etsi.org website, including 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4D1D-5AE6-4CBA-B7BB-3EF2B6CD4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1"/>
          <a:stretch/>
        </p:blipFill>
        <p:spPr>
          <a:xfrm>
            <a:off x="40433" y="1266825"/>
            <a:ext cx="7678208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EDC5F-AFDE-4180-9FC5-C52F9421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2801"/>
            <a:ext cx="5133975" cy="291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334D3-20FF-496F-876F-45324F59A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1848203"/>
            <a:ext cx="68103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mch1312a\Testen\TTCN-3\ETSI-MTS\test description language\TDL4+\Building the TDL Community_Seite_1.png">
            <a:extLst>
              <a:ext uri="{FF2B5EF4-FFF2-40B4-BE49-F238E27FC236}">
                <a16:creationId xmlns:a16="http://schemas.microsoft.com/office/drawing/2014/main" id="{9783D2CC-105D-4ABD-A8CE-312DA140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42" y="824722"/>
            <a:ext cx="9104658" cy="3836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A60D7-C617-4E27-9CE2-FC94DFE7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TDL/TOP community building and nurturing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81D12-152E-442C-BEBC-FF190259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3894668"/>
            <a:ext cx="11225625" cy="2334515"/>
          </a:xfrm>
        </p:spPr>
        <p:txBody>
          <a:bodyPr/>
          <a:lstStyle/>
          <a:p>
            <a:r>
              <a:rPr lang="en-GB" sz="2000" b="1" dirty="0"/>
              <a:t>Current activities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Webcast, survey on TDL/TOP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Trainings on TDL and TOP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TDL guidelines, e.g. ETSI Guide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TDL reference projects, pilots, e.g. on µ-services, Web API testing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TOP extensions on test generation (e.g. TTCN-3); identify partner OSS test automation projects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16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8066-D554-4460-9969-E07E21A6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Nurturing new technology is hard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D4BF1-AF13-49FE-B3CE-909B61795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Recent (known) usage of TDL/TOP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ETSI standardization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Test purpose specifications in STF 551 on </a:t>
            </a:r>
            <a:r>
              <a:rPr lang="en-GB" b="1" dirty="0"/>
              <a:t>MEC</a:t>
            </a:r>
            <a:r>
              <a:rPr lang="en-GB" dirty="0"/>
              <a:t> (Edge computing), </a:t>
            </a:r>
            <a:br>
              <a:rPr lang="en-GB" dirty="0"/>
            </a:br>
            <a:r>
              <a:rPr lang="en-GB" dirty="0"/>
              <a:t>NG112 testing (emergency communication), MTS TST (IoT protocols)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Discussion ongoing at NFV TST;</a:t>
            </a:r>
            <a:br>
              <a:rPr lang="en-GB" dirty="0"/>
            </a:br>
            <a:r>
              <a:rPr lang="en-GB" dirty="0"/>
              <a:t>their need: generation of executable tests in Python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Industry (as reported at UCAAT)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 err="1"/>
              <a:t>NetResults</a:t>
            </a:r>
            <a:r>
              <a:rPr lang="en-GB" dirty="0"/>
              <a:t>: testing of collaboration IT services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Elvior: TDL support in test tools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Strong demand:</a:t>
            </a:r>
            <a:br>
              <a:rPr lang="en-GB" dirty="0"/>
            </a:br>
            <a:r>
              <a:rPr lang="en-GB" dirty="0"/>
              <a:t>Make TDL specs executable to use them in test automation!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7E243-DF97-426E-8911-834C778D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691"/>
          <a:stretch/>
        </p:blipFill>
        <p:spPr>
          <a:xfrm flipH="1">
            <a:off x="9697156" y="1749526"/>
            <a:ext cx="249484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6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6FBC-7599-4940-96CD-ADDF5EE5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 related to TDL and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2ADF-D6A9-4E7C-BD0D-96D6E5E57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balance efforts in TDL standardization vs TOP contributions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Attractiveness of TDL depends on available tools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ETSI outputs standards but not code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How much commitment should ETSI take on TOP project?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Resources and funding of TOP needed to implement its roadmap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Minimum: Maintenance of TOP projects by Project Leads is required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Possibly TOP will be mirrored as an Eclipse project in future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Acquire further resources, e.g. publicly funded projects (e.g. H2020, ITEA)</a:t>
            </a:r>
          </a:p>
        </p:txBody>
      </p:sp>
    </p:spTree>
    <p:extLst>
      <p:ext uri="{BB962C8B-B14F-4D97-AF65-F5344CB8AC3E}">
        <p14:creationId xmlns:p14="http://schemas.microsoft.com/office/powerpoint/2010/main" val="158241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D5BD-7356-4568-982D-EED4CD7C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4459D-C7CB-466E-9663-FD234AD0F2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b="1" dirty="0"/>
              <a:t>Dr. Andreas Ulrich</a:t>
            </a:r>
          </a:p>
          <a:p>
            <a:r>
              <a:rPr lang="de-DE" dirty="0"/>
              <a:t>Siemens AG, Corporate Technology</a:t>
            </a:r>
          </a:p>
          <a:p>
            <a:r>
              <a:rPr lang="de-DE" dirty="0"/>
              <a:t>Munich, Germany</a:t>
            </a:r>
          </a:p>
          <a:p>
            <a:r>
              <a:rPr lang="de-DE" dirty="0"/>
              <a:t>andreas.ulrich@siemens.com</a:t>
            </a:r>
            <a:endParaRPr lang="en-GB" dirty="0"/>
          </a:p>
        </p:txBody>
      </p:sp>
      <p:grpSp>
        <p:nvGrpSpPr>
          <p:cNvPr id="6" name="קבוצה 18">
            <a:extLst>
              <a:ext uri="{FF2B5EF4-FFF2-40B4-BE49-F238E27FC236}">
                <a16:creationId xmlns:a16="http://schemas.microsoft.com/office/drawing/2014/main" id="{E86B32A6-6DE4-4A57-82F0-25E38CE97E24}"/>
              </a:ext>
            </a:extLst>
          </p:cNvPr>
          <p:cNvGrpSpPr/>
          <p:nvPr/>
        </p:nvGrpSpPr>
        <p:grpSpPr>
          <a:xfrm>
            <a:off x="595656" y="1600570"/>
            <a:ext cx="5520553" cy="4680001"/>
            <a:chOff x="2731193" y="0"/>
            <a:chExt cx="7667717" cy="6858001"/>
          </a:xfrm>
        </p:grpSpPr>
        <p:sp>
          <p:nvSpPr>
            <p:cNvPr id="7" name="צורה חופשית: צורה 19">
              <a:extLst>
                <a:ext uri="{FF2B5EF4-FFF2-40B4-BE49-F238E27FC236}">
                  <a16:creationId xmlns:a16="http://schemas.microsoft.com/office/drawing/2014/main" id="{EB711205-E76D-4901-A591-7B327916BEBD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" name="צורה חופשית: צורה 20">
              <a:extLst>
                <a:ext uri="{FF2B5EF4-FFF2-40B4-BE49-F238E27FC236}">
                  <a16:creationId xmlns:a16="http://schemas.microsoft.com/office/drawing/2014/main" id="{BC2A5EDD-5624-4239-A4C3-C3967FE77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צורה חופשית: צורה 21">
              <a:extLst>
                <a:ext uri="{FF2B5EF4-FFF2-40B4-BE49-F238E27FC236}">
                  <a16:creationId xmlns:a16="http://schemas.microsoft.com/office/drawing/2014/main" id="{29577952-105F-4D6C-81A5-61130EF10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צורה חופשית: צורה 22">
              <a:extLst>
                <a:ext uri="{FF2B5EF4-FFF2-40B4-BE49-F238E27FC236}">
                  <a16:creationId xmlns:a16="http://schemas.microsoft.com/office/drawing/2014/main" id="{D29A36ED-1C29-4F58-8BCD-383E34AF52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30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D2B719-72B3-41D0-B3B6-A56E8A64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28E4C-F0AE-4285-9B7E-B8E369B2A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Brief overview of TDL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TDL OSS project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Growing and nurturing the TDL/TOP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issues</a:t>
            </a:r>
          </a:p>
        </p:txBody>
      </p:sp>
    </p:spTree>
    <p:extLst>
      <p:ext uri="{BB962C8B-B14F-4D97-AF65-F5344CB8AC3E}">
        <p14:creationId xmlns:p14="http://schemas.microsoft.com/office/powerpoint/2010/main" val="22236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997-76E8-40E6-A614-F1002040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TDL – The need for abstraction in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EB46-3CFE-4B17-8F00-A553DA4FB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Trends in testing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Behaviour-Driven Development (BDD) and Continuous Integration (CI)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Model-Based Testing (MBT) and other forms of (abstract) test generation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Test automation (of concrete tests) in the norm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ETSI MTS legacy: TTCN-3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test specification language for executable, concrete tests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Detailed TTCN-3 code that makes understanding its larger intent hard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TDL – Test Description Language (developed between 2012 and 2017)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Supports the specification of (abstract) tests for conformance and interoperability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Influenced by </a:t>
            </a:r>
            <a:r>
              <a:rPr lang="en-GB" sz="2000" dirty="0" err="1"/>
              <a:t>TPLan</a:t>
            </a:r>
            <a:r>
              <a:rPr lang="en-GB" sz="2000" dirty="0"/>
              <a:t>, an earlier ETSI language for test purposes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Series of standards </a:t>
            </a:r>
            <a:r>
              <a:rPr lang="en-US" sz="2000" b="1" dirty="0"/>
              <a:t>ES 203 119 parts 1 – 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EC91-B496-4E5B-A8BC-D3ED68C0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ETSI standard series on the Test Description Language (TDL)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4307-607B-41FC-8DCD-0AE93BA9A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ETSI standard series ES 203 119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(1) TDL-MM:	Abstract Syntax and Associated Semantics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(2) TDL-GR:	Graphical Syntax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(3) TDL-XF:		Exchange Format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(4) TDL-TO:	Structured Test Objective Language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(5) TDL-UML:	UML profile for TDL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(6) TDL-T3:		Mapping of TDL to TTCN-3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(7) TDL-EX:		Language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Published documents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http://www.etsi.org/standards-search?search=203119&amp;ed=1&amp;sortby=2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CB86FF-024A-469A-BAFD-C943EC1C454B}"/>
              </a:ext>
            </a:extLst>
          </p:cNvPr>
          <p:cNvGrpSpPr/>
          <p:nvPr/>
        </p:nvGrpSpPr>
        <p:grpSpPr>
          <a:xfrm>
            <a:off x="8731997" y="2231233"/>
            <a:ext cx="2806838" cy="2395533"/>
            <a:chOff x="3986923" y="2547220"/>
            <a:chExt cx="2808300" cy="23967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DA9957-2DDA-4542-9670-8F8604355FCE}"/>
                </a:ext>
              </a:extLst>
            </p:cNvPr>
            <p:cNvSpPr/>
            <p:nvPr/>
          </p:nvSpPr>
          <p:spPr bwMode="auto">
            <a:xfrm rot="16200000">
              <a:off x="45530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TDL-GR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AEF89F-9BC9-4CE6-A2F1-ABE8D753325B}"/>
                </a:ext>
              </a:extLst>
            </p:cNvPr>
            <p:cNvSpPr/>
            <p:nvPr/>
          </p:nvSpPr>
          <p:spPr bwMode="auto">
            <a:xfrm rot="16200000">
              <a:off x="52731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TDL-XF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12432-18B5-45A3-8C70-F6381ED0C401}"/>
                </a:ext>
              </a:extLst>
            </p:cNvPr>
            <p:cNvSpPr/>
            <p:nvPr/>
          </p:nvSpPr>
          <p:spPr bwMode="auto">
            <a:xfrm rot="16200000">
              <a:off x="3621991" y="3183288"/>
              <a:ext cx="1377863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TDL-TO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DC0B61-CC46-4411-88FA-B7F84603283A}"/>
                </a:ext>
              </a:extLst>
            </p:cNvPr>
            <p:cNvSpPr/>
            <p:nvPr/>
          </p:nvSpPr>
          <p:spPr bwMode="auto">
            <a:xfrm rot="16200000">
              <a:off x="5993286" y="2972293"/>
              <a:ext cx="955874" cy="6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Other syntax</a:t>
              </a: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E645079-EE5C-49A3-8017-816C1EADF96A}"/>
                </a:ext>
              </a:extLst>
            </p:cNvPr>
            <p:cNvSpPr/>
            <p:nvPr/>
          </p:nvSpPr>
          <p:spPr bwMode="auto">
            <a:xfrm>
              <a:off x="3986923" y="3846430"/>
              <a:ext cx="2806700" cy="825778"/>
            </a:xfrm>
            <a:custGeom>
              <a:avLst/>
              <a:gdLst>
                <a:gd name="connsiteX0" fmla="*/ 0 w 2806700"/>
                <a:gd name="connsiteY0" fmla="*/ 717550 h 1365250"/>
                <a:gd name="connsiteX1" fmla="*/ 730250 w 2806700"/>
                <a:gd name="connsiteY1" fmla="*/ 717550 h 1365250"/>
                <a:gd name="connsiteX2" fmla="*/ 730250 w 2806700"/>
                <a:gd name="connsiteY2" fmla="*/ 0 h 1365250"/>
                <a:gd name="connsiteX3" fmla="*/ 2806700 w 2806700"/>
                <a:gd name="connsiteY3" fmla="*/ 6350 h 1365250"/>
                <a:gd name="connsiteX4" fmla="*/ 2806700 w 2806700"/>
                <a:gd name="connsiteY4" fmla="*/ 1365250 h 1365250"/>
                <a:gd name="connsiteX5" fmla="*/ 6350 w 2806700"/>
                <a:gd name="connsiteY5" fmla="*/ 1365250 h 1365250"/>
                <a:gd name="connsiteX6" fmla="*/ 0 w 2806700"/>
                <a:gd name="connsiteY6" fmla="*/ 71755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6700" h="1365250">
                  <a:moveTo>
                    <a:pt x="0" y="717550"/>
                  </a:moveTo>
                  <a:lnTo>
                    <a:pt x="730250" y="717550"/>
                  </a:lnTo>
                  <a:lnTo>
                    <a:pt x="730250" y="0"/>
                  </a:lnTo>
                  <a:lnTo>
                    <a:pt x="2806700" y="6350"/>
                  </a:lnTo>
                  <a:lnTo>
                    <a:pt x="2806700" y="1365250"/>
                  </a:lnTo>
                  <a:lnTo>
                    <a:pt x="6350" y="1365250"/>
                  </a:lnTo>
                  <a:cubicBezTo>
                    <a:pt x="4233" y="1149350"/>
                    <a:pt x="2117" y="933450"/>
                    <a:pt x="0" y="7175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algn="ctr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       TDL-MM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DDA12F-0B6C-4EE7-9436-3118D826EE91}"/>
                </a:ext>
              </a:extLst>
            </p:cNvPr>
            <p:cNvSpPr txBox="1"/>
            <p:nvPr/>
          </p:nvSpPr>
          <p:spPr bwMode="gray">
            <a:xfrm>
              <a:off x="4563003" y="4697908"/>
              <a:ext cx="1331134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Abstract Syntax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1B5F97-1E81-483B-BFDF-3CFFE98F9803}"/>
                </a:ext>
              </a:extLst>
            </p:cNvPr>
            <p:cNvSpPr txBox="1"/>
            <p:nvPr/>
          </p:nvSpPr>
          <p:spPr bwMode="gray">
            <a:xfrm>
              <a:off x="4575529" y="2547220"/>
              <a:ext cx="1360181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Concrete Syntax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91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BC99-4EAD-4687-86A8-1C60EFA7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documents to specifications – MS Word vs TDL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B6B82-D538-4CEC-9946-E7A067E4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" y="1921668"/>
            <a:ext cx="5243513" cy="3014663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B3ED35FB-6969-4C9B-9E2A-2196328E6B2D}"/>
              </a:ext>
            </a:extLst>
          </p:cNvPr>
          <p:cNvSpPr/>
          <p:nvPr/>
        </p:nvSpPr>
        <p:spPr>
          <a:xfrm>
            <a:off x="5478943" y="1699544"/>
            <a:ext cx="1519007" cy="3458909"/>
          </a:xfrm>
          <a:prstGeom prst="chevron">
            <a:avLst>
              <a:gd name="adj" fmla="val 263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3C3A0-A23B-4BE8-9354-EC3828B2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89" y="1699544"/>
            <a:ext cx="4958620" cy="345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C23E0-2C25-4572-9B43-DAE0D7D36847}"/>
              </a:ext>
            </a:extLst>
          </p:cNvPr>
          <p:cNvSpPr txBox="1"/>
          <p:nvPr/>
        </p:nvSpPr>
        <p:spPr>
          <a:xfrm>
            <a:off x="609759" y="5599289"/>
            <a:ext cx="3030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Example: 3GPP TS 36.523-1</a:t>
            </a:r>
          </a:p>
        </p:txBody>
      </p:sp>
    </p:spTree>
    <p:extLst>
      <p:ext uri="{BB962C8B-B14F-4D97-AF65-F5344CB8AC3E}">
        <p14:creationId xmlns:p14="http://schemas.microsoft.com/office/powerpoint/2010/main" val="17356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2B23-F4C8-4A34-994F-D3D4D245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TOP – Kick-starting TDL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ACC6-F5A9-4335-A0E2-1ADC3C505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TOP – TDL Open Source Project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Proof-of-concept of TDL standards and their validation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Provides stimulus for future TDL standardization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Lowers the barrier of entry for both users and tool vendors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Independence from proprietary technology and tool vendors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Joint effort of industrial users, tool providers, academia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Creates an open platform and ecosystem for the development of versatile tools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Stays abreast of new technological trends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Community building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635116E-A752-4A56-816C-6BF317357DE1}"/>
              </a:ext>
            </a:extLst>
          </p:cNvPr>
          <p:cNvSpPr/>
          <p:nvPr/>
        </p:nvSpPr>
        <p:spPr>
          <a:xfrm rot="1260404">
            <a:off x="8456701" y="829752"/>
            <a:ext cx="3357428" cy="2596444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E1F0FF"/>
                </a:solidFill>
              </a:rPr>
              <a:t>Announced at UCAAT 2017</a:t>
            </a:r>
          </a:p>
        </p:txBody>
      </p:sp>
    </p:spTree>
    <p:extLst>
      <p:ext uri="{BB962C8B-B14F-4D97-AF65-F5344CB8AC3E}">
        <p14:creationId xmlns:p14="http://schemas.microsoft.com/office/powerpoint/2010/main" val="336625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4EE7D-9EDD-482A-81CB-834D1BE2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" y="1312068"/>
            <a:ext cx="8299900" cy="493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908F3-A0D3-4ECE-80DA-FF6B0338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goals and ETSI BOARD OSS scenarios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6D5D3-37E3-4809-A974-D3CC37B590BD}"/>
              </a:ext>
            </a:extLst>
          </p:cNvPr>
          <p:cNvSpPr/>
          <p:nvPr/>
        </p:nvSpPr>
        <p:spPr>
          <a:xfrm>
            <a:off x="609758" y="3159215"/>
            <a:ext cx="10832599" cy="564287"/>
          </a:xfrm>
          <a:prstGeom prst="rect">
            <a:avLst/>
          </a:prstGeom>
          <a:noFill/>
          <a:ln w="28575">
            <a:solidFill>
              <a:srgbClr val="EC0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EE5A3-4AFC-4805-9827-A51E8637933B}"/>
              </a:ext>
            </a:extLst>
          </p:cNvPr>
          <p:cNvSpPr/>
          <p:nvPr/>
        </p:nvSpPr>
        <p:spPr>
          <a:xfrm>
            <a:off x="609758" y="5951842"/>
            <a:ext cx="10832599" cy="345990"/>
          </a:xfrm>
          <a:prstGeom prst="rect">
            <a:avLst/>
          </a:prstGeom>
          <a:noFill/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1BEFB-0434-4B78-8DF7-F7A8888E8559}"/>
              </a:ext>
            </a:extLst>
          </p:cNvPr>
          <p:cNvSpPr/>
          <p:nvPr/>
        </p:nvSpPr>
        <p:spPr>
          <a:xfrm rot="5400000">
            <a:off x="8357353" y="3212828"/>
            <a:ext cx="4977962" cy="1192046"/>
          </a:xfrm>
          <a:prstGeom prst="rect">
            <a:avLst/>
          </a:prstGeom>
          <a:solidFill>
            <a:srgbClr val="EC008C"/>
          </a:solidFill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E1F0FF"/>
                </a:solidFill>
              </a:rPr>
              <a:t>Covered TOP goals</a:t>
            </a:r>
          </a:p>
        </p:txBody>
      </p:sp>
    </p:spTree>
    <p:extLst>
      <p:ext uri="{BB962C8B-B14F-4D97-AF65-F5344CB8AC3E}">
        <p14:creationId xmlns:p14="http://schemas.microsoft.com/office/powerpoint/2010/main" val="325307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open and scalable tool architecture for TDL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737" y="1413924"/>
            <a:ext cx="11082915" cy="356163"/>
          </a:xfrm>
        </p:spPr>
        <p:txBody>
          <a:bodyPr/>
          <a:lstStyle/>
          <a:p>
            <a:r>
              <a:rPr lang="en-US" sz="1600" b="1" dirty="0">
                <a:solidFill>
                  <a:schemeClr val="tx2"/>
                </a:solidFill>
              </a:rPr>
              <a:t>Based on development standards (Java, Eclipse) and supporting the integration of open-source and third-party components</a:t>
            </a:r>
          </a:p>
        </p:txBody>
      </p:sp>
      <p:sp>
        <p:nvSpPr>
          <p:cNvPr id="6" name="Hexagon 5"/>
          <p:cNvSpPr/>
          <p:nvPr/>
        </p:nvSpPr>
        <p:spPr bwMode="auto">
          <a:xfrm>
            <a:off x="1732383" y="3313609"/>
            <a:ext cx="8203103" cy="485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b="1" dirty="0">
                <a:solidFill>
                  <a:srgbClr val="000000"/>
                </a:solidFill>
                <a:cs typeface="Arial" charset="0"/>
              </a:rPr>
              <a:t>TDL Exchange Format (ES 203119-3)</a:t>
            </a:r>
          </a:p>
        </p:txBody>
      </p:sp>
      <p:sp>
        <p:nvSpPr>
          <p:cNvPr id="7" name="Flowchart: Manual Input 6"/>
          <p:cNvSpPr/>
          <p:nvPr/>
        </p:nvSpPr>
        <p:spPr bwMode="auto">
          <a:xfrm>
            <a:off x="2023651" y="4312930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Graphical Editor</a:t>
            </a:r>
            <a:br>
              <a:rPr lang="en-US" sz="1399" dirty="0">
                <a:solidFill>
                  <a:srgbClr val="000000"/>
                </a:solidFill>
                <a:cs typeface="Arial" charset="0"/>
              </a:rPr>
            </a:br>
            <a:r>
              <a:rPr lang="en-US" sz="1399" dirty="0">
                <a:solidFill>
                  <a:srgbClr val="000000"/>
                </a:solidFill>
                <a:cs typeface="Arial" charset="0"/>
              </a:rPr>
              <a:t>(ES 203119-2)</a:t>
            </a:r>
          </a:p>
        </p:txBody>
      </p:sp>
      <p:sp>
        <p:nvSpPr>
          <p:cNvPr id="8" name="Flowchart: Manual Input 7"/>
          <p:cNvSpPr/>
          <p:nvPr/>
        </p:nvSpPr>
        <p:spPr bwMode="auto">
          <a:xfrm>
            <a:off x="1922533" y="2224236"/>
            <a:ext cx="1727340" cy="726244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Textual Editor</a:t>
            </a:r>
            <a:br>
              <a:rPr lang="en-US" sz="1399" dirty="0">
                <a:solidFill>
                  <a:srgbClr val="000000"/>
                </a:solidFill>
                <a:cs typeface="Arial" charset="0"/>
              </a:rPr>
            </a:br>
            <a:r>
              <a:rPr lang="en-US" sz="1399" dirty="0">
                <a:solidFill>
                  <a:srgbClr val="000000"/>
                </a:solidFill>
                <a:cs typeface="Arial" charset="0"/>
              </a:rPr>
              <a:t>(incl. ES 203119-4)</a:t>
            </a:r>
          </a:p>
        </p:txBody>
      </p:sp>
      <p:sp>
        <p:nvSpPr>
          <p:cNvPr id="9" name="Flowchart: Document 8"/>
          <p:cNvSpPr/>
          <p:nvPr/>
        </p:nvSpPr>
        <p:spPr bwMode="auto">
          <a:xfrm>
            <a:off x="4007460" y="4312930"/>
            <a:ext cx="1297445" cy="84341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Graph. Viewer &amp; Doc. Gen.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7264202" y="4312930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8759922" y="4312930"/>
            <a:ext cx="719725" cy="72624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C-code,</a:t>
            </a:r>
          </a:p>
          <a:p>
            <a:pPr marL="171364" indent="-171364"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TTCN-3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6744692" y="2061522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TDL Model Analyzer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8486411" y="2224236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TDL Test Generator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 bwMode="auto">
          <a:xfrm>
            <a:off x="2786203" y="2950481"/>
            <a:ext cx="0" cy="33457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9" idx="0"/>
          </p:cNvCxnSpPr>
          <p:nvPr/>
        </p:nvCxnSpPr>
        <p:spPr bwMode="auto">
          <a:xfrm>
            <a:off x="4656183" y="3799131"/>
            <a:ext cx="0" cy="51379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10" idx="0"/>
          </p:cNvCxnSpPr>
          <p:nvPr/>
        </p:nvCxnSpPr>
        <p:spPr bwMode="auto">
          <a:xfrm>
            <a:off x="7904765" y="3799130"/>
            <a:ext cx="0" cy="51380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3"/>
            <a:endCxn id="11" idx="2"/>
          </p:cNvCxnSpPr>
          <p:nvPr/>
        </p:nvCxnSpPr>
        <p:spPr bwMode="auto">
          <a:xfrm>
            <a:off x="8545327" y="4676052"/>
            <a:ext cx="214594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0"/>
          </p:cNvCxnSpPr>
          <p:nvPr/>
        </p:nvCxnSpPr>
        <p:spPr bwMode="auto">
          <a:xfrm flipV="1">
            <a:off x="2741728" y="3799130"/>
            <a:ext cx="0" cy="602364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2"/>
          </p:cNvCxnSpPr>
          <p:nvPr/>
        </p:nvCxnSpPr>
        <p:spPr bwMode="auto">
          <a:xfrm>
            <a:off x="7385255" y="2787766"/>
            <a:ext cx="7189" cy="56926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9126974" y="2950481"/>
            <a:ext cx="0" cy="36312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Flowchart: Punched Tape 20"/>
          <p:cNvSpPr/>
          <p:nvPr/>
        </p:nvSpPr>
        <p:spPr bwMode="auto">
          <a:xfrm>
            <a:off x="5843984" y="2118641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999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22" name="Straight Arrow Connector 21"/>
          <p:cNvCxnSpPr>
            <a:stCxn id="12" idx="1"/>
            <a:endCxn id="21" idx="3"/>
          </p:cNvCxnSpPr>
          <p:nvPr/>
        </p:nvCxnSpPr>
        <p:spPr bwMode="auto">
          <a:xfrm flipH="1" flipV="1">
            <a:off x="6529419" y="2424642"/>
            <a:ext cx="215272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Flowchart: Punched Tape 22"/>
          <p:cNvSpPr/>
          <p:nvPr/>
        </p:nvSpPr>
        <p:spPr bwMode="auto">
          <a:xfrm>
            <a:off x="5593131" y="4400392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Test Plan</a:t>
            </a:r>
          </a:p>
        </p:txBody>
      </p:sp>
      <p:cxnSp>
        <p:nvCxnSpPr>
          <p:cNvPr id="24" name="Straight Arrow Connector 23"/>
          <p:cNvCxnSpPr>
            <a:stCxn id="9" idx="3"/>
            <a:endCxn id="23" idx="1"/>
          </p:cNvCxnSpPr>
          <p:nvPr/>
        </p:nvCxnSpPr>
        <p:spPr bwMode="auto">
          <a:xfrm flipV="1">
            <a:off x="5304905" y="4706394"/>
            <a:ext cx="288226" cy="28241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938918" y="5933873"/>
            <a:ext cx="561396" cy="209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 bwMode="gray">
          <a:xfrm>
            <a:off x="1603687" y="5928497"/>
            <a:ext cx="1049549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967245" y="5939249"/>
            <a:ext cx="561396" cy="2099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gray">
          <a:xfrm>
            <a:off x="3632014" y="5933873"/>
            <a:ext cx="1002830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955815" y="5944625"/>
            <a:ext cx="561396" cy="209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5620584" y="5939249"/>
            <a:ext cx="1229824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 err="1">
                <a:solidFill>
                  <a:srgbClr val="000000"/>
                </a:solidFill>
                <a:cs typeface="Arial" charset="0"/>
              </a:rPr>
              <a:t>Artefact</a:t>
            </a:r>
            <a:r>
              <a:rPr lang="en-US" sz="1399" dirty="0">
                <a:solidFill>
                  <a:srgbClr val="000000"/>
                </a:solidFill>
                <a:cs typeface="Arial" charset="0"/>
              </a:rPr>
              <a:t> (output)</a:t>
            </a:r>
          </a:p>
        </p:txBody>
      </p:sp>
      <p:sp>
        <p:nvSpPr>
          <p:cNvPr id="31" name="Flowchart: Manual Input 30"/>
          <p:cNvSpPr/>
          <p:nvPr/>
        </p:nvSpPr>
        <p:spPr bwMode="auto">
          <a:xfrm>
            <a:off x="4009736" y="2061522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UML-based Graph. Editor</a:t>
            </a:r>
          </a:p>
        </p:txBody>
      </p:sp>
      <p:pic>
        <p:nvPicPr>
          <p:cNvPr id="32" name="Picture 2" descr="C:\Users\mch1312a\Pictures\UML_logo.gif"/>
          <p:cNvPicPr>
            <a:picLocks noChangeAspect="1" noChangeArrowheads="1"/>
          </p:cNvPicPr>
          <p:nvPr/>
        </p:nvPicPr>
        <p:blipFill>
          <a:blip r:embed="rId2" cstate="print"/>
          <a:srcRect l="34692" r="4856"/>
          <a:stretch>
            <a:fillRect/>
          </a:stretch>
        </p:blipFill>
        <p:spPr bwMode="auto">
          <a:xfrm>
            <a:off x="5089323" y="1773633"/>
            <a:ext cx="558355" cy="656597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31" idx="2"/>
          </p:cNvCxnSpPr>
          <p:nvPr/>
        </p:nvCxnSpPr>
        <p:spPr bwMode="auto">
          <a:xfrm>
            <a:off x="4727814" y="2947163"/>
            <a:ext cx="1647" cy="33789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114631" y="5947979"/>
            <a:ext cx="561396" cy="209956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gray">
          <a:xfrm>
            <a:off x="7834357" y="5947979"/>
            <a:ext cx="1811971" cy="2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Currently covered in TOP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AC93-8C05-429E-8982-B026001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Open Source Project (TOP)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6BD82D-42D9-4CCA-88AA-7836581D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60" y="2453122"/>
            <a:ext cx="4762828" cy="3674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Eclipse Public License (EPLv1)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TOP governance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Project Lead – ETSI member and CTI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Steering Group – MTS TDL SG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Advisory Group – ETSI TC MTS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Active contribution to code requires ETSI membership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90A89-A2F3-4C09-98C9-3E599DCA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87" y="2453123"/>
            <a:ext cx="6387084" cy="36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2B284-1C62-4406-B7F9-6A9FF0AD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9" y="1244945"/>
            <a:ext cx="8257985" cy="1104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594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grg.pptx  -  לקריאה בלבד" id="{27A59437-838A-4173-8B7C-A42477C75B66}" vid="{40BD4505-34A8-45F0-A444-4D999A95ACFB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4ppTags>
  <Name>Free Content</Name>
  <PpLayout>11</PpLayout>
  <Index>9</Index>
</p4ppTags>
</file>

<file path=customXml/item2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1610F5D1-EE71-44CC-8612-F80F4E78ADA6}">
  <ds:schemaRefs/>
</ds:datastoreItem>
</file>

<file path=customXml/itemProps2.xml><?xml version="1.0" encoding="utf-8"?>
<ds:datastoreItem xmlns:ds="http://schemas.openxmlformats.org/officeDocument/2006/customXml" ds:itemID="{D8097D0C-BE3E-4AEC-9593-65CFCCB192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ETSI_Board_template_2018</Template>
  <TotalTime>0</TotalTime>
  <Words>581</Words>
  <Application>Microsoft Office PowerPoint</Application>
  <PresentationFormat>Widescreen</PresentationFormat>
  <Paragraphs>113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Tahoma</vt:lpstr>
      <vt:lpstr>Wingdings</vt:lpstr>
      <vt:lpstr>ETSI Corporate 2018</vt:lpstr>
      <vt:lpstr>TDL and TOP Development at MTS</vt:lpstr>
      <vt:lpstr>Outline</vt:lpstr>
      <vt:lpstr>Why there is TDL – The need for abstraction in testing</vt:lpstr>
      <vt:lpstr>ETSI standard series on the Test Description Language (TDL)</vt:lpstr>
      <vt:lpstr>From documents to specifications – MS Word vs TDL</vt:lpstr>
      <vt:lpstr>Why there is TOP – Kick-starting TDL</vt:lpstr>
      <vt:lpstr>TOP goals and ETSI BOARD OSS scenarios</vt:lpstr>
      <vt:lpstr>An open and scalable tool architecture for TDL</vt:lpstr>
      <vt:lpstr>TDL Open Source Project (TOP)</vt:lpstr>
      <vt:lpstr>Some statistics on tdl.etsi.org website, including TOP</vt:lpstr>
      <vt:lpstr>TDL/TOP community building and nurturing</vt:lpstr>
      <vt:lpstr>Nurturing new technology is hard</vt:lpstr>
      <vt:lpstr>Open issues related to TDL and TOP</vt:lpstr>
      <vt:lpstr>Contact</vt:lpstr>
    </vt:vector>
  </TitlesOfParts>
  <Company>ETSI Secretariat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ETSI/BOARD(18)119_000 - Powerpoint Template</dc:title>
  <dc:subject/>
  <dc:creator>ETSI Director-General</dc:creator>
  <cp:keywords/>
  <cp:lastModifiedBy>Ulrich, Andreas (CT RDA SSI RVT-DE)</cp:lastModifiedBy>
  <cp:revision>67</cp:revision>
  <dcterms:created xsi:type="dcterms:W3CDTF">2018-08-07T13:29:29Z</dcterms:created>
  <dcterms:modified xsi:type="dcterms:W3CDTF">2018-09-27T10:12:25Z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