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07" r:id="rId3"/>
    <p:sldId id="339" r:id="rId4"/>
    <p:sldId id="347" r:id="rId5"/>
    <p:sldId id="348" r:id="rId6"/>
    <p:sldId id="340" r:id="rId7"/>
    <p:sldId id="341" r:id="rId8"/>
    <p:sldId id="342" r:id="rId9"/>
    <p:sldId id="322" r:id="rId10"/>
    <p:sldId id="344" r:id="rId11"/>
    <p:sldId id="324" r:id="rId12"/>
    <p:sldId id="325" r:id="rId13"/>
    <p:sldId id="346" r:id="rId14"/>
    <p:sldId id="343" r:id="rId15"/>
    <p:sldId id="328" r:id="rId16"/>
    <p:sldId id="329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412" autoAdjust="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=""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=""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=""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=""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=""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=""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=""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=""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=""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=""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=""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=""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=""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=""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=""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=""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=""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Default Slide with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15204" y="684517"/>
            <a:ext cx="11369965" cy="402553"/>
          </a:xfrm>
        </p:spPr>
        <p:txBody>
          <a:bodyPr tIns="0" bIns="0" anchor="ctr">
            <a:noAutofit/>
          </a:bodyPr>
          <a:lstStyle>
            <a:lvl1pPr algn="l">
              <a:buNone/>
              <a:defRPr sz="2400" b="1" i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04" y="-187681"/>
            <a:ext cx="9335365" cy="95804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1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=""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=""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=""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=""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=""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=""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=""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=""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=""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=""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=""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=""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=""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=""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=""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=""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=""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=""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=""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=""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=""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=""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=""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=""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=""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=""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6" r:id="rId16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8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8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8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314" y="6255517"/>
            <a:ext cx="2037913" cy="360000"/>
          </a:xfrm>
        </p:spPr>
        <p:txBody>
          <a:bodyPr/>
          <a:lstStyle/>
          <a:p>
            <a:r>
              <a:rPr lang="en-US" dirty="0" smtClean="0"/>
              <a:t>22.05.2019</a:t>
            </a: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Test </a:t>
            </a:r>
            <a:r>
              <a:rPr lang="en-GB" dirty="0"/>
              <a:t>Domain and Description Language Recommendations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Frank </a:t>
            </a:r>
            <a:r>
              <a:rPr lang="en-US" dirty="0" err="1" smtClean="0"/>
              <a:t>Massoudian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Edward </a:t>
            </a:r>
            <a:r>
              <a:rPr lang="en-US" dirty="0" err="1"/>
              <a:t>P</a:t>
            </a:r>
            <a:r>
              <a:rPr lang="en-US" dirty="0" err="1" smtClean="0"/>
              <a:t>ershwitz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(Huawei Technologies Co. Ltd)</a:t>
            </a:r>
          </a:p>
          <a:p>
            <a:endParaRPr lang="en-US" dirty="0" smtClean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2942" y="5071255"/>
            <a:ext cx="3129926" cy="3256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ETSI MTS#77,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Sophia </a:t>
            </a:r>
            <a:r>
              <a:rPr lang="en-US" dirty="0" err="1"/>
              <a:t>Antipolis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General Test Domain </a:t>
            </a:r>
            <a:r>
              <a:rPr lang="en-US" altLang="zh-CN" sz="3200" dirty="0" smtClean="0"/>
              <a:t>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5437" y="1408963"/>
            <a:ext cx="5527571" cy="4680000"/>
          </a:xfrm>
        </p:spPr>
        <p:txBody>
          <a:bodyPr/>
          <a:lstStyle/>
          <a:p>
            <a:pPr marL="383108" indent="-383108" defTabSz="1219170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System Under Test (SUT): </a:t>
            </a:r>
            <a:r>
              <a:rPr lang="en-US" sz="2000" dirty="0"/>
              <a:t>a piece of software, a device, a network, etc.</a:t>
            </a:r>
          </a:p>
          <a:p>
            <a:pPr marL="383108" indent="-383108" defTabSz="1219170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Test Case Resources: </a:t>
            </a:r>
            <a:r>
              <a:rPr lang="en-US" sz="2000" dirty="0"/>
              <a:t>abstract and concrete</a:t>
            </a:r>
          </a:p>
          <a:p>
            <a:pPr marL="383108" indent="-383108" defTabSz="1219170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Test Execution Flow: </a:t>
            </a:r>
            <a:r>
              <a:rPr lang="en-US" sz="2000" dirty="0"/>
              <a:t>controlled and uncontrolled state transitions</a:t>
            </a:r>
          </a:p>
          <a:p>
            <a:pPr marL="383108" indent="-383108" defTabSz="1219170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High-Level Functions: </a:t>
            </a:r>
            <a:r>
              <a:rPr lang="en-US" sz="2000" dirty="0"/>
              <a:t>a repeatable sequence of controlled state transitions</a:t>
            </a:r>
          </a:p>
          <a:p>
            <a:pPr marL="383108" indent="-383108" defTabSz="1219170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Test case data: </a:t>
            </a:r>
            <a:r>
              <a:rPr lang="en-US" sz="2000" dirty="0"/>
              <a:t>resource-specific and non-resource-specific</a:t>
            </a:r>
          </a:p>
          <a:p>
            <a:pPr marL="383108" indent="-383108" defTabSz="1219170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Test Case Segments: </a:t>
            </a:r>
            <a:r>
              <a:rPr lang="en-US" sz="2000" dirty="0"/>
              <a:t>executable blocks of the test case</a:t>
            </a:r>
          </a:p>
          <a:p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25" y="1905323"/>
            <a:ext cx="5682656" cy="345507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267149" y="4452580"/>
            <a:ext cx="724850" cy="685800"/>
          </a:xfrm>
          <a:prstGeom prst="roundRect">
            <a:avLst/>
          </a:prstGeom>
          <a:solidFill>
            <a:srgbClr val="E1FFE1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</p:txBody>
      </p:sp>
      <p:sp>
        <p:nvSpPr>
          <p:cNvPr id="72" name="Left-Right Arrow 71"/>
          <p:cNvSpPr/>
          <p:nvPr/>
        </p:nvSpPr>
        <p:spPr bwMode="auto">
          <a:xfrm rot="16200000">
            <a:off x="7422468" y="4233277"/>
            <a:ext cx="316611" cy="145613"/>
          </a:xfrm>
          <a:prstGeom prst="leftRightArrow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 anchor="t" anchorCtr="0">
            <a:noAutofit/>
          </a:bodyPr>
          <a:lstStyle/>
          <a:p>
            <a:pPr defTabSz="914400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73" name="Bent Arrow 72"/>
          <p:cNvSpPr/>
          <p:nvPr/>
        </p:nvSpPr>
        <p:spPr bwMode="auto">
          <a:xfrm>
            <a:off x="6586780" y="3748963"/>
            <a:ext cx="457200" cy="914400"/>
          </a:xfrm>
          <a:prstGeom prst="bentArrow">
            <a:avLst>
              <a:gd name="adj1" fmla="val 24724"/>
              <a:gd name="adj2" fmla="val 25335"/>
              <a:gd name="adj3" fmla="val 26844"/>
              <a:gd name="adj4" fmla="val 4375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318465" y="4515132"/>
            <a:ext cx="609600" cy="547048"/>
            <a:chOff x="685800" y="3562350"/>
            <a:chExt cx="838200" cy="838200"/>
          </a:xfrm>
          <a:solidFill>
            <a:srgbClr val="FFFFFF">
              <a:lumMod val="75000"/>
            </a:srgb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1072662" y="3562350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1266092" y="3755781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266092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879231" y="3755781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943708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80" name="Straight Arrow Connector 79"/>
            <p:cNvCxnSpPr>
              <a:stCxn id="75" idx="3"/>
              <a:endCxn id="78" idx="0"/>
            </p:cNvCxnSpPr>
            <p:nvPr/>
          </p:nvCxnSpPr>
          <p:spPr bwMode="auto">
            <a:xfrm flipH="1">
              <a:off x="911469" y="3617385"/>
              <a:ext cx="170635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81" name="Straight Arrow Connector 80"/>
            <p:cNvCxnSpPr>
              <a:stCxn id="75" idx="5"/>
              <a:endCxn id="76" idx="0"/>
            </p:cNvCxnSpPr>
            <p:nvPr/>
          </p:nvCxnSpPr>
          <p:spPr bwMode="auto">
            <a:xfrm>
              <a:off x="1127696" y="3617385"/>
              <a:ext cx="170635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82" name="Straight Arrow Connector 81"/>
            <p:cNvCxnSpPr>
              <a:stCxn id="76" idx="5"/>
              <a:endCxn id="92" idx="0"/>
            </p:cNvCxnSpPr>
            <p:nvPr/>
          </p:nvCxnSpPr>
          <p:spPr bwMode="auto">
            <a:xfrm>
              <a:off x="1321127" y="3810815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83" name="Straight Arrow Connector 82"/>
            <p:cNvCxnSpPr>
              <a:stCxn id="76" idx="4"/>
              <a:endCxn id="77" idx="0"/>
            </p:cNvCxnSpPr>
            <p:nvPr/>
          </p:nvCxnSpPr>
          <p:spPr bwMode="auto">
            <a:xfrm>
              <a:off x="1298331" y="3820258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84" name="Straight Arrow Connector 83"/>
            <p:cNvCxnSpPr>
              <a:stCxn id="76" idx="3"/>
              <a:endCxn id="87" idx="0"/>
            </p:cNvCxnSpPr>
            <p:nvPr/>
          </p:nvCxnSpPr>
          <p:spPr bwMode="auto">
            <a:xfrm flipH="1">
              <a:off x="1169377" y="3810815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85" name="Straight Arrow Connector 84"/>
            <p:cNvCxnSpPr>
              <a:stCxn id="78" idx="5"/>
              <a:endCxn id="79" idx="0"/>
            </p:cNvCxnSpPr>
            <p:nvPr/>
          </p:nvCxnSpPr>
          <p:spPr bwMode="auto">
            <a:xfrm>
              <a:off x="934265" y="3810815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86" name="Straight Arrow Connector 85"/>
            <p:cNvCxnSpPr>
              <a:stCxn id="78" idx="3"/>
              <a:endCxn id="103" idx="0"/>
            </p:cNvCxnSpPr>
            <p:nvPr/>
          </p:nvCxnSpPr>
          <p:spPr bwMode="auto">
            <a:xfrm flipH="1">
              <a:off x="846992" y="3810815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87" name="Oval 86"/>
            <p:cNvSpPr/>
            <p:nvPr/>
          </p:nvSpPr>
          <p:spPr bwMode="auto">
            <a:xfrm>
              <a:off x="1137138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1201615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072662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90" name="Straight Arrow Connector 89"/>
            <p:cNvCxnSpPr>
              <a:stCxn id="87" idx="5"/>
              <a:endCxn id="88" idx="0"/>
            </p:cNvCxnSpPr>
            <p:nvPr/>
          </p:nvCxnSpPr>
          <p:spPr bwMode="auto">
            <a:xfrm>
              <a:off x="1192173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91" name="Straight Arrow Connector 90"/>
            <p:cNvCxnSpPr>
              <a:stCxn id="87" idx="3"/>
              <a:endCxn id="89" idx="0"/>
            </p:cNvCxnSpPr>
            <p:nvPr/>
          </p:nvCxnSpPr>
          <p:spPr bwMode="auto">
            <a:xfrm flipH="1">
              <a:off x="1104900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92" name="Oval 91"/>
            <p:cNvSpPr/>
            <p:nvPr/>
          </p:nvSpPr>
          <p:spPr bwMode="auto">
            <a:xfrm>
              <a:off x="1395046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459523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94" name="Straight Arrow Connector 93"/>
            <p:cNvCxnSpPr>
              <a:stCxn id="92" idx="5"/>
              <a:endCxn id="93" idx="0"/>
            </p:cNvCxnSpPr>
            <p:nvPr/>
          </p:nvCxnSpPr>
          <p:spPr bwMode="auto">
            <a:xfrm>
              <a:off x="1450081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95" name="Straight Arrow Connector 94"/>
            <p:cNvCxnSpPr>
              <a:stCxn id="92" idx="3"/>
              <a:endCxn id="96" idx="0"/>
            </p:cNvCxnSpPr>
            <p:nvPr/>
          </p:nvCxnSpPr>
          <p:spPr bwMode="auto">
            <a:xfrm flipH="1">
              <a:off x="1362808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96" name="Oval 95"/>
            <p:cNvSpPr/>
            <p:nvPr/>
          </p:nvSpPr>
          <p:spPr bwMode="auto">
            <a:xfrm>
              <a:off x="1330569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1330569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98" name="Straight Arrow Connector 97"/>
            <p:cNvCxnSpPr>
              <a:stCxn id="96" idx="5"/>
              <a:endCxn id="102" idx="0"/>
            </p:cNvCxnSpPr>
            <p:nvPr/>
          </p:nvCxnSpPr>
          <p:spPr bwMode="auto">
            <a:xfrm>
              <a:off x="1385604" y="4197677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99" name="Straight Arrow Connector 98"/>
            <p:cNvCxnSpPr>
              <a:stCxn id="96" idx="4"/>
              <a:endCxn id="97" idx="0"/>
            </p:cNvCxnSpPr>
            <p:nvPr/>
          </p:nvCxnSpPr>
          <p:spPr bwMode="auto">
            <a:xfrm>
              <a:off x="1362808" y="4207119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00" name="Straight Arrow Connector 99"/>
            <p:cNvCxnSpPr>
              <a:stCxn id="96" idx="3"/>
              <a:endCxn id="101" idx="0"/>
            </p:cNvCxnSpPr>
            <p:nvPr/>
          </p:nvCxnSpPr>
          <p:spPr bwMode="auto">
            <a:xfrm flipH="1">
              <a:off x="1233854" y="4197677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01" name="Oval 100"/>
            <p:cNvSpPr/>
            <p:nvPr/>
          </p:nvSpPr>
          <p:spPr bwMode="auto">
            <a:xfrm>
              <a:off x="1201615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1459523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814754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814754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05" name="Straight Arrow Connector 104"/>
            <p:cNvCxnSpPr>
              <a:stCxn id="103" idx="5"/>
              <a:endCxn id="109" idx="0"/>
            </p:cNvCxnSpPr>
            <p:nvPr/>
          </p:nvCxnSpPr>
          <p:spPr bwMode="auto">
            <a:xfrm>
              <a:off x="869789" y="4004246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06" name="Straight Arrow Connector 105"/>
            <p:cNvCxnSpPr>
              <a:stCxn id="103" idx="4"/>
              <a:endCxn id="104" idx="0"/>
            </p:cNvCxnSpPr>
            <p:nvPr/>
          </p:nvCxnSpPr>
          <p:spPr bwMode="auto">
            <a:xfrm>
              <a:off x="846992" y="4013688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07" name="Straight Arrow Connector 106"/>
            <p:cNvCxnSpPr>
              <a:stCxn id="103" idx="3"/>
              <a:endCxn id="108" idx="0"/>
            </p:cNvCxnSpPr>
            <p:nvPr/>
          </p:nvCxnSpPr>
          <p:spPr bwMode="auto">
            <a:xfrm flipH="1">
              <a:off x="718038" y="4004246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08" name="Oval 107"/>
            <p:cNvSpPr/>
            <p:nvPr/>
          </p:nvSpPr>
          <p:spPr bwMode="auto">
            <a:xfrm>
              <a:off x="685800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943708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7066352" y="5184930"/>
            <a:ext cx="1144137" cy="3048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Test Case Data (Symbol Lookup)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68204" y="4452580"/>
            <a:ext cx="914400" cy="685800"/>
          </a:xfrm>
          <a:prstGeom prst="roundRect">
            <a:avLst/>
          </a:prstGeom>
          <a:solidFill>
            <a:srgbClr val="E1FFE1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192004" y="5179324"/>
            <a:ext cx="1069074" cy="3129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Higher-Level Functions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297126" y="4909780"/>
            <a:ext cx="349228" cy="180508"/>
            <a:chOff x="3783406" y="3441167"/>
            <a:chExt cx="371461" cy="225697"/>
          </a:xfrm>
        </p:grpSpPr>
        <p:sp>
          <p:nvSpPr>
            <p:cNvPr id="114" name="Rounded Rectangle 113"/>
            <p:cNvSpPr/>
            <p:nvPr/>
          </p:nvSpPr>
          <p:spPr bwMode="auto">
            <a:xfrm>
              <a:off x="3783406" y="3441167"/>
              <a:ext cx="152399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3827547" y="3471635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3870516" y="350285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3918133" y="353188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3962400" y="3562350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4002468" y="3590664"/>
              <a:ext cx="152399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14200" y="4737262"/>
            <a:ext cx="457911" cy="254524"/>
            <a:chOff x="3781968" y="3441167"/>
            <a:chExt cx="371312" cy="225697"/>
          </a:xfrm>
        </p:grpSpPr>
        <p:sp>
          <p:nvSpPr>
            <p:cNvPr id="121" name="Rounded Rectangle 120"/>
            <p:cNvSpPr/>
            <p:nvPr/>
          </p:nvSpPr>
          <p:spPr bwMode="auto">
            <a:xfrm>
              <a:off x="3781968" y="3441167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22" name="Rounded Rectangle 121"/>
            <p:cNvSpPr/>
            <p:nvPr/>
          </p:nvSpPr>
          <p:spPr bwMode="auto">
            <a:xfrm>
              <a:off x="3829134" y="3471635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3870516" y="350285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24" name="Rounded Rectangle 123"/>
            <p:cNvSpPr/>
            <p:nvPr/>
          </p:nvSpPr>
          <p:spPr bwMode="auto">
            <a:xfrm>
              <a:off x="3918133" y="353188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3962400" y="3562350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4000880" y="3590664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94673" y="4516854"/>
            <a:ext cx="631666" cy="330971"/>
            <a:chOff x="3782380" y="3441167"/>
            <a:chExt cx="372161" cy="225697"/>
          </a:xfrm>
        </p:grpSpPr>
        <p:sp>
          <p:nvSpPr>
            <p:cNvPr id="128" name="Rounded Rectangle 127"/>
            <p:cNvSpPr/>
            <p:nvPr/>
          </p:nvSpPr>
          <p:spPr bwMode="auto">
            <a:xfrm>
              <a:off x="3782380" y="3441167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3827873" y="3471635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3870516" y="350285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31" name="Rounded Rectangle 130"/>
            <p:cNvSpPr/>
            <p:nvPr/>
          </p:nvSpPr>
          <p:spPr bwMode="auto">
            <a:xfrm>
              <a:off x="3918133" y="353188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3962400" y="3562350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33" name="Rounded Rectangle 132"/>
            <p:cNvSpPr/>
            <p:nvPr/>
          </p:nvSpPr>
          <p:spPr bwMode="auto">
            <a:xfrm>
              <a:off x="4002141" y="3590664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7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066" y="1498955"/>
            <a:ext cx="5926193" cy="41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Test Case </a:t>
            </a:r>
            <a:r>
              <a:rPr lang="en-US" altLang="zh-CN" sz="3200" dirty="0" smtClean="0"/>
              <a:t>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1528" y="1267358"/>
            <a:ext cx="5656050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test case has a test script and uses test data, high-level function libraries and segment ordering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test script has resource declaration and execution flow definition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resource declaration section aggregates a set of abstract resources that realize their respective APIs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execution flow can call the abstract resource APIs; it can also invoke higher-level functions which can invoke other higher-level functions and call abstract resource APIs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Test </a:t>
            </a:r>
            <a:r>
              <a:rPr lang="en-US" altLang="zh-CN" sz="3200" dirty="0" smtClean="0"/>
              <a:t>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59" y="1259609"/>
            <a:ext cx="7278878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Abstract test environments aggregate abstract resources which are mapped to concrete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Three major types of concrete resources: SUT elements, test tools (used to interact with the SUT) and </a:t>
            </a:r>
            <a:r>
              <a:rPr lang="en-US" sz="1800" dirty="0" err="1"/>
              <a:t>reservable</a:t>
            </a:r>
            <a:r>
              <a:rPr lang="en-US" sz="1800" dirty="0"/>
              <a:t>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“glue” between the abstract and the concrete environments is provided by the </a:t>
            </a:r>
            <a:r>
              <a:rPr lang="en-US" sz="1800" dirty="0" smtClean="0"/>
              <a:t>Concrete </a:t>
            </a:r>
            <a:r>
              <a:rPr lang="en-US" sz="1800" dirty="0"/>
              <a:t>Environment Resource </a:t>
            </a:r>
            <a:r>
              <a:rPr lang="en-US" sz="1800" dirty="0" smtClean="0"/>
              <a:t>Model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smtClean="0"/>
              <a:t>Concrete Environment Resource </a:t>
            </a:r>
            <a:r>
              <a:rPr lang="en-US" sz="1800" dirty="0" err="1" smtClean="0"/>
              <a:t>Metamodel</a:t>
            </a:r>
            <a:r>
              <a:rPr lang="en-US" sz="1800" dirty="0" smtClean="0"/>
              <a:t> describes the </a:t>
            </a:r>
            <a:r>
              <a:rPr lang="en-US" sz="1800" dirty="0"/>
              <a:t>concrete resource space as a set of </a:t>
            </a:r>
            <a:r>
              <a:rPr lang="en-US" sz="1800" dirty="0" err="1"/>
              <a:t>reservable</a:t>
            </a:r>
            <a:r>
              <a:rPr lang="en-US" sz="1800" dirty="0"/>
              <a:t> entities and provides a number of abstractions (e.g. pools) that can be referenced from the abstract environment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smtClean="0"/>
              <a:t>Concrete Environment Resource </a:t>
            </a:r>
            <a:r>
              <a:rPr lang="en-US" sz="1800" dirty="0" err="1" smtClean="0"/>
              <a:t>Metamodel</a:t>
            </a:r>
            <a:r>
              <a:rPr lang="en-US" sz="1800" dirty="0" smtClean="0"/>
              <a:t> captures </a:t>
            </a:r>
            <a:r>
              <a:rPr lang="en-US" sz="1800" dirty="0"/>
              <a:t>domain knowledge about the concrete resource space and considerably simplifies abstract environment definition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23613" y="994070"/>
            <a:ext cx="32289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987" y="1669081"/>
            <a:ext cx="6137772" cy="32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9932" y="83979"/>
            <a:ext cx="18473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6889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67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Test </a:t>
            </a:r>
            <a:r>
              <a:rPr lang="en-US" altLang="zh-CN" sz="3200" dirty="0" smtClean="0"/>
              <a:t>Scenarios</a:t>
            </a:r>
            <a:endParaRPr lang="en-US" dirty="0"/>
          </a:p>
        </p:txBody>
      </p:sp>
      <p:sp>
        <p:nvSpPr>
          <p:cNvPr id="8" name="Text Placeholder 2"/>
          <p:cNvSpPr txBox="1">
            <a:spLocks noGrp="1"/>
          </p:cNvSpPr>
          <p:nvPr>
            <p:ph sz="quarter" idx="10"/>
          </p:nvPr>
        </p:nvSpPr>
        <p:spPr>
          <a:xfrm>
            <a:off x="464663" y="1337100"/>
            <a:ext cx="5504323" cy="468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20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20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20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20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b="1" dirty="0"/>
              <a:t>Test suites </a:t>
            </a:r>
            <a:r>
              <a:rPr lang="en-US" sz="1800" dirty="0"/>
              <a:t>aggregate test cases that verify </a:t>
            </a:r>
            <a:r>
              <a:rPr lang="en-US" sz="1800" b="1" dirty="0"/>
              <a:t>functional</a:t>
            </a:r>
            <a:r>
              <a:rPr lang="en-US" sz="1800" dirty="0"/>
              <a:t> requirements. </a:t>
            </a:r>
          </a:p>
          <a:p>
            <a:pPr marL="876287" lvl="1" indent="-342900">
              <a:buClr>
                <a:schemeClr val="accent2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Test cases in a test suite are executed once</a:t>
            </a:r>
          </a:p>
          <a:p>
            <a:pPr marL="876287" lvl="1" indent="-342900">
              <a:buClr>
                <a:schemeClr val="accent2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Success and failure are considered on individual test case basis. </a:t>
            </a:r>
          </a:p>
          <a:p>
            <a:pPr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b="1" dirty="0"/>
              <a:t>Call models </a:t>
            </a:r>
            <a:r>
              <a:rPr lang="en-US" sz="1800" dirty="0"/>
              <a:t>aggregate test cases that verify </a:t>
            </a:r>
            <a:r>
              <a:rPr lang="en-US" sz="1800" b="1" dirty="0"/>
              <a:t>non-functional </a:t>
            </a:r>
            <a:r>
              <a:rPr lang="en-US" sz="1800" dirty="0"/>
              <a:t>requirements (performance, robustness, etc.)</a:t>
            </a:r>
          </a:p>
          <a:p>
            <a:pPr marL="819137" lvl="1">
              <a:buClr>
                <a:schemeClr val="accent2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Test cases execute repeatedly, each at its own rate.</a:t>
            </a:r>
          </a:p>
          <a:p>
            <a:pPr marL="819137" lvl="1">
              <a:buClr>
                <a:schemeClr val="accent2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Together, they emulate real network conditions where multiple activities happen at the same time. </a:t>
            </a:r>
          </a:p>
          <a:p>
            <a:pPr marL="819137" lvl="1">
              <a:buClr>
                <a:schemeClr val="accent2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Success and failure are considered on the entire call model basis and a certain number of individual test case failures is typically expected</a:t>
            </a:r>
          </a:p>
          <a:p>
            <a:pPr marL="383108" indent="-383108">
              <a:buFont typeface="Arial" panose="020B0604020202020204" pitchFamily="34" charset="0"/>
              <a:buChar char="•"/>
            </a:pPr>
            <a:endParaRPr lang="en-US" sz="1467" dirty="0"/>
          </a:p>
          <a:p>
            <a:pPr marL="0" indent="0"/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2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JADL Components</a:t>
            </a:r>
            <a:endParaRPr lang="en-US" dirty="0"/>
          </a:p>
        </p:txBody>
      </p:sp>
      <p:sp>
        <p:nvSpPr>
          <p:cNvPr id="106" name="Rounded Rectangle 105"/>
          <p:cNvSpPr/>
          <p:nvPr/>
        </p:nvSpPr>
        <p:spPr bwMode="auto">
          <a:xfrm>
            <a:off x="2805706" y="2513981"/>
            <a:ext cx="1251229" cy="998132"/>
          </a:xfrm>
          <a:prstGeom prst="roundRect">
            <a:avLst/>
          </a:prstGeom>
          <a:solidFill>
            <a:srgbClr val="F0EBD5">
              <a:alpha val="58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smtClean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1416123" y="3940858"/>
            <a:ext cx="2614323" cy="1295041"/>
          </a:xfrm>
          <a:prstGeom prst="roundRect">
            <a:avLst/>
          </a:prstGeom>
          <a:solidFill>
            <a:srgbClr val="F0EBD5">
              <a:alpha val="58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smtClean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sp>
        <p:nvSpPr>
          <p:cNvPr id="108" name="Bent Arrow 107"/>
          <p:cNvSpPr/>
          <p:nvPr/>
        </p:nvSpPr>
        <p:spPr bwMode="auto">
          <a:xfrm>
            <a:off x="5285248" y="2523146"/>
            <a:ext cx="962483" cy="618303"/>
          </a:xfrm>
          <a:prstGeom prst="bentArrow">
            <a:avLst>
              <a:gd name="adj1" fmla="val 19354"/>
              <a:gd name="adj2" fmla="val 17866"/>
              <a:gd name="adj3" fmla="val 22437"/>
              <a:gd name="adj4" fmla="val 4375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 smtClean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pic>
        <p:nvPicPr>
          <p:cNvPr id="109" name="Picture 51" descr="Picture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905" y="2966521"/>
            <a:ext cx="683345" cy="7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110" name="Right Arrow 109"/>
          <p:cNvSpPr/>
          <p:nvPr/>
        </p:nvSpPr>
        <p:spPr bwMode="auto">
          <a:xfrm>
            <a:off x="7201843" y="2523146"/>
            <a:ext cx="521224" cy="228600"/>
          </a:xfrm>
          <a:prstGeom prst="rightArrow">
            <a:avLst>
              <a:gd name="adj1" fmla="val 49428"/>
              <a:gd name="adj2" fmla="val 59726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638537" y="4142213"/>
            <a:ext cx="720865" cy="365752"/>
            <a:chOff x="3242124" y="1200150"/>
            <a:chExt cx="665648" cy="717781"/>
          </a:xfrm>
        </p:grpSpPr>
        <p:sp>
          <p:nvSpPr>
            <p:cNvPr id="112" name="TextBox 111"/>
            <p:cNvSpPr txBox="1"/>
            <p:nvPr/>
          </p:nvSpPr>
          <p:spPr>
            <a:xfrm>
              <a:off x="3242124" y="1200150"/>
              <a:ext cx="665648" cy="717781"/>
            </a:xfrm>
            <a:prstGeom prst="rect">
              <a:avLst/>
            </a:prstGeom>
            <a:solidFill>
              <a:srgbClr val="EAFFEA"/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250" b="1" i="1" kern="0" dirty="0" smtClean="0">
                <a:solidFill>
                  <a:srgbClr val="000000"/>
                </a:solidFill>
                <a:latin typeface="Consola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277128" y="1404622"/>
              <a:ext cx="566560" cy="2775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Concrete</a:t>
              </a:r>
            </a:p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Syntax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883080" y="3940858"/>
            <a:ext cx="969370" cy="725281"/>
            <a:chOff x="4228707" y="2267915"/>
            <a:chExt cx="969370" cy="878361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4228707" y="2267915"/>
              <a:ext cx="969370" cy="878361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50800" h="50800"/>
            </a:sp3d>
          </p:spPr>
          <p:txBody>
            <a:bodyPr vert="horz" wrap="square" lIns="79200" tIns="39600" rIns="792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kern="0" dirty="0" smtClean="0">
                <a:solidFill>
                  <a:srgbClr val="000000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280069" y="2432905"/>
              <a:ext cx="863007" cy="47457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1100" b="1" kern="0" dirty="0" smtClean="0">
                  <a:solidFill>
                    <a:srgbClr val="000000"/>
                  </a:solidFill>
                  <a:latin typeface="FrutigerNext LT Regular"/>
                </a:rPr>
                <a:t>Test Execution Platform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806965" y="5069522"/>
            <a:ext cx="2919508" cy="1042210"/>
            <a:chOff x="5433714" y="3476572"/>
            <a:chExt cx="2919508" cy="1042210"/>
          </a:xfrm>
        </p:grpSpPr>
        <p:grpSp>
          <p:nvGrpSpPr>
            <p:cNvPr id="118" name="Group 117"/>
            <p:cNvGrpSpPr/>
            <p:nvPr/>
          </p:nvGrpSpPr>
          <p:grpSpPr>
            <a:xfrm>
              <a:off x="5568143" y="3790949"/>
              <a:ext cx="2241903" cy="523822"/>
              <a:chOff x="5621495" y="3790950"/>
              <a:chExt cx="2241903" cy="481937"/>
            </a:xfrm>
          </p:grpSpPr>
          <p:cxnSp>
            <p:nvCxnSpPr>
              <p:cNvPr id="123" name="Curved Connector 1011"/>
              <p:cNvCxnSpPr>
                <a:endCxn id="119" idx="2"/>
              </p:cNvCxnSpPr>
              <p:nvPr/>
            </p:nvCxnSpPr>
            <p:spPr bwMode="auto">
              <a:xfrm flipH="1" flipV="1">
                <a:off x="6446052" y="3922352"/>
                <a:ext cx="1417346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124" name="Curved Connector 1011"/>
              <p:cNvCxnSpPr>
                <a:endCxn id="119" idx="2"/>
              </p:cNvCxnSpPr>
              <p:nvPr/>
            </p:nvCxnSpPr>
            <p:spPr bwMode="auto">
              <a:xfrm flipH="1" flipV="1">
                <a:off x="6446052" y="3922352"/>
                <a:ext cx="856870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125" name="Curved Connector 1011"/>
              <p:cNvCxnSpPr>
                <a:endCxn id="119" idx="2"/>
              </p:cNvCxnSpPr>
              <p:nvPr/>
            </p:nvCxnSpPr>
            <p:spPr bwMode="auto">
              <a:xfrm flipH="1" flipV="1">
                <a:off x="6446052" y="3922352"/>
                <a:ext cx="296397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126" name="Curved Connector 1011"/>
              <p:cNvCxnSpPr>
                <a:endCxn id="119" idx="2"/>
              </p:cNvCxnSpPr>
              <p:nvPr/>
            </p:nvCxnSpPr>
            <p:spPr bwMode="auto">
              <a:xfrm flipV="1">
                <a:off x="6181971" y="3922352"/>
                <a:ext cx="264081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127" name="Curved Connector 1011"/>
              <p:cNvCxnSpPr>
                <a:endCxn id="119" idx="2"/>
              </p:cNvCxnSpPr>
              <p:nvPr/>
            </p:nvCxnSpPr>
            <p:spPr bwMode="auto">
              <a:xfrm flipV="1">
                <a:off x="5621495" y="3922352"/>
                <a:ext cx="824557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128" name="Curved Connector 1011"/>
              <p:cNvCxnSpPr/>
              <p:nvPr/>
            </p:nvCxnSpPr>
            <p:spPr bwMode="auto">
              <a:xfrm flipV="1">
                <a:off x="6448284" y="3790950"/>
                <a:ext cx="1106" cy="34396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</p:grpSp>
        <p:sp>
          <p:nvSpPr>
            <p:cNvPr id="119" name="Rounded Rectangle 118"/>
            <p:cNvSpPr/>
            <p:nvPr/>
          </p:nvSpPr>
          <p:spPr bwMode="auto">
            <a:xfrm flipH="1">
              <a:off x="5922000" y="3476572"/>
              <a:ext cx="936000" cy="457200"/>
            </a:xfrm>
            <a:prstGeom prst="roundRect">
              <a:avLst/>
            </a:prstGeom>
            <a:solidFill>
              <a:srgbClr val="E7B95C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79200" tIns="0" rIns="792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kern="0" dirty="0" smtClean="0">
                  <a:solidFill>
                    <a:srgbClr val="000000"/>
                  </a:solidFill>
                  <a:latin typeface="FrutigerNext LT Regular"/>
                </a:rPr>
                <a:t>Resource </a:t>
              </a:r>
            </a:p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kern="0" dirty="0" smtClean="0">
                  <a:solidFill>
                    <a:srgbClr val="000000"/>
                  </a:solidFill>
                  <a:latin typeface="FrutigerNext LT Regular"/>
                </a:rPr>
                <a:t>Manager</a:t>
              </a:r>
              <a:endParaRPr lang="en-US" sz="1050" b="1" kern="0" dirty="0" smtClean="0">
                <a:solidFill>
                  <a:srgbClr val="000000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20" name="Rounded Rectangle 119"/>
            <p:cNvSpPr/>
            <p:nvPr/>
          </p:nvSpPr>
          <p:spPr bwMode="auto">
            <a:xfrm>
              <a:off x="5433714" y="4171950"/>
              <a:ext cx="2919508" cy="346832"/>
            </a:xfrm>
            <a:prstGeom prst="roundRect">
              <a:avLst>
                <a:gd name="adj" fmla="val 11543"/>
              </a:avLst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50800" h="38100"/>
            </a:sp3d>
          </p:spPr>
          <p:txBody>
            <a:bodyPr vert="horz" wrap="square" lIns="79200" tIns="39600" rIns="792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 smtClean="0">
                  <a:solidFill>
                    <a:srgbClr val="000000"/>
                  </a:solidFill>
                  <a:latin typeface="FrutigerNext LT Regular" pitchFamily="34" charset="0"/>
                  <a:ea typeface="MS PGothic" pitchFamily="34" charset="-128"/>
                </a:rPr>
                <a:t>Concrete Environment</a:t>
              </a:r>
            </a:p>
          </p:txBody>
        </p:sp>
        <p:sp>
          <p:nvSpPr>
            <p:cNvPr id="121" name="Rounded Rectangle 120"/>
            <p:cNvSpPr/>
            <p:nvPr/>
          </p:nvSpPr>
          <p:spPr bwMode="auto">
            <a:xfrm flipH="1">
              <a:off x="6934200" y="3476572"/>
              <a:ext cx="936000" cy="457200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36000" tIns="0" rIns="360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kern="0" dirty="0" smtClean="0">
                  <a:solidFill>
                    <a:srgbClr val="000000"/>
                  </a:solidFill>
                  <a:latin typeface="FrutigerNext LT Regular"/>
                </a:rPr>
                <a:t>Provisioning </a:t>
              </a:r>
            </a:p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kern="0" dirty="0" smtClean="0">
                  <a:solidFill>
                    <a:srgbClr val="000000"/>
                  </a:solidFill>
                  <a:latin typeface="FrutigerNext LT Regular"/>
                </a:rPr>
                <a:t>Manager</a:t>
              </a:r>
            </a:p>
          </p:txBody>
        </p:sp>
        <p:cxnSp>
          <p:nvCxnSpPr>
            <p:cNvPr id="122" name="Curved Connector 1011"/>
            <p:cNvCxnSpPr>
              <a:endCxn id="121" idx="2"/>
            </p:cNvCxnSpPr>
            <p:nvPr/>
          </p:nvCxnSpPr>
          <p:spPr bwMode="auto">
            <a:xfrm flipV="1">
              <a:off x="7402200" y="3933772"/>
              <a:ext cx="0" cy="238178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stealth" w="med" len="lg"/>
              <a:tailEnd type="none" w="med" len="lg"/>
            </a:ln>
            <a:effectLst/>
          </p:spPr>
        </p:cxnSp>
      </p:grpSp>
      <p:grpSp>
        <p:nvGrpSpPr>
          <p:cNvPr id="129" name="Group 128"/>
          <p:cNvGrpSpPr/>
          <p:nvPr/>
        </p:nvGrpSpPr>
        <p:grpSpPr>
          <a:xfrm>
            <a:off x="2223232" y="4745093"/>
            <a:ext cx="606678" cy="340964"/>
            <a:chOff x="789645" y="2607192"/>
            <a:chExt cx="606678" cy="498537"/>
          </a:xfrm>
        </p:grpSpPr>
        <p:sp>
          <p:nvSpPr>
            <p:cNvPr id="130" name="TextBox 129"/>
            <p:cNvSpPr txBox="1"/>
            <p:nvPr/>
          </p:nvSpPr>
          <p:spPr>
            <a:xfrm>
              <a:off x="789645" y="2607192"/>
              <a:ext cx="606678" cy="498537"/>
            </a:xfrm>
            <a:prstGeom prst="rect">
              <a:avLst/>
            </a:prstGeom>
            <a:solidFill>
              <a:srgbClr val="FFCC66">
                <a:lumMod val="20000"/>
                <a:lumOff val="80000"/>
              </a:srgb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250" b="1" i="1" kern="0" dirty="0" smtClean="0">
                <a:solidFill>
                  <a:srgbClr val="000000"/>
                </a:solidFill>
                <a:latin typeface="Consola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15392" y="2724329"/>
              <a:ext cx="538044" cy="2555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Grammar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185380" y="4744094"/>
            <a:ext cx="619078" cy="343255"/>
            <a:chOff x="1832170" y="2609785"/>
            <a:chExt cx="655320" cy="482704"/>
          </a:xfrm>
        </p:grpSpPr>
        <p:sp>
          <p:nvSpPr>
            <p:cNvPr id="133" name="TextBox 132"/>
            <p:cNvSpPr txBox="1"/>
            <p:nvPr/>
          </p:nvSpPr>
          <p:spPr>
            <a:xfrm>
              <a:off x="1832170" y="2609785"/>
              <a:ext cx="655320" cy="482704"/>
            </a:xfrm>
            <a:prstGeom prst="rect">
              <a:avLst/>
            </a:prstGeom>
            <a:solidFill>
              <a:srgbClr val="990000">
                <a:lumMod val="20000"/>
                <a:lumOff val="80000"/>
              </a:srgb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250" kern="0" dirty="0" smtClean="0">
                <a:solidFill>
                  <a:srgbClr val="000000"/>
                </a:solidFill>
                <a:latin typeface="FrutigerNext LT Regular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90808" y="2720158"/>
              <a:ext cx="538044" cy="2555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Parser</a:t>
              </a:r>
            </a:p>
          </p:txBody>
        </p:sp>
      </p:grpSp>
      <p:pic>
        <p:nvPicPr>
          <p:cNvPr id="1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4775" y="2849346"/>
            <a:ext cx="722073" cy="548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Picture 15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205" y="4102574"/>
            <a:ext cx="731520" cy="4428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7" name="TextBox 136"/>
          <p:cNvSpPr txBox="1"/>
          <p:nvPr/>
        </p:nvSpPr>
        <p:spPr>
          <a:xfrm>
            <a:off x="1720105" y="3940353"/>
            <a:ext cx="595719" cy="174795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IDE</a:t>
            </a:r>
          </a:p>
        </p:txBody>
      </p:sp>
      <p:sp>
        <p:nvSpPr>
          <p:cNvPr id="138" name="Rounded Rectangle 137"/>
          <p:cNvSpPr/>
          <p:nvPr/>
        </p:nvSpPr>
        <p:spPr bwMode="auto">
          <a:xfrm flipH="1">
            <a:off x="6249393" y="2386936"/>
            <a:ext cx="936000" cy="457200"/>
          </a:xfrm>
          <a:prstGeom prst="roundRect">
            <a:avLst/>
          </a:prstGeom>
          <a:solidFill>
            <a:srgbClr val="E7B95C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vert="horz" wrap="square" lIns="79200" tIns="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srgbClr val="000000"/>
                </a:solidFill>
                <a:latin typeface="FrutigerNext LT Regular"/>
              </a:rPr>
              <a:t>Execution Engine 1</a:t>
            </a:r>
          </a:p>
        </p:txBody>
      </p:sp>
      <p:sp>
        <p:nvSpPr>
          <p:cNvPr id="139" name="Rounded Rectangle 138"/>
          <p:cNvSpPr/>
          <p:nvPr/>
        </p:nvSpPr>
        <p:spPr bwMode="auto">
          <a:xfrm flipH="1">
            <a:off x="6249393" y="3162695"/>
            <a:ext cx="936000" cy="457200"/>
          </a:xfrm>
          <a:prstGeom prst="roundRect">
            <a:avLst/>
          </a:prstGeom>
          <a:solidFill>
            <a:srgbClr val="E7B95C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vert="horz" wrap="square" lIns="79200" tIns="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srgbClr val="000000"/>
                </a:solidFill>
                <a:latin typeface="FrutigerNext LT Regular"/>
              </a:rPr>
              <a:t>Execution Engine 2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7713892" y="2128570"/>
            <a:ext cx="971228" cy="819461"/>
            <a:chOff x="5915246" y="1140282"/>
            <a:chExt cx="971228" cy="819461"/>
          </a:xfrm>
        </p:grpSpPr>
        <p:sp>
          <p:nvSpPr>
            <p:cNvPr id="141" name="TextBox 140"/>
            <p:cNvSpPr txBox="1"/>
            <p:nvPr/>
          </p:nvSpPr>
          <p:spPr>
            <a:xfrm>
              <a:off x="5915246" y="1410732"/>
              <a:ext cx="971228" cy="549011"/>
            </a:xfrm>
            <a:prstGeom prst="rect">
              <a:avLst/>
            </a:prstGeom>
            <a:solidFill>
              <a:srgbClr val="E1FFE1"/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>
              <a:noAutofit/>
            </a:bodyPr>
            <a:lstStyle/>
            <a:p>
              <a:pPr>
                <a:defRPr/>
              </a:pPr>
              <a:endParaRPr lang="en-US" sz="250" b="1" i="1" kern="0" dirty="0" smtClean="0">
                <a:solidFill>
                  <a:srgbClr val="000000"/>
                </a:solidFill>
                <a:latin typeface="Consolas"/>
              </a:endParaRPr>
            </a:p>
            <a:p>
              <a:pPr>
                <a:defRPr/>
              </a:pPr>
              <a:r>
                <a:rPr lang="en-US" sz="250" b="1" i="1" kern="0" dirty="0" smtClean="0">
                  <a:solidFill>
                    <a:srgbClr val="000000"/>
                  </a:solidFill>
                  <a:latin typeface="Consolas"/>
                </a:rPr>
                <a:t>Pool </a:t>
              </a:r>
              <a:r>
                <a:rPr lang="en-US" sz="250" b="1" i="1" kern="0" dirty="0" err="1" smtClean="0">
                  <a:solidFill>
                    <a:srgbClr val="000000"/>
                  </a:solidFill>
                  <a:latin typeface="Consolas"/>
                </a:rPr>
                <a:t>gsm_mobile</a:t>
              </a:r>
              <a:r>
                <a:rPr lang="en-US" sz="250" b="1" i="1" kern="0" dirty="0" smtClean="0">
                  <a:solidFill>
                    <a:srgbClr val="000000"/>
                  </a:solidFill>
                  <a:latin typeface="Consolas"/>
                </a:rPr>
                <a:t>: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orig01, ..., orig05, term01, ..., term05</a:t>
              </a:r>
              <a:endParaRPr lang="en-US" sz="250" kern="0" dirty="0" smtClean="0">
                <a:solidFill>
                  <a:srgbClr val="000000"/>
                </a:solidFill>
                <a:latin typeface="FrutigerNext LT Regular"/>
              </a:endParaRPr>
            </a:p>
            <a:p>
              <a:pPr>
                <a:defRPr/>
              </a:pPr>
              <a:r>
                <a:rPr lang="en-US" sz="250" b="1" i="1" kern="0" dirty="0" smtClean="0">
                  <a:solidFill>
                    <a:srgbClr val="000000"/>
                  </a:solidFill>
                  <a:latin typeface="Consolas"/>
                </a:rPr>
                <a:t>10 aliases: 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orig01 -&gt; gsmTH:mobile101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...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orig05 -&gt; gsmTH:mobile105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term01 -&gt; gsmTH:mobile106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928213" y="1140282"/>
              <a:ext cx="943728" cy="26635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GPL 1 Representation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426537" y="2859911"/>
            <a:ext cx="971228" cy="819461"/>
            <a:chOff x="5915246" y="1140282"/>
            <a:chExt cx="971228" cy="819461"/>
          </a:xfrm>
        </p:grpSpPr>
        <p:sp>
          <p:nvSpPr>
            <p:cNvPr id="144" name="TextBox 143"/>
            <p:cNvSpPr txBox="1"/>
            <p:nvPr/>
          </p:nvSpPr>
          <p:spPr>
            <a:xfrm>
              <a:off x="5915246" y="1410732"/>
              <a:ext cx="971228" cy="549011"/>
            </a:xfrm>
            <a:prstGeom prst="rect">
              <a:avLst/>
            </a:prstGeom>
            <a:solidFill>
              <a:srgbClr val="E1FFE1"/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>
              <a:noAutofit/>
            </a:bodyPr>
            <a:lstStyle/>
            <a:p>
              <a:pPr>
                <a:defRPr/>
              </a:pPr>
              <a:endParaRPr lang="en-US" sz="250" b="1" i="1" kern="0" dirty="0" smtClean="0">
                <a:solidFill>
                  <a:srgbClr val="000000"/>
                </a:solidFill>
                <a:latin typeface="Consolas"/>
              </a:endParaRPr>
            </a:p>
            <a:p>
              <a:pPr>
                <a:defRPr/>
              </a:pPr>
              <a:r>
                <a:rPr lang="en-US" sz="250" b="1" i="1" kern="0" dirty="0" smtClean="0">
                  <a:solidFill>
                    <a:srgbClr val="000000"/>
                  </a:solidFill>
                  <a:latin typeface="Consolas"/>
                </a:rPr>
                <a:t>Pool </a:t>
              </a:r>
              <a:r>
                <a:rPr lang="en-US" sz="250" b="1" i="1" kern="0" dirty="0" err="1" smtClean="0">
                  <a:solidFill>
                    <a:srgbClr val="000000"/>
                  </a:solidFill>
                  <a:latin typeface="Consolas"/>
                </a:rPr>
                <a:t>gsm_mobile</a:t>
              </a:r>
              <a:r>
                <a:rPr lang="en-US" sz="250" b="1" i="1" kern="0" dirty="0" smtClean="0">
                  <a:solidFill>
                    <a:srgbClr val="000000"/>
                  </a:solidFill>
                  <a:latin typeface="Consolas"/>
                </a:rPr>
                <a:t>: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orig01, ..., orig05, term01, ..., term05</a:t>
              </a:r>
              <a:endParaRPr lang="en-US" sz="250" kern="0" dirty="0" smtClean="0">
                <a:solidFill>
                  <a:srgbClr val="000000"/>
                </a:solidFill>
                <a:latin typeface="FrutigerNext LT Regular"/>
              </a:endParaRPr>
            </a:p>
            <a:p>
              <a:pPr>
                <a:defRPr/>
              </a:pPr>
              <a:r>
                <a:rPr lang="en-US" sz="250" b="1" i="1" kern="0" dirty="0" smtClean="0">
                  <a:solidFill>
                    <a:srgbClr val="000000"/>
                  </a:solidFill>
                  <a:latin typeface="Consolas"/>
                </a:rPr>
                <a:t>10 aliases: 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orig01 -&gt; gsmTH:mobile101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...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orig05 -&gt; gsmTH:mobile105</a:t>
              </a:r>
            </a:p>
            <a:p>
              <a:pPr>
                <a:defRPr/>
              </a:pPr>
              <a:r>
                <a:rPr lang="en-US" sz="250" kern="0" dirty="0" smtClean="0">
                  <a:solidFill>
                    <a:srgbClr val="000000"/>
                  </a:solidFill>
                  <a:latin typeface="Consolas"/>
                </a:rPr>
                <a:t>term01 -&gt; gsmTH:mobile106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928213" y="1140282"/>
              <a:ext cx="943728" cy="26635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GPL 2 Representation</a:t>
              </a:r>
            </a:p>
          </p:txBody>
        </p:sp>
      </p:grpSp>
      <p:sp>
        <p:nvSpPr>
          <p:cNvPr id="146" name="Right Arrow 145"/>
          <p:cNvSpPr/>
          <p:nvPr/>
        </p:nvSpPr>
        <p:spPr bwMode="auto">
          <a:xfrm>
            <a:off x="7201843" y="3281757"/>
            <a:ext cx="1220340" cy="228600"/>
          </a:xfrm>
          <a:prstGeom prst="rightArrow">
            <a:avLst>
              <a:gd name="adj1" fmla="val 49428"/>
              <a:gd name="adj2" fmla="val 59726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8613939" y="3926711"/>
            <a:ext cx="1036333" cy="725281"/>
            <a:chOff x="5743461" y="2291625"/>
            <a:chExt cx="1036333" cy="878361"/>
          </a:xfrm>
        </p:grpSpPr>
        <p:sp>
          <p:nvSpPr>
            <p:cNvPr id="148" name="Rounded Rectangle 147"/>
            <p:cNvSpPr/>
            <p:nvPr/>
          </p:nvSpPr>
          <p:spPr bwMode="auto">
            <a:xfrm>
              <a:off x="5776943" y="2291625"/>
              <a:ext cx="969370" cy="878361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50800" h="50800"/>
            </a:sp3d>
          </p:spPr>
          <p:txBody>
            <a:bodyPr vert="horz" wrap="square" lIns="79200" tIns="39600" rIns="792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kern="0" dirty="0" smtClean="0">
                <a:solidFill>
                  <a:srgbClr val="000000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743461" y="2532757"/>
              <a:ext cx="1036333" cy="3429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US" sz="1100" b="1" kern="0" dirty="0" smtClean="0">
                  <a:solidFill>
                    <a:srgbClr val="000000"/>
                  </a:solidFill>
                  <a:latin typeface="FrutigerNext LT Regular"/>
                </a:rPr>
                <a:t>Test Execution Platform</a:t>
              </a:r>
            </a:p>
          </p:txBody>
        </p:sp>
      </p:grpSp>
      <p:cxnSp>
        <p:nvCxnSpPr>
          <p:cNvPr id="150" name="Curved Connector 1011"/>
          <p:cNvCxnSpPr>
            <a:stCxn id="121" idx="0"/>
          </p:cNvCxnSpPr>
          <p:nvPr/>
        </p:nvCxnSpPr>
        <p:spPr bwMode="auto">
          <a:xfrm flipH="1" flipV="1">
            <a:off x="7840176" y="4500722"/>
            <a:ext cx="935275" cy="56880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151" name="Curved Connector 1011"/>
          <p:cNvCxnSpPr>
            <a:stCxn id="119" idx="0"/>
            <a:endCxn id="115" idx="2"/>
          </p:cNvCxnSpPr>
          <p:nvPr/>
        </p:nvCxnSpPr>
        <p:spPr bwMode="auto">
          <a:xfrm flipH="1" flipV="1">
            <a:off x="7367765" y="4666139"/>
            <a:ext cx="395486" cy="403383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sp>
        <p:nvSpPr>
          <p:cNvPr id="152" name="Left-Right Arrow 151"/>
          <p:cNvSpPr/>
          <p:nvPr/>
        </p:nvSpPr>
        <p:spPr bwMode="auto">
          <a:xfrm rot="16200000">
            <a:off x="8903254" y="5134011"/>
            <a:ext cx="1088239" cy="145245"/>
          </a:xfrm>
          <a:prstGeom prst="leftRightArrow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 anchor="t" anchorCtr="0">
            <a:noAutofit/>
          </a:bodyPr>
          <a:lstStyle/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153" name="Left-Right Arrow 152"/>
          <p:cNvSpPr/>
          <p:nvPr/>
        </p:nvSpPr>
        <p:spPr bwMode="auto">
          <a:xfrm rot="16200000">
            <a:off x="6498596" y="5134010"/>
            <a:ext cx="1088239" cy="145245"/>
          </a:xfrm>
          <a:prstGeom prst="leftRightArrow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 anchor="t" anchorCtr="0">
            <a:noAutofit/>
          </a:bodyPr>
          <a:lstStyle/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FrutigerNext LT Regular"/>
            </a:endParaRPr>
          </a:p>
        </p:txBody>
      </p:sp>
      <p:cxnSp>
        <p:nvCxnSpPr>
          <p:cNvPr id="154" name="Curved Connector 1011"/>
          <p:cNvCxnSpPr>
            <a:stCxn id="156" idx="2"/>
            <a:endCxn id="199" idx="0"/>
          </p:cNvCxnSpPr>
          <p:nvPr/>
        </p:nvCxnSpPr>
        <p:spPr bwMode="auto">
          <a:xfrm>
            <a:off x="5241197" y="4141863"/>
            <a:ext cx="1812" cy="312561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sp>
        <p:nvSpPr>
          <p:cNvPr id="155" name="Right Arrow 154"/>
          <p:cNvSpPr/>
          <p:nvPr/>
        </p:nvSpPr>
        <p:spPr bwMode="auto">
          <a:xfrm>
            <a:off x="5593710" y="3302625"/>
            <a:ext cx="648611" cy="228600"/>
          </a:xfrm>
          <a:prstGeom prst="rightArrow">
            <a:avLst>
              <a:gd name="adj1" fmla="val 49428"/>
              <a:gd name="adj2" fmla="val 59726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763162" y="3002940"/>
            <a:ext cx="956070" cy="1138923"/>
          </a:xfrm>
          <a:prstGeom prst="roundRect">
            <a:avLst/>
          </a:prstGeom>
          <a:solidFill>
            <a:srgbClr val="E1FFE1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250" b="1" i="1">
                <a:solidFill>
                  <a:srgbClr val="000000"/>
                </a:solidFill>
                <a:latin typeface="Consola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906406" y="3422425"/>
            <a:ext cx="664242" cy="600898"/>
            <a:chOff x="685800" y="3562350"/>
            <a:chExt cx="838200" cy="838200"/>
          </a:xfrm>
          <a:solidFill>
            <a:srgbClr val="FFFFFF">
              <a:lumMod val="75000"/>
            </a:srgbClr>
          </a:solidFill>
        </p:grpSpPr>
        <p:sp>
          <p:nvSpPr>
            <p:cNvPr id="158" name="Oval 157"/>
            <p:cNvSpPr/>
            <p:nvPr/>
          </p:nvSpPr>
          <p:spPr bwMode="auto">
            <a:xfrm>
              <a:off x="1072662" y="3562350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1266092" y="3755781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266092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79231" y="3755781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943708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63" name="Straight Arrow Connector 162"/>
            <p:cNvCxnSpPr>
              <a:stCxn id="158" idx="3"/>
              <a:endCxn id="161" idx="0"/>
            </p:cNvCxnSpPr>
            <p:nvPr/>
          </p:nvCxnSpPr>
          <p:spPr bwMode="auto">
            <a:xfrm flipH="1">
              <a:off x="911469" y="3617385"/>
              <a:ext cx="170635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64" name="Straight Arrow Connector 163"/>
            <p:cNvCxnSpPr>
              <a:stCxn id="158" idx="5"/>
              <a:endCxn id="159" idx="0"/>
            </p:cNvCxnSpPr>
            <p:nvPr/>
          </p:nvCxnSpPr>
          <p:spPr bwMode="auto">
            <a:xfrm>
              <a:off x="1127696" y="3617385"/>
              <a:ext cx="170635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65" name="Straight Arrow Connector 164"/>
            <p:cNvCxnSpPr>
              <a:stCxn id="159" idx="5"/>
              <a:endCxn id="175" idx="0"/>
            </p:cNvCxnSpPr>
            <p:nvPr/>
          </p:nvCxnSpPr>
          <p:spPr bwMode="auto">
            <a:xfrm>
              <a:off x="1321127" y="3810815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66" name="Straight Arrow Connector 165"/>
            <p:cNvCxnSpPr>
              <a:stCxn id="159" idx="4"/>
              <a:endCxn id="160" idx="0"/>
            </p:cNvCxnSpPr>
            <p:nvPr/>
          </p:nvCxnSpPr>
          <p:spPr bwMode="auto">
            <a:xfrm>
              <a:off x="1298331" y="3820258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67" name="Straight Arrow Connector 166"/>
            <p:cNvCxnSpPr>
              <a:stCxn id="159" idx="3"/>
              <a:endCxn id="170" idx="0"/>
            </p:cNvCxnSpPr>
            <p:nvPr/>
          </p:nvCxnSpPr>
          <p:spPr bwMode="auto">
            <a:xfrm flipH="1">
              <a:off x="1169377" y="3810815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68" name="Straight Arrow Connector 167"/>
            <p:cNvCxnSpPr>
              <a:stCxn id="161" idx="5"/>
              <a:endCxn id="162" idx="0"/>
            </p:cNvCxnSpPr>
            <p:nvPr/>
          </p:nvCxnSpPr>
          <p:spPr bwMode="auto">
            <a:xfrm>
              <a:off x="934265" y="3810815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69" name="Straight Arrow Connector 168"/>
            <p:cNvCxnSpPr>
              <a:stCxn id="161" idx="3"/>
              <a:endCxn id="186" idx="0"/>
            </p:cNvCxnSpPr>
            <p:nvPr/>
          </p:nvCxnSpPr>
          <p:spPr bwMode="auto">
            <a:xfrm flipH="1">
              <a:off x="846992" y="3810815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70" name="Oval 169"/>
            <p:cNvSpPr/>
            <p:nvPr/>
          </p:nvSpPr>
          <p:spPr bwMode="auto">
            <a:xfrm>
              <a:off x="1137138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1201615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072662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73" name="Straight Arrow Connector 172"/>
            <p:cNvCxnSpPr>
              <a:stCxn id="170" idx="5"/>
              <a:endCxn id="171" idx="0"/>
            </p:cNvCxnSpPr>
            <p:nvPr/>
          </p:nvCxnSpPr>
          <p:spPr bwMode="auto">
            <a:xfrm>
              <a:off x="1192173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74" name="Straight Arrow Connector 173"/>
            <p:cNvCxnSpPr>
              <a:stCxn id="170" idx="3"/>
              <a:endCxn id="172" idx="0"/>
            </p:cNvCxnSpPr>
            <p:nvPr/>
          </p:nvCxnSpPr>
          <p:spPr bwMode="auto">
            <a:xfrm flipH="1">
              <a:off x="1104900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75" name="Oval 174"/>
            <p:cNvSpPr/>
            <p:nvPr/>
          </p:nvSpPr>
          <p:spPr bwMode="auto">
            <a:xfrm>
              <a:off x="1395046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459523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77" name="Straight Arrow Connector 176"/>
            <p:cNvCxnSpPr>
              <a:stCxn id="175" idx="5"/>
              <a:endCxn id="176" idx="0"/>
            </p:cNvCxnSpPr>
            <p:nvPr/>
          </p:nvCxnSpPr>
          <p:spPr bwMode="auto">
            <a:xfrm>
              <a:off x="1450081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78" name="Straight Arrow Connector 177"/>
            <p:cNvCxnSpPr>
              <a:stCxn id="175" idx="3"/>
              <a:endCxn id="179" idx="0"/>
            </p:cNvCxnSpPr>
            <p:nvPr/>
          </p:nvCxnSpPr>
          <p:spPr bwMode="auto">
            <a:xfrm flipH="1">
              <a:off x="1362808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79" name="Oval 178"/>
            <p:cNvSpPr/>
            <p:nvPr/>
          </p:nvSpPr>
          <p:spPr bwMode="auto">
            <a:xfrm>
              <a:off x="1330569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330569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81" name="Straight Arrow Connector 180"/>
            <p:cNvCxnSpPr>
              <a:stCxn id="179" idx="5"/>
              <a:endCxn id="185" idx="0"/>
            </p:cNvCxnSpPr>
            <p:nvPr/>
          </p:nvCxnSpPr>
          <p:spPr bwMode="auto">
            <a:xfrm>
              <a:off x="1385604" y="4197677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2" name="Straight Arrow Connector 181"/>
            <p:cNvCxnSpPr>
              <a:stCxn id="179" idx="4"/>
              <a:endCxn id="180" idx="0"/>
            </p:cNvCxnSpPr>
            <p:nvPr/>
          </p:nvCxnSpPr>
          <p:spPr bwMode="auto">
            <a:xfrm>
              <a:off x="1362808" y="4207119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3" name="Straight Arrow Connector 182"/>
            <p:cNvCxnSpPr>
              <a:stCxn id="179" idx="3"/>
              <a:endCxn id="184" idx="0"/>
            </p:cNvCxnSpPr>
            <p:nvPr/>
          </p:nvCxnSpPr>
          <p:spPr bwMode="auto">
            <a:xfrm flipH="1">
              <a:off x="1233854" y="4197677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84" name="Oval 183"/>
            <p:cNvSpPr/>
            <p:nvPr/>
          </p:nvSpPr>
          <p:spPr bwMode="auto">
            <a:xfrm>
              <a:off x="1201615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1459523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814754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814754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88" name="Straight Arrow Connector 187"/>
            <p:cNvCxnSpPr>
              <a:stCxn id="186" idx="5"/>
              <a:endCxn id="192" idx="0"/>
            </p:cNvCxnSpPr>
            <p:nvPr/>
          </p:nvCxnSpPr>
          <p:spPr bwMode="auto">
            <a:xfrm>
              <a:off x="869789" y="4004246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9" name="Straight Arrow Connector 188"/>
            <p:cNvCxnSpPr>
              <a:stCxn id="186" idx="4"/>
              <a:endCxn id="187" idx="0"/>
            </p:cNvCxnSpPr>
            <p:nvPr/>
          </p:nvCxnSpPr>
          <p:spPr bwMode="auto">
            <a:xfrm>
              <a:off x="846992" y="4013688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90" name="Straight Arrow Connector 189"/>
            <p:cNvCxnSpPr>
              <a:stCxn id="186" idx="3"/>
              <a:endCxn id="191" idx="0"/>
            </p:cNvCxnSpPr>
            <p:nvPr/>
          </p:nvCxnSpPr>
          <p:spPr bwMode="auto">
            <a:xfrm flipH="1">
              <a:off x="718038" y="4004246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91" name="Oval 190"/>
            <p:cNvSpPr/>
            <p:nvPr/>
          </p:nvSpPr>
          <p:spPr bwMode="auto">
            <a:xfrm>
              <a:off x="685800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943708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smtClean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cxnSp>
        <p:nvCxnSpPr>
          <p:cNvPr id="193" name="Curved Connector 1011"/>
          <p:cNvCxnSpPr>
            <a:endCxn id="133" idx="0"/>
          </p:cNvCxnSpPr>
          <p:nvPr/>
        </p:nvCxnSpPr>
        <p:spPr bwMode="auto">
          <a:xfrm>
            <a:off x="3145408" y="4501249"/>
            <a:ext cx="349511" cy="242845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194" name="Curved Connector 1011"/>
          <p:cNvCxnSpPr>
            <a:endCxn id="130" idx="0"/>
          </p:cNvCxnSpPr>
          <p:nvPr/>
        </p:nvCxnSpPr>
        <p:spPr bwMode="auto">
          <a:xfrm flipH="1">
            <a:off x="2526571" y="4507965"/>
            <a:ext cx="303339" cy="23712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195" name="Curved Connector 1011"/>
          <p:cNvCxnSpPr>
            <a:endCxn id="133" idx="3"/>
          </p:cNvCxnSpPr>
          <p:nvPr/>
        </p:nvCxnSpPr>
        <p:spPr bwMode="auto">
          <a:xfrm flipH="1">
            <a:off x="3804458" y="3963935"/>
            <a:ext cx="968739" cy="951787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196" name="Curved Connector 1011"/>
          <p:cNvCxnSpPr>
            <a:stCxn id="130" idx="3"/>
            <a:endCxn id="133" idx="1"/>
          </p:cNvCxnSpPr>
          <p:nvPr/>
        </p:nvCxnSpPr>
        <p:spPr bwMode="auto">
          <a:xfrm>
            <a:off x="2829910" y="4915575"/>
            <a:ext cx="355470" cy="147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197" name="Curved Connector 1011"/>
          <p:cNvCxnSpPr>
            <a:stCxn id="112" idx="1"/>
            <a:endCxn id="136" idx="3"/>
          </p:cNvCxnSpPr>
          <p:nvPr/>
        </p:nvCxnSpPr>
        <p:spPr bwMode="auto">
          <a:xfrm flipH="1" flipV="1">
            <a:off x="2383725" y="4324004"/>
            <a:ext cx="254812" cy="1085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grpSp>
        <p:nvGrpSpPr>
          <p:cNvPr id="198" name="Group 197"/>
          <p:cNvGrpSpPr/>
          <p:nvPr/>
        </p:nvGrpSpPr>
        <p:grpSpPr>
          <a:xfrm>
            <a:off x="4822191" y="4454424"/>
            <a:ext cx="841636" cy="551544"/>
            <a:chOff x="3329141" y="2690021"/>
            <a:chExt cx="793620" cy="551544"/>
          </a:xfrm>
        </p:grpSpPr>
        <p:sp>
          <p:nvSpPr>
            <p:cNvPr id="199" name="TextBox 198"/>
            <p:cNvSpPr txBox="1"/>
            <p:nvPr/>
          </p:nvSpPr>
          <p:spPr>
            <a:xfrm>
              <a:off x="3329141" y="2690021"/>
              <a:ext cx="793620" cy="551544"/>
            </a:xfrm>
            <a:prstGeom prst="rect">
              <a:avLst/>
            </a:prstGeom>
            <a:solidFill>
              <a:srgbClr val="990000">
                <a:lumMod val="20000"/>
                <a:lumOff val="80000"/>
              </a:srgb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sz="250" kern="0" dirty="0" smtClean="0">
                <a:solidFill>
                  <a:srgbClr val="000000"/>
                </a:solidFill>
                <a:latin typeface="FrutigerNext LT Regular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344746" y="2841163"/>
              <a:ext cx="762409" cy="2492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Constraints</a:t>
              </a:r>
            </a:p>
            <a:p>
              <a:pPr algn="ctr">
                <a:defRPr/>
              </a:pPr>
              <a:r>
                <a:rPr lang="en-US" sz="800" b="1" kern="0" dirty="0" smtClean="0">
                  <a:solidFill>
                    <a:srgbClr val="000000"/>
                  </a:solidFill>
                  <a:latin typeface="FrutigerNext LT Regular"/>
                </a:rPr>
                <a:t>Optimizations</a:t>
              </a:r>
            </a:p>
          </p:txBody>
        </p:sp>
      </p:grpSp>
      <p:cxnSp>
        <p:nvCxnSpPr>
          <p:cNvPr id="201" name="Curved Connector 1011"/>
          <p:cNvCxnSpPr>
            <a:endCxn id="135" idx="3"/>
          </p:cNvCxnSpPr>
          <p:nvPr/>
        </p:nvCxnSpPr>
        <p:spPr bwMode="auto">
          <a:xfrm flipH="1" flipV="1">
            <a:off x="3786848" y="3123458"/>
            <a:ext cx="986349" cy="338421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sp>
        <p:nvSpPr>
          <p:cNvPr id="202" name="TextBox 201"/>
          <p:cNvSpPr txBox="1"/>
          <p:nvPr/>
        </p:nvSpPr>
        <p:spPr>
          <a:xfrm>
            <a:off x="3141140" y="2549006"/>
            <a:ext cx="637109" cy="228219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800" b="1" dirty="0" err="1" smtClean="0">
                <a:solidFill>
                  <a:srgbClr val="000000"/>
                </a:solidFill>
                <a:latin typeface="FrutigerNext LT Regular"/>
              </a:rPr>
              <a:t>Projectional</a:t>
            </a:r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 Modeler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4919992" y="3078241"/>
            <a:ext cx="613557" cy="291180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Conceptual Model</a:t>
            </a:r>
          </a:p>
        </p:txBody>
      </p:sp>
      <p:cxnSp>
        <p:nvCxnSpPr>
          <p:cNvPr id="204" name="Curved Connector 1011"/>
          <p:cNvCxnSpPr>
            <a:stCxn id="115" idx="0"/>
          </p:cNvCxnSpPr>
          <p:nvPr/>
        </p:nvCxnSpPr>
        <p:spPr bwMode="auto">
          <a:xfrm flipV="1">
            <a:off x="7367765" y="2962178"/>
            <a:ext cx="530200" cy="97868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205" name="Curved Connector 1011"/>
          <p:cNvCxnSpPr>
            <a:stCxn id="148" idx="0"/>
            <a:endCxn id="144" idx="2"/>
          </p:cNvCxnSpPr>
          <p:nvPr/>
        </p:nvCxnSpPr>
        <p:spPr bwMode="auto">
          <a:xfrm flipH="1" flipV="1">
            <a:off x="8912151" y="3679372"/>
            <a:ext cx="219955" cy="247339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206" name="Curved Connector 1011"/>
          <p:cNvCxnSpPr>
            <a:stCxn id="119" idx="0"/>
          </p:cNvCxnSpPr>
          <p:nvPr/>
        </p:nvCxnSpPr>
        <p:spPr bwMode="auto">
          <a:xfrm flipV="1">
            <a:off x="7763251" y="4475513"/>
            <a:ext cx="884170" cy="594009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  <p:cxnSp>
        <p:nvCxnSpPr>
          <p:cNvPr id="207" name="Curved Connector 1011"/>
          <p:cNvCxnSpPr>
            <a:stCxn id="121" idx="0"/>
            <a:endCxn id="148" idx="2"/>
          </p:cNvCxnSpPr>
          <p:nvPr/>
        </p:nvCxnSpPr>
        <p:spPr bwMode="auto">
          <a:xfrm flipV="1">
            <a:off x="8775451" y="4651992"/>
            <a:ext cx="356655" cy="41753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63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02" y="-107314"/>
            <a:ext cx="9525657" cy="866110"/>
          </a:xfrm>
        </p:spPr>
        <p:txBody>
          <a:bodyPr/>
          <a:lstStyle/>
          <a:p>
            <a:r>
              <a:rPr lang="en-US" altLang="zh-CN" dirty="0"/>
              <a:t>Text-based Test Case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41" y="783131"/>
            <a:ext cx="5876291" cy="5982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73" y="783131"/>
            <a:ext cx="5449569" cy="28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Test Case Creation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759" y="2790974"/>
            <a:ext cx="6720152" cy="3702628"/>
          </a:xfrm>
        </p:spPr>
        <p:txBody>
          <a:bodyPr/>
          <a:lstStyle/>
          <a:p>
            <a:pPr defTabSz="1219170">
              <a:buClr>
                <a:schemeClr val="accent2"/>
              </a:buClr>
              <a:buSzPct val="115000"/>
              <a:defRPr/>
            </a:pPr>
            <a:r>
              <a:rPr lang="en-US" sz="1867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Test Execution Platform </a:t>
            </a:r>
            <a:r>
              <a:rPr lang="en-US" sz="1867" b="1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en-US" sz="1867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TEP) </a:t>
            </a:r>
            <a:r>
              <a:rPr lang="en-US" sz="18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is an additional </a:t>
            </a:r>
            <a:br>
              <a:rPr lang="en-US" sz="18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8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software layer between </a:t>
            </a:r>
            <a:r>
              <a:rPr lang="en-US" sz="1867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the </a:t>
            </a:r>
            <a:r>
              <a:rPr lang="en-US" sz="18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test written in a DSL </a:t>
            </a:r>
            <a:br>
              <a:rPr lang="en-US" sz="18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8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and its target platform. </a:t>
            </a:r>
          </a:p>
          <a:p>
            <a:pPr marL="819137" lvl="1" indent="-285750" defTabSz="1219170">
              <a:buClr>
                <a:schemeClr val="accent2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14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Provides required interactions </a:t>
            </a:r>
            <a:br>
              <a:rPr lang="en-US" sz="14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4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with the rest of the tools infrastructure</a:t>
            </a:r>
          </a:p>
          <a:p>
            <a:pPr marL="819137" lvl="1" indent="-285750" defTabSz="1219170">
              <a:buClr>
                <a:schemeClr val="accent2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14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Controls all aspects of the test case </a:t>
            </a:r>
            <a:br>
              <a:rPr lang="en-US" sz="14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467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execution on the target platform </a:t>
            </a: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8357539" y="1632551"/>
            <a:ext cx="3470598" cy="211455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50800" h="50800"/>
          </a:sp3d>
        </p:spPr>
        <p:txBody>
          <a:bodyPr vert="horz" wrap="square" lIns="79200" tIns="39600" rIns="79200" bIns="39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Next LT Regular" pitchFamily="34" charset="0"/>
              <a:ea typeface="MS PGothic" pitchFamily="34" charset="-128"/>
            </a:endParaRPr>
          </a:p>
        </p:txBody>
      </p:sp>
      <p:pic>
        <p:nvPicPr>
          <p:cNvPr id="152" name="Picture 51" descr="Picture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337" y="1918301"/>
            <a:ext cx="683345" cy="7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153" name="Right Arrow 152"/>
          <p:cNvSpPr/>
          <p:nvPr/>
        </p:nvSpPr>
        <p:spPr bwMode="auto">
          <a:xfrm>
            <a:off x="7941938" y="2070701"/>
            <a:ext cx="685800" cy="228600"/>
          </a:xfrm>
          <a:prstGeom prst="rightArrow">
            <a:avLst>
              <a:gd name="adj1" fmla="val 49428"/>
              <a:gd name="adj2" fmla="val 59726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154" name="Group 31"/>
          <p:cNvGrpSpPr/>
          <p:nvPr/>
        </p:nvGrpSpPr>
        <p:grpSpPr>
          <a:xfrm>
            <a:off x="8647109" y="1918302"/>
            <a:ext cx="895028" cy="1676400"/>
            <a:chOff x="4683822" y="2320377"/>
            <a:chExt cx="1143000" cy="15062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Rectangle 154"/>
            <p:cNvSpPr/>
            <p:nvPr/>
          </p:nvSpPr>
          <p:spPr bwMode="auto">
            <a:xfrm>
              <a:off x="4683822" y="2320377"/>
              <a:ext cx="1143000" cy="392874"/>
            </a:xfrm>
            <a:prstGeom prst="rect">
              <a:avLst/>
            </a:prstGeom>
            <a:solidFill>
              <a:srgbClr val="FFCC66">
                <a:lumMod val="20000"/>
                <a:lumOff val="80000"/>
              </a:srgb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vert="horz" wrap="square" lIns="79200" tIns="27432" rIns="79200" bIns="396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</a:rPr>
                <a:t>  Pool </a:t>
              </a:r>
              <a:r>
                <a:rPr kumimoji="0" lang="en-US" sz="25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</a:rPr>
                <a:t>orig</a:t>
              </a: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</a:rPr>
                <a:t>  orig01, orig02, ..., orig05</a:t>
              </a: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685801" y="2481229"/>
              <a:ext cx="1138738" cy="298315"/>
            </a:xfrm>
            <a:prstGeom prst="rect">
              <a:avLst/>
            </a:prstGeom>
            <a:solidFill>
              <a:srgbClr val="DDDDFF"/>
            </a:solidFill>
            <a:ln w="63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t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  10 aliases: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  Pool </a:t>
              </a:r>
              <a:r>
                <a:rPr kumimoji="0" lang="en-US" sz="25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</a:t>
              </a: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  orig01, orig02, ..., orig05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683822" y="2714982"/>
              <a:ext cx="1143000" cy="1111644"/>
            </a:xfrm>
            <a:prstGeom prst="rect">
              <a:avLst/>
            </a:prstGeom>
            <a:solidFill>
              <a:srgbClr val="E1FFE1"/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Pool </a:t>
              </a:r>
              <a:r>
                <a:rPr kumimoji="0" lang="en-US" sz="25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gsm_mobile</a:t>
              </a: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orig01, ..., orig05, term01, ..., term05</a:t>
              </a: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10 aliases: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orig01 -&gt; gsmTH:mobile101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orig05 -&gt; gsmTH:mobile105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term01 -&gt; gsmTH:mobile106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10 aliases: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orig01 -&gt; gsmTH:mobile101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orig05 -&gt; gsmTH:mobile105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term01 -&gt; gsmTH:mobile106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term05 -&gt; gsmTH:mobile110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Pool </a:t>
              </a:r>
              <a:r>
                <a:rPr kumimoji="0" lang="en-US" sz="25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</a:t>
              </a: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orig01, orig02, ..., orig05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Pool term: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term01, term02, ..., term05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7229325" y="3531199"/>
            <a:ext cx="885484" cy="2921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Test Case</a:t>
            </a:r>
          </a:p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Framework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159" name="Right Arrow 158"/>
          <p:cNvSpPr/>
          <p:nvPr/>
        </p:nvSpPr>
        <p:spPr bwMode="auto">
          <a:xfrm>
            <a:off x="6162467" y="2097436"/>
            <a:ext cx="463598" cy="228600"/>
          </a:xfrm>
          <a:prstGeom prst="rightArrow">
            <a:avLst>
              <a:gd name="adj1" fmla="val 49428"/>
              <a:gd name="adj2" fmla="val 59726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Next LT Regular" pitchFamily="34" charset="0"/>
              <a:ea typeface="MS PGothic" pitchFamily="34" charset="-128"/>
            </a:endParaRPr>
          </a:p>
        </p:txBody>
      </p:sp>
      <p:cxnSp>
        <p:nvCxnSpPr>
          <p:cNvPr id="160" name="Curved Connector 159"/>
          <p:cNvCxnSpPr>
            <a:endCxn id="231" idx="2"/>
          </p:cNvCxnSpPr>
          <p:nvPr/>
        </p:nvCxnSpPr>
        <p:spPr bwMode="auto">
          <a:xfrm rot="10800000">
            <a:off x="5985603" y="2459059"/>
            <a:ext cx="1470660" cy="554603"/>
          </a:xfrm>
          <a:prstGeom prst="curvedConnector2">
            <a:avLst/>
          </a:prstGeom>
          <a:noFill/>
          <a:ln w="317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1" name="TextBox 160"/>
          <p:cNvSpPr txBox="1"/>
          <p:nvPr/>
        </p:nvSpPr>
        <p:spPr>
          <a:xfrm>
            <a:off x="5475063" y="1765901"/>
            <a:ext cx="762000" cy="207749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Template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7214413" y="1613501"/>
            <a:ext cx="879924" cy="1022581"/>
            <a:chOff x="3124200" y="895350"/>
            <a:chExt cx="879924" cy="1022581"/>
          </a:xfrm>
        </p:grpSpPr>
        <p:sp>
          <p:nvSpPr>
            <p:cNvPr id="163" name="TextBox 162"/>
            <p:cNvSpPr txBox="1"/>
            <p:nvPr/>
          </p:nvSpPr>
          <p:spPr>
            <a:xfrm>
              <a:off x="3242124" y="1200150"/>
              <a:ext cx="665648" cy="717781"/>
            </a:xfrm>
            <a:prstGeom prst="rect">
              <a:avLst/>
            </a:prstGeom>
            <a:solidFill>
              <a:srgbClr val="FFCC66">
                <a:lumMod val="20000"/>
                <a:lumOff val="80000"/>
              </a:srgbClr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10 aliases: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orig01 -&gt; gsmTH:mobile101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orig05 -&gt; gsmTH:mobile105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term01 -&gt; gsmTH:mobile106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term05 -&gt; gsmTH:mobile110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Pool </a:t>
              </a:r>
              <a:r>
                <a:rPr kumimoji="0" lang="en-US" sz="25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</a:t>
              </a: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orig01, orig02, ..., orig05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Pool term: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term01, term02, ..., term05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Pool </a:t>
              </a:r>
              <a:r>
                <a:rPr kumimoji="0" lang="en-US" sz="25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gsm_mobile</a:t>
              </a:r>
              <a:r>
                <a:rPr kumimoji="0" lang="en-US" sz="25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+mn-cs"/>
                </a:rPr>
                <a:t>orig01, ..., orig05, term01, ..., </a:t>
              </a:r>
              <a:endPara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124200" y="895350"/>
              <a:ext cx="879924" cy="27750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</a:rPr>
                <a:t>Test Script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</a:rPr>
                <a:t>in DSL</a:t>
              </a: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8615085" y="1689701"/>
            <a:ext cx="939562" cy="1978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900" b="1" dirty="0" smtClean="0">
                <a:solidFill>
                  <a:srgbClr val="000000"/>
                </a:solidFill>
                <a:latin typeface="FrutigerNext LT Regular"/>
              </a:rPr>
              <a:t>Test Flow</a:t>
            </a:r>
            <a:endParaRPr lang="en-US" sz="9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57693" y="3000915"/>
            <a:ext cx="884330" cy="4762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Template generated by the framework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703937" y="4051901"/>
            <a:ext cx="914400" cy="685800"/>
          </a:xfrm>
          <a:prstGeom prst="roundRect">
            <a:avLst/>
          </a:prstGeom>
          <a:solidFill>
            <a:srgbClr val="E1FFE1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</p:txBody>
      </p:sp>
      <p:sp>
        <p:nvSpPr>
          <p:cNvPr id="168" name="Left-Right Arrow 167"/>
          <p:cNvSpPr/>
          <p:nvPr/>
        </p:nvSpPr>
        <p:spPr bwMode="auto">
          <a:xfrm rot="16200000">
            <a:off x="9006225" y="3832598"/>
            <a:ext cx="316611" cy="145613"/>
          </a:xfrm>
          <a:prstGeom prst="leftRightArrow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 anchor="t" anchorCtr="0">
            <a:noAutofit/>
          </a:bodyPr>
          <a:lstStyle/>
          <a:p>
            <a:pPr defTabSz="914400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199987" y="1765901"/>
            <a:ext cx="1602584" cy="3429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1300" b="1" dirty="0" smtClean="0">
                <a:solidFill>
                  <a:srgbClr val="000000"/>
                </a:solidFill>
                <a:latin typeface="FrutigerNext LT Regular"/>
              </a:rPr>
              <a:t>Test Execution Platform</a:t>
            </a:r>
            <a:endParaRPr lang="en-US" sz="13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170" name="Bent Arrow 169"/>
          <p:cNvSpPr/>
          <p:nvPr/>
        </p:nvSpPr>
        <p:spPr bwMode="auto">
          <a:xfrm>
            <a:off x="8170537" y="3289901"/>
            <a:ext cx="457200" cy="914400"/>
          </a:xfrm>
          <a:prstGeom prst="bentArrow">
            <a:avLst>
              <a:gd name="adj1" fmla="val 24724"/>
              <a:gd name="adj2" fmla="val 25335"/>
              <a:gd name="adj3" fmla="val 26844"/>
              <a:gd name="adj4" fmla="val 43750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8850586" y="4114453"/>
            <a:ext cx="609600" cy="547048"/>
            <a:chOff x="685800" y="3562350"/>
            <a:chExt cx="838200" cy="838200"/>
          </a:xfrm>
          <a:solidFill>
            <a:srgbClr val="FFFFFF">
              <a:lumMod val="75000"/>
            </a:srgbClr>
          </a:solidFill>
        </p:grpSpPr>
        <p:sp>
          <p:nvSpPr>
            <p:cNvPr id="172" name="Oval 171"/>
            <p:cNvSpPr/>
            <p:nvPr/>
          </p:nvSpPr>
          <p:spPr bwMode="auto">
            <a:xfrm>
              <a:off x="1072662" y="3562350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266092" y="3755781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266092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879231" y="3755781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943708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77" name="Straight Arrow Connector 176"/>
            <p:cNvCxnSpPr>
              <a:stCxn id="172" idx="3"/>
              <a:endCxn id="175" idx="0"/>
            </p:cNvCxnSpPr>
            <p:nvPr/>
          </p:nvCxnSpPr>
          <p:spPr bwMode="auto">
            <a:xfrm flipH="1">
              <a:off x="911469" y="3617385"/>
              <a:ext cx="170635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78" name="Straight Arrow Connector 177"/>
            <p:cNvCxnSpPr>
              <a:stCxn id="172" idx="5"/>
              <a:endCxn id="173" idx="0"/>
            </p:cNvCxnSpPr>
            <p:nvPr/>
          </p:nvCxnSpPr>
          <p:spPr bwMode="auto">
            <a:xfrm>
              <a:off x="1127696" y="3617385"/>
              <a:ext cx="170635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79" name="Straight Arrow Connector 178"/>
            <p:cNvCxnSpPr>
              <a:stCxn id="173" idx="5"/>
              <a:endCxn id="189" idx="0"/>
            </p:cNvCxnSpPr>
            <p:nvPr/>
          </p:nvCxnSpPr>
          <p:spPr bwMode="auto">
            <a:xfrm>
              <a:off x="1321127" y="3810815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0" name="Straight Arrow Connector 179"/>
            <p:cNvCxnSpPr>
              <a:stCxn id="173" idx="4"/>
              <a:endCxn id="174" idx="0"/>
            </p:cNvCxnSpPr>
            <p:nvPr/>
          </p:nvCxnSpPr>
          <p:spPr bwMode="auto">
            <a:xfrm>
              <a:off x="1298331" y="3820258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1" name="Straight Arrow Connector 180"/>
            <p:cNvCxnSpPr>
              <a:stCxn id="173" idx="3"/>
              <a:endCxn id="184" idx="0"/>
            </p:cNvCxnSpPr>
            <p:nvPr/>
          </p:nvCxnSpPr>
          <p:spPr bwMode="auto">
            <a:xfrm flipH="1">
              <a:off x="1169377" y="3810815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2" name="Straight Arrow Connector 181"/>
            <p:cNvCxnSpPr>
              <a:stCxn id="175" idx="5"/>
              <a:endCxn id="176" idx="0"/>
            </p:cNvCxnSpPr>
            <p:nvPr/>
          </p:nvCxnSpPr>
          <p:spPr bwMode="auto">
            <a:xfrm>
              <a:off x="934265" y="3810815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3" name="Straight Arrow Connector 182"/>
            <p:cNvCxnSpPr>
              <a:stCxn id="175" idx="3"/>
              <a:endCxn id="200" idx="0"/>
            </p:cNvCxnSpPr>
            <p:nvPr/>
          </p:nvCxnSpPr>
          <p:spPr bwMode="auto">
            <a:xfrm flipH="1">
              <a:off x="846992" y="3810815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84" name="Oval 183"/>
            <p:cNvSpPr/>
            <p:nvPr/>
          </p:nvSpPr>
          <p:spPr bwMode="auto">
            <a:xfrm>
              <a:off x="1137138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1201615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1072662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87" name="Straight Arrow Connector 186"/>
            <p:cNvCxnSpPr>
              <a:stCxn id="184" idx="5"/>
              <a:endCxn id="185" idx="0"/>
            </p:cNvCxnSpPr>
            <p:nvPr/>
          </p:nvCxnSpPr>
          <p:spPr bwMode="auto">
            <a:xfrm>
              <a:off x="1192173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88" name="Straight Arrow Connector 187"/>
            <p:cNvCxnSpPr>
              <a:stCxn id="184" idx="3"/>
              <a:endCxn id="186" idx="0"/>
            </p:cNvCxnSpPr>
            <p:nvPr/>
          </p:nvCxnSpPr>
          <p:spPr bwMode="auto">
            <a:xfrm flipH="1">
              <a:off x="1104900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89" name="Oval 188"/>
            <p:cNvSpPr/>
            <p:nvPr/>
          </p:nvSpPr>
          <p:spPr bwMode="auto">
            <a:xfrm>
              <a:off x="1395046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459523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91" name="Straight Arrow Connector 190"/>
            <p:cNvCxnSpPr>
              <a:stCxn id="189" idx="5"/>
              <a:endCxn id="190" idx="0"/>
            </p:cNvCxnSpPr>
            <p:nvPr/>
          </p:nvCxnSpPr>
          <p:spPr bwMode="auto">
            <a:xfrm>
              <a:off x="1450081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92" name="Straight Arrow Connector 191"/>
            <p:cNvCxnSpPr>
              <a:stCxn id="189" idx="3"/>
              <a:endCxn id="193" idx="0"/>
            </p:cNvCxnSpPr>
            <p:nvPr/>
          </p:nvCxnSpPr>
          <p:spPr bwMode="auto">
            <a:xfrm flipH="1">
              <a:off x="1362808" y="4004246"/>
              <a:ext cx="41681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93" name="Oval 192"/>
            <p:cNvSpPr/>
            <p:nvPr/>
          </p:nvSpPr>
          <p:spPr bwMode="auto">
            <a:xfrm>
              <a:off x="1330569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1330569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195" name="Straight Arrow Connector 194"/>
            <p:cNvCxnSpPr>
              <a:stCxn id="193" idx="5"/>
              <a:endCxn id="199" idx="0"/>
            </p:cNvCxnSpPr>
            <p:nvPr/>
          </p:nvCxnSpPr>
          <p:spPr bwMode="auto">
            <a:xfrm>
              <a:off x="1385604" y="4197677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96" name="Straight Arrow Connector 195"/>
            <p:cNvCxnSpPr>
              <a:stCxn id="193" idx="4"/>
              <a:endCxn id="194" idx="0"/>
            </p:cNvCxnSpPr>
            <p:nvPr/>
          </p:nvCxnSpPr>
          <p:spPr bwMode="auto">
            <a:xfrm>
              <a:off x="1362808" y="4207119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197" name="Straight Arrow Connector 196"/>
            <p:cNvCxnSpPr>
              <a:stCxn id="193" idx="3"/>
              <a:endCxn id="198" idx="0"/>
            </p:cNvCxnSpPr>
            <p:nvPr/>
          </p:nvCxnSpPr>
          <p:spPr bwMode="auto">
            <a:xfrm flipH="1">
              <a:off x="1233854" y="4197677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198" name="Oval 197"/>
            <p:cNvSpPr/>
            <p:nvPr/>
          </p:nvSpPr>
          <p:spPr bwMode="auto">
            <a:xfrm>
              <a:off x="1201615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459523" y="4336073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14754" y="394921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814754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cxnSp>
          <p:nvCxnSpPr>
            <p:cNvPr id="202" name="Straight Arrow Connector 201"/>
            <p:cNvCxnSpPr>
              <a:stCxn id="200" idx="5"/>
              <a:endCxn id="206" idx="0"/>
            </p:cNvCxnSpPr>
            <p:nvPr/>
          </p:nvCxnSpPr>
          <p:spPr bwMode="auto">
            <a:xfrm>
              <a:off x="869789" y="4004246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203" name="Straight Arrow Connector 202"/>
            <p:cNvCxnSpPr>
              <a:stCxn id="200" idx="4"/>
              <a:endCxn id="201" idx="0"/>
            </p:cNvCxnSpPr>
            <p:nvPr/>
          </p:nvCxnSpPr>
          <p:spPr bwMode="auto">
            <a:xfrm>
              <a:off x="846992" y="4013688"/>
              <a:ext cx="0" cy="128954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cxnSp>
          <p:nvCxnSpPr>
            <p:cNvPr id="204" name="Straight Arrow Connector 203"/>
            <p:cNvCxnSpPr>
              <a:stCxn id="200" idx="3"/>
              <a:endCxn id="205" idx="0"/>
            </p:cNvCxnSpPr>
            <p:nvPr/>
          </p:nvCxnSpPr>
          <p:spPr bwMode="auto">
            <a:xfrm flipH="1">
              <a:off x="718038" y="4004246"/>
              <a:ext cx="106158" cy="138396"/>
            </a:xfrm>
            <a:prstGeom prst="straightConnector1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sm" len="med"/>
            </a:ln>
            <a:effectLst/>
          </p:spPr>
        </p:cxnSp>
        <p:sp>
          <p:nvSpPr>
            <p:cNvPr id="205" name="Oval 204"/>
            <p:cNvSpPr/>
            <p:nvPr/>
          </p:nvSpPr>
          <p:spPr bwMode="auto">
            <a:xfrm>
              <a:off x="685800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943708" y="4142642"/>
              <a:ext cx="64477" cy="64477"/>
            </a:xfrm>
            <a:prstGeom prst="ellips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8561902" y="4790897"/>
            <a:ext cx="1144137" cy="3048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Test Case Data (Symbol Lookup)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9389737" y="1994501"/>
            <a:ext cx="457200" cy="304800"/>
            <a:chOff x="5977721" y="1352550"/>
            <a:chExt cx="457200" cy="304800"/>
          </a:xfrm>
        </p:grpSpPr>
        <p:sp>
          <p:nvSpPr>
            <p:cNvPr id="209" name="Oval 28"/>
            <p:cNvSpPr>
              <a:spLocks noChangeArrowheads="1"/>
            </p:cNvSpPr>
            <p:nvPr/>
          </p:nvSpPr>
          <p:spPr bwMode="auto">
            <a:xfrm>
              <a:off x="5977721" y="1352550"/>
              <a:ext cx="332096" cy="179696"/>
            </a:xfrm>
            <a:prstGeom prst="roundRect">
              <a:avLst/>
            </a:prstGeom>
            <a:gradFill flip="none" rotWithShape="1">
              <a:gsLst>
                <a:gs pos="0">
                  <a:srgbClr val="FFFF99"/>
                </a:gs>
                <a:gs pos="30000">
                  <a:srgbClr val="FFCC66"/>
                </a:gs>
                <a:gs pos="70000">
                  <a:srgbClr val="CC9900"/>
                </a:gs>
                <a:gs pos="100000">
                  <a:srgbClr val="996633"/>
                </a:gs>
              </a:gsLst>
              <a:lin ang="54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rPr>
                <a:t> </a:t>
              </a:r>
            </a:p>
          </p:txBody>
        </p:sp>
        <p:sp>
          <p:nvSpPr>
            <p:cNvPr id="210" name="Oval 28"/>
            <p:cNvSpPr>
              <a:spLocks noChangeArrowheads="1"/>
            </p:cNvSpPr>
            <p:nvPr/>
          </p:nvSpPr>
          <p:spPr bwMode="auto">
            <a:xfrm>
              <a:off x="6040273" y="1415102"/>
              <a:ext cx="332096" cy="179696"/>
            </a:xfrm>
            <a:prstGeom prst="roundRect">
              <a:avLst/>
            </a:prstGeom>
            <a:gradFill flip="none" rotWithShape="1">
              <a:gsLst>
                <a:gs pos="0">
                  <a:srgbClr val="FFFF99"/>
                </a:gs>
                <a:gs pos="30000">
                  <a:srgbClr val="FFCC66"/>
                </a:gs>
                <a:gs pos="70000">
                  <a:srgbClr val="CC9900"/>
                </a:gs>
                <a:gs pos="100000">
                  <a:srgbClr val="996633"/>
                </a:gs>
              </a:gsLst>
              <a:lin ang="54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rPr>
                <a:t> </a:t>
              </a:r>
            </a:p>
          </p:txBody>
        </p:sp>
        <p:sp>
          <p:nvSpPr>
            <p:cNvPr id="211" name="Oval 28"/>
            <p:cNvSpPr>
              <a:spLocks noChangeArrowheads="1"/>
            </p:cNvSpPr>
            <p:nvPr/>
          </p:nvSpPr>
          <p:spPr bwMode="auto">
            <a:xfrm>
              <a:off x="6102825" y="1477654"/>
              <a:ext cx="332096" cy="179696"/>
            </a:xfrm>
            <a:prstGeom prst="roundRect">
              <a:avLst/>
            </a:prstGeom>
            <a:gradFill flip="none" rotWithShape="1">
              <a:gsLst>
                <a:gs pos="0">
                  <a:srgbClr val="FFFF99"/>
                </a:gs>
                <a:gs pos="30000">
                  <a:srgbClr val="FFCC66"/>
                </a:gs>
                <a:gs pos="70000">
                  <a:srgbClr val="CC9900"/>
                </a:gs>
                <a:gs pos="100000">
                  <a:srgbClr val="996633"/>
                </a:gs>
              </a:gsLst>
              <a:lin ang="54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rPr>
                <a:t> </a:t>
              </a:r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9799552" y="1984265"/>
            <a:ext cx="762000" cy="3048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Abstract Resources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cxnSp>
        <p:nvCxnSpPr>
          <p:cNvPr id="213" name="Curved Connector 1011"/>
          <p:cNvCxnSpPr/>
          <p:nvPr/>
        </p:nvCxnSpPr>
        <p:spPr bwMode="auto">
          <a:xfrm flipV="1">
            <a:off x="9770737" y="2299301"/>
            <a:ext cx="0" cy="281940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grpSp>
        <p:nvGrpSpPr>
          <p:cNvPr id="214" name="Group 213"/>
          <p:cNvGrpSpPr/>
          <p:nvPr/>
        </p:nvGrpSpPr>
        <p:grpSpPr>
          <a:xfrm>
            <a:off x="9542137" y="4280501"/>
            <a:ext cx="2307600" cy="1185032"/>
            <a:chOff x="5562600" y="3333750"/>
            <a:chExt cx="2307600" cy="11850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5568143" y="3790950"/>
              <a:ext cx="2241903" cy="381000"/>
              <a:chOff x="5621495" y="3790950"/>
              <a:chExt cx="2241903" cy="350535"/>
            </a:xfrm>
          </p:grpSpPr>
          <p:cxnSp>
            <p:nvCxnSpPr>
              <p:cNvPr id="220" name="Curved Connector 1011"/>
              <p:cNvCxnSpPr>
                <a:endCxn id="216" idx="2"/>
              </p:cNvCxnSpPr>
              <p:nvPr/>
            </p:nvCxnSpPr>
            <p:spPr bwMode="auto">
              <a:xfrm flipH="1" flipV="1">
                <a:off x="6446052" y="3790950"/>
                <a:ext cx="1417346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221" name="Curved Connector 1011"/>
              <p:cNvCxnSpPr>
                <a:endCxn id="216" idx="2"/>
              </p:cNvCxnSpPr>
              <p:nvPr/>
            </p:nvCxnSpPr>
            <p:spPr bwMode="auto">
              <a:xfrm flipH="1" flipV="1">
                <a:off x="6446052" y="3790950"/>
                <a:ext cx="856870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222" name="Curved Connector 1011"/>
              <p:cNvCxnSpPr>
                <a:endCxn id="216" idx="2"/>
              </p:cNvCxnSpPr>
              <p:nvPr/>
            </p:nvCxnSpPr>
            <p:spPr bwMode="auto">
              <a:xfrm flipH="1" flipV="1">
                <a:off x="6446052" y="3790950"/>
                <a:ext cx="296397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223" name="Curved Connector 1011"/>
              <p:cNvCxnSpPr>
                <a:endCxn id="216" idx="2"/>
              </p:cNvCxnSpPr>
              <p:nvPr/>
            </p:nvCxnSpPr>
            <p:spPr bwMode="auto">
              <a:xfrm flipV="1">
                <a:off x="6181971" y="3790950"/>
                <a:ext cx="264081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224" name="Curved Connector 1011"/>
              <p:cNvCxnSpPr>
                <a:endCxn id="216" idx="2"/>
              </p:cNvCxnSpPr>
              <p:nvPr/>
            </p:nvCxnSpPr>
            <p:spPr bwMode="auto">
              <a:xfrm flipV="1">
                <a:off x="5621495" y="3790950"/>
                <a:ext cx="824557" cy="3505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  <p:cxnSp>
            <p:nvCxnSpPr>
              <p:cNvPr id="225" name="Curved Connector 1011"/>
              <p:cNvCxnSpPr/>
              <p:nvPr/>
            </p:nvCxnSpPr>
            <p:spPr bwMode="auto">
              <a:xfrm flipV="1">
                <a:off x="6448284" y="3790950"/>
                <a:ext cx="1106" cy="34396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lg"/>
                <a:tailEnd type="stealth" w="sm" len="lg"/>
              </a:ln>
              <a:effectLst/>
            </p:spPr>
          </p:cxnSp>
        </p:grpSp>
        <p:sp>
          <p:nvSpPr>
            <p:cNvPr id="216" name="Rounded Rectangle 215"/>
            <p:cNvSpPr/>
            <p:nvPr/>
          </p:nvSpPr>
          <p:spPr bwMode="auto">
            <a:xfrm flipH="1">
              <a:off x="5922000" y="3333750"/>
              <a:ext cx="936000" cy="457200"/>
            </a:xfrm>
            <a:prstGeom prst="roundRect">
              <a:avLst/>
            </a:prstGeom>
            <a:solidFill>
              <a:srgbClr val="E7B95C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79200" tIns="0" rIns="792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</a:rPr>
                <a:t>Resource </a:t>
              </a:r>
            </a:p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</a:rPr>
                <a:t>Manager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17" name="Rounded Rectangle 216"/>
            <p:cNvSpPr/>
            <p:nvPr/>
          </p:nvSpPr>
          <p:spPr bwMode="auto">
            <a:xfrm>
              <a:off x="5562600" y="4171950"/>
              <a:ext cx="2286000" cy="346832"/>
            </a:xfrm>
            <a:prstGeom prst="roundRect">
              <a:avLst>
                <a:gd name="adj" fmla="val 11543"/>
              </a:avLst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50800" h="38100"/>
            </a:sp3d>
          </p:spPr>
          <p:txBody>
            <a:bodyPr vert="horz" wrap="square" lIns="79200" tIns="39600" rIns="792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rPr>
                <a:t>Concrete Environment</a:t>
              </a:r>
            </a:p>
          </p:txBody>
        </p:sp>
        <p:sp>
          <p:nvSpPr>
            <p:cNvPr id="218" name="Rounded Rectangle 217"/>
            <p:cNvSpPr/>
            <p:nvPr/>
          </p:nvSpPr>
          <p:spPr bwMode="auto">
            <a:xfrm flipH="1">
              <a:off x="6934200" y="3333750"/>
              <a:ext cx="936000" cy="457200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p:spPr>
          <p:txBody>
            <a:bodyPr vert="horz" wrap="square" lIns="36000" tIns="0" rIns="36000" bIns="396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</a:rPr>
                <a:t>Provisioning </a:t>
              </a:r>
            </a:p>
            <a:p>
              <a:pPr marL="0" marR="0" lvl="0" indent="0" algn="ctr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</a:rPr>
                <a:t>Manager</a:t>
              </a:r>
            </a:p>
          </p:txBody>
        </p:sp>
        <p:cxnSp>
          <p:nvCxnSpPr>
            <p:cNvPr id="219" name="Curved Connector 1011"/>
            <p:cNvCxnSpPr>
              <a:endCxn id="218" idx="2"/>
            </p:cNvCxnSpPr>
            <p:nvPr/>
          </p:nvCxnSpPr>
          <p:spPr bwMode="auto">
            <a:xfrm flipV="1">
              <a:off x="7401727" y="3790950"/>
              <a:ext cx="473" cy="38100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26" name="Left-Right Arrow 225"/>
          <p:cNvSpPr/>
          <p:nvPr/>
        </p:nvSpPr>
        <p:spPr bwMode="auto">
          <a:xfrm rot="16200000">
            <a:off x="10106760" y="3944479"/>
            <a:ext cx="540000" cy="145245"/>
          </a:xfrm>
          <a:prstGeom prst="leftRightArrow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 anchor="t" anchorCtr="0">
            <a:noAutofit/>
          </a:bodyPr>
          <a:lstStyle/>
          <a:p>
            <a:pPr defTabSz="914400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227" name="Left-Right Arrow 226"/>
          <p:cNvSpPr/>
          <p:nvPr/>
        </p:nvSpPr>
        <p:spPr bwMode="auto">
          <a:xfrm rot="16200000">
            <a:off x="11104514" y="3944479"/>
            <a:ext cx="540000" cy="145245"/>
          </a:xfrm>
          <a:prstGeom prst="leftRightArrow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 anchor="t" anchorCtr="0">
            <a:noAutofit/>
          </a:bodyPr>
          <a:lstStyle/>
          <a:p>
            <a:pPr defTabSz="914400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228" name="Right Arrow 227"/>
          <p:cNvSpPr/>
          <p:nvPr/>
        </p:nvSpPr>
        <p:spPr bwMode="auto">
          <a:xfrm>
            <a:off x="7941938" y="2859712"/>
            <a:ext cx="685800" cy="228600"/>
          </a:xfrm>
          <a:prstGeom prst="rightArrow">
            <a:avLst>
              <a:gd name="adj1" fmla="val 49428"/>
              <a:gd name="adj2" fmla="val 59726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Next LT Regular" pitchFamily="34" charset="0"/>
              <a:ea typeface="MS PGothic" pitchFamily="34" charset="-128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7713337" y="4051901"/>
            <a:ext cx="914400" cy="685800"/>
          </a:xfrm>
          <a:prstGeom prst="roundRect">
            <a:avLst/>
          </a:prstGeom>
          <a:solidFill>
            <a:srgbClr val="E1FFE1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332337" y="2756501"/>
            <a:ext cx="666000" cy="739822"/>
          </a:xfrm>
          <a:prstGeom prst="roundRect">
            <a:avLst/>
          </a:prstGeom>
          <a:solidFill>
            <a:srgbClr val="E1FFE1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wrap="square" lIns="54000" r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10 aliases: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orig01 -&gt; gsmTH:mobile101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orig05 -&gt; gsmTH:mobile105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term01 -&gt; gsmTH:mobile106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term05 -&gt; gsmTH:mobile110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Pool </a:t>
            </a:r>
            <a:r>
              <a:rPr kumimoji="0" lang="en-US" sz="25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orig</a:t>
            </a: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orig01, orig02, ..., orig05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Pool term: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term01, term02, ..., term05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Pool </a:t>
            </a:r>
            <a:r>
              <a:rPr kumimoji="0" lang="en-US" sz="25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gsm_mobile</a:t>
            </a: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: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657943" y="1976354"/>
            <a:ext cx="655320" cy="482704"/>
          </a:xfrm>
          <a:prstGeom prst="rect">
            <a:avLst/>
          </a:prstGeom>
          <a:solidFill>
            <a:srgbClr val="990000">
              <a:lumMod val="20000"/>
              <a:lumOff val="80000"/>
            </a:srgbClr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10 aliases: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Pool </a:t>
            </a:r>
            <a:r>
              <a:rPr kumimoji="0" lang="en-US" sz="25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orig</a:t>
            </a:r>
            <a:r>
              <a: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orig01, orig02, ..., orig05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rPr>
              <a:t>..., term05</a:t>
            </a:r>
            <a:endParaRPr kumimoji="0" lang="en-US" sz="2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Next LT Regular"/>
              <a:cs typeface="+mn-cs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637137" y="4778645"/>
            <a:ext cx="1069074" cy="3129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Higher-Level Functions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7742259" y="4509101"/>
            <a:ext cx="349228" cy="180508"/>
            <a:chOff x="3783406" y="3441167"/>
            <a:chExt cx="371461" cy="225697"/>
          </a:xfrm>
        </p:grpSpPr>
        <p:sp>
          <p:nvSpPr>
            <p:cNvPr id="234" name="Rounded Rectangle 233"/>
            <p:cNvSpPr/>
            <p:nvPr/>
          </p:nvSpPr>
          <p:spPr bwMode="auto">
            <a:xfrm>
              <a:off x="3783406" y="3441167"/>
              <a:ext cx="152399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35" name="Rounded Rectangle 234"/>
            <p:cNvSpPr/>
            <p:nvPr/>
          </p:nvSpPr>
          <p:spPr bwMode="auto">
            <a:xfrm>
              <a:off x="3827547" y="3471635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36" name="Rounded Rectangle 235"/>
            <p:cNvSpPr/>
            <p:nvPr/>
          </p:nvSpPr>
          <p:spPr bwMode="auto">
            <a:xfrm>
              <a:off x="3870516" y="350285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3918133" y="353188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38" name="Rounded Rectangle 237"/>
            <p:cNvSpPr/>
            <p:nvPr/>
          </p:nvSpPr>
          <p:spPr bwMode="auto">
            <a:xfrm>
              <a:off x="3962400" y="3562350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39" name="Rounded Rectangle 238"/>
            <p:cNvSpPr/>
            <p:nvPr/>
          </p:nvSpPr>
          <p:spPr bwMode="auto">
            <a:xfrm>
              <a:off x="4002468" y="3590664"/>
              <a:ext cx="152399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7859333" y="4336583"/>
            <a:ext cx="457911" cy="254524"/>
            <a:chOff x="3781968" y="3441167"/>
            <a:chExt cx="371312" cy="225697"/>
          </a:xfrm>
        </p:grpSpPr>
        <p:sp>
          <p:nvSpPr>
            <p:cNvPr id="241" name="Rounded Rectangle 240"/>
            <p:cNvSpPr/>
            <p:nvPr/>
          </p:nvSpPr>
          <p:spPr bwMode="auto">
            <a:xfrm>
              <a:off x="3781968" y="3441167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42" name="Rounded Rectangle 241"/>
            <p:cNvSpPr/>
            <p:nvPr/>
          </p:nvSpPr>
          <p:spPr bwMode="auto">
            <a:xfrm>
              <a:off x="3829134" y="3471635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43" name="Rounded Rectangle 242"/>
            <p:cNvSpPr/>
            <p:nvPr/>
          </p:nvSpPr>
          <p:spPr bwMode="auto">
            <a:xfrm>
              <a:off x="3870516" y="350285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44" name="Rounded Rectangle 243"/>
            <p:cNvSpPr/>
            <p:nvPr/>
          </p:nvSpPr>
          <p:spPr bwMode="auto">
            <a:xfrm>
              <a:off x="3918133" y="353188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45" name="Rounded Rectangle 244"/>
            <p:cNvSpPr/>
            <p:nvPr/>
          </p:nvSpPr>
          <p:spPr bwMode="auto">
            <a:xfrm>
              <a:off x="3962400" y="3562350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46" name="Rounded Rectangle 245"/>
            <p:cNvSpPr/>
            <p:nvPr/>
          </p:nvSpPr>
          <p:spPr bwMode="auto">
            <a:xfrm>
              <a:off x="4000880" y="3590664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939806" y="4116175"/>
            <a:ext cx="631666" cy="330971"/>
            <a:chOff x="3782380" y="3441167"/>
            <a:chExt cx="372161" cy="225697"/>
          </a:xfrm>
        </p:grpSpPr>
        <p:sp>
          <p:nvSpPr>
            <p:cNvPr id="248" name="Rounded Rectangle 247"/>
            <p:cNvSpPr/>
            <p:nvPr/>
          </p:nvSpPr>
          <p:spPr bwMode="auto">
            <a:xfrm>
              <a:off x="3782380" y="3441167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49" name="Rounded Rectangle 248"/>
            <p:cNvSpPr/>
            <p:nvPr/>
          </p:nvSpPr>
          <p:spPr bwMode="auto">
            <a:xfrm>
              <a:off x="3827873" y="3471635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50" name="Rounded Rectangle 249"/>
            <p:cNvSpPr/>
            <p:nvPr/>
          </p:nvSpPr>
          <p:spPr bwMode="auto">
            <a:xfrm>
              <a:off x="3870516" y="350285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51" name="Rounded Rectangle 250"/>
            <p:cNvSpPr/>
            <p:nvPr/>
          </p:nvSpPr>
          <p:spPr bwMode="auto">
            <a:xfrm>
              <a:off x="3918133" y="3531882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52" name="Rounded Rectangle 251"/>
            <p:cNvSpPr/>
            <p:nvPr/>
          </p:nvSpPr>
          <p:spPr bwMode="auto">
            <a:xfrm>
              <a:off x="3962400" y="3562350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53" name="Rounded Rectangle 252"/>
            <p:cNvSpPr/>
            <p:nvPr/>
          </p:nvSpPr>
          <p:spPr bwMode="auto">
            <a:xfrm>
              <a:off x="4002141" y="3590664"/>
              <a:ext cx="152400" cy="7620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01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10075537" y="3137501"/>
            <a:ext cx="1002102" cy="3048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Segment Ordering Data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255" name="Right Arrow 254"/>
          <p:cNvSpPr/>
          <p:nvPr/>
        </p:nvSpPr>
        <p:spPr bwMode="auto">
          <a:xfrm flipH="1">
            <a:off x="9542137" y="2680301"/>
            <a:ext cx="685800" cy="228600"/>
          </a:xfrm>
          <a:prstGeom prst="rightArrow">
            <a:avLst>
              <a:gd name="adj1" fmla="val 49428"/>
              <a:gd name="adj2" fmla="val 59726"/>
            </a:avLst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  <p:txBody>
          <a:bodyPr vert="horz" wrap="square" lIns="79200" tIns="39600" rIns="79200" bIns="396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10151737" y="2389149"/>
            <a:ext cx="914400" cy="685800"/>
            <a:chOff x="6172200" y="1442398"/>
            <a:chExt cx="914400" cy="685800"/>
          </a:xfrm>
        </p:grpSpPr>
        <p:sp>
          <p:nvSpPr>
            <p:cNvPr id="257" name="TextBox 256"/>
            <p:cNvSpPr txBox="1"/>
            <p:nvPr/>
          </p:nvSpPr>
          <p:spPr>
            <a:xfrm>
              <a:off x="6172200" y="1442398"/>
              <a:ext cx="914400" cy="685800"/>
            </a:xfrm>
            <a:prstGeom prst="roundRect">
              <a:avLst/>
            </a:prstGeom>
            <a:solidFill>
              <a:srgbClr val="E1FFE1"/>
            </a:solidFill>
            <a:ln w="127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cs typeface="+mn-cs"/>
              </a:endParaRPr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6318849" y="1504950"/>
              <a:ext cx="609600" cy="547048"/>
              <a:chOff x="685800" y="3562350"/>
              <a:chExt cx="838200" cy="838200"/>
            </a:xfrm>
            <a:solidFill>
              <a:srgbClr val="FFFFFF">
                <a:lumMod val="75000"/>
              </a:srgbClr>
            </a:solidFill>
          </p:grpSpPr>
          <p:sp>
            <p:nvSpPr>
              <p:cNvPr id="259" name="Oval 258"/>
              <p:cNvSpPr/>
              <p:nvPr/>
            </p:nvSpPr>
            <p:spPr bwMode="auto">
              <a:xfrm>
                <a:off x="1072662" y="3562350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1266092" y="3755781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 bwMode="auto">
              <a:xfrm>
                <a:off x="1266092" y="394921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 bwMode="auto">
              <a:xfrm>
                <a:off x="879231" y="3755781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943708" y="394921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cxnSp>
            <p:nvCxnSpPr>
              <p:cNvPr id="264" name="Straight Arrow Connector 263"/>
              <p:cNvCxnSpPr>
                <a:stCxn id="259" idx="3"/>
                <a:endCxn id="262" idx="0"/>
              </p:cNvCxnSpPr>
              <p:nvPr/>
            </p:nvCxnSpPr>
            <p:spPr bwMode="auto">
              <a:xfrm flipH="1">
                <a:off x="911469" y="3617385"/>
                <a:ext cx="170635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65" name="Straight Arrow Connector 264"/>
              <p:cNvCxnSpPr>
                <a:stCxn id="259" idx="5"/>
                <a:endCxn id="260" idx="0"/>
              </p:cNvCxnSpPr>
              <p:nvPr/>
            </p:nvCxnSpPr>
            <p:spPr bwMode="auto">
              <a:xfrm>
                <a:off x="1127696" y="3617385"/>
                <a:ext cx="170635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66" name="Straight Arrow Connector 265"/>
              <p:cNvCxnSpPr>
                <a:stCxn id="260" idx="5"/>
                <a:endCxn id="276" idx="0"/>
              </p:cNvCxnSpPr>
              <p:nvPr/>
            </p:nvCxnSpPr>
            <p:spPr bwMode="auto">
              <a:xfrm>
                <a:off x="1321127" y="3810815"/>
                <a:ext cx="106158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67" name="Straight Arrow Connector 266"/>
              <p:cNvCxnSpPr>
                <a:stCxn id="260" idx="4"/>
                <a:endCxn id="261" idx="0"/>
              </p:cNvCxnSpPr>
              <p:nvPr/>
            </p:nvCxnSpPr>
            <p:spPr bwMode="auto">
              <a:xfrm>
                <a:off x="1298331" y="3820258"/>
                <a:ext cx="0" cy="128954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68" name="Straight Arrow Connector 267"/>
              <p:cNvCxnSpPr>
                <a:stCxn id="260" idx="3"/>
                <a:endCxn id="271" idx="0"/>
              </p:cNvCxnSpPr>
              <p:nvPr/>
            </p:nvCxnSpPr>
            <p:spPr bwMode="auto">
              <a:xfrm flipH="1">
                <a:off x="1169377" y="3810815"/>
                <a:ext cx="106158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69" name="Straight Arrow Connector 268"/>
              <p:cNvCxnSpPr>
                <a:stCxn id="262" idx="5"/>
                <a:endCxn id="263" idx="0"/>
              </p:cNvCxnSpPr>
              <p:nvPr/>
            </p:nvCxnSpPr>
            <p:spPr bwMode="auto">
              <a:xfrm>
                <a:off x="934265" y="3810815"/>
                <a:ext cx="41681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70" name="Straight Arrow Connector 269"/>
              <p:cNvCxnSpPr>
                <a:stCxn id="262" idx="3"/>
                <a:endCxn id="287" idx="0"/>
              </p:cNvCxnSpPr>
              <p:nvPr/>
            </p:nvCxnSpPr>
            <p:spPr bwMode="auto">
              <a:xfrm flipH="1">
                <a:off x="846992" y="3810815"/>
                <a:ext cx="41681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sp>
            <p:nvSpPr>
              <p:cNvPr id="271" name="Oval 270"/>
              <p:cNvSpPr/>
              <p:nvPr/>
            </p:nvSpPr>
            <p:spPr bwMode="auto">
              <a:xfrm>
                <a:off x="1137138" y="394921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 bwMode="auto">
              <a:xfrm>
                <a:off x="1201615" y="414264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1072662" y="414264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cxnSp>
            <p:nvCxnSpPr>
              <p:cNvPr id="274" name="Straight Arrow Connector 273"/>
              <p:cNvCxnSpPr>
                <a:stCxn id="271" idx="5"/>
                <a:endCxn id="272" idx="0"/>
              </p:cNvCxnSpPr>
              <p:nvPr/>
            </p:nvCxnSpPr>
            <p:spPr bwMode="auto">
              <a:xfrm>
                <a:off x="1192173" y="4004246"/>
                <a:ext cx="41681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75" name="Straight Arrow Connector 274"/>
              <p:cNvCxnSpPr>
                <a:stCxn id="271" idx="3"/>
                <a:endCxn id="273" idx="0"/>
              </p:cNvCxnSpPr>
              <p:nvPr/>
            </p:nvCxnSpPr>
            <p:spPr bwMode="auto">
              <a:xfrm flipH="1">
                <a:off x="1104900" y="4004246"/>
                <a:ext cx="41681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sp>
            <p:nvSpPr>
              <p:cNvPr id="276" name="Oval 275"/>
              <p:cNvSpPr/>
              <p:nvPr/>
            </p:nvSpPr>
            <p:spPr bwMode="auto">
              <a:xfrm>
                <a:off x="1395046" y="394921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 bwMode="auto">
              <a:xfrm>
                <a:off x="1459523" y="414264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cxnSp>
            <p:nvCxnSpPr>
              <p:cNvPr id="278" name="Straight Arrow Connector 277"/>
              <p:cNvCxnSpPr>
                <a:stCxn id="276" idx="5"/>
                <a:endCxn id="277" idx="0"/>
              </p:cNvCxnSpPr>
              <p:nvPr/>
            </p:nvCxnSpPr>
            <p:spPr bwMode="auto">
              <a:xfrm>
                <a:off x="1450081" y="4004246"/>
                <a:ext cx="41681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79" name="Straight Arrow Connector 278"/>
              <p:cNvCxnSpPr>
                <a:stCxn id="276" idx="3"/>
                <a:endCxn id="280" idx="0"/>
              </p:cNvCxnSpPr>
              <p:nvPr/>
            </p:nvCxnSpPr>
            <p:spPr bwMode="auto">
              <a:xfrm flipH="1">
                <a:off x="1362808" y="4004246"/>
                <a:ext cx="41681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sp>
            <p:nvSpPr>
              <p:cNvPr id="280" name="Oval 279"/>
              <p:cNvSpPr/>
              <p:nvPr/>
            </p:nvSpPr>
            <p:spPr bwMode="auto">
              <a:xfrm>
                <a:off x="1330569" y="414264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 bwMode="auto">
              <a:xfrm>
                <a:off x="1330569" y="4336073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cxnSp>
            <p:nvCxnSpPr>
              <p:cNvPr id="282" name="Straight Arrow Connector 281"/>
              <p:cNvCxnSpPr>
                <a:stCxn id="280" idx="5"/>
                <a:endCxn id="286" idx="0"/>
              </p:cNvCxnSpPr>
              <p:nvPr/>
            </p:nvCxnSpPr>
            <p:spPr bwMode="auto">
              <a:xfrm>
                <a:off x="1385604" y="4197677"/>
                <a:ext cx="106158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83" name="Straight Arrow Connector 282"/>
              <p:cNvCxnSpPr>
                <a:stCxn id="280" idx="4"/>
                <a:endCxn id="281" idx="0"/>
              </p:cNvCxnSpPr>
              <p:nvPr/>
            </p:nvCxnSpPr>
            <p:spPr bwMode="auto">
              <a:xfrm>
                <a:off x="1362808" y="4207119"/>
                <a:ext cx="0" cy="128954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84" name="Straight Arrow Connector 283"/>
              <p:cNvCxnSpPr>
                <a:stCxn id="280" idx="3"/>
                <a:endCxn id="285" idx="0"/>
              </p:cNvCxnSpPr>
              <p:nvPr/>
            </p:nvCxnSpPr>
            <p:spPr bwMode="auto">
              <a:xfrm flipH="1">
                <a:off x="1233854" y="4197677"/>
                <a:ext cx="106158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sp>
            <p:nvSpPr>
              <p:cNvPr id="285" name="Oval 284"/>
              <p:cNvSpPr/>
              <p:nvPr/>
            </p:nvSpPr>
            <p:spPr bwMode="auto">
              <a:xfrm>
                <a:off x="1201615" y="4336073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1459523" y="4336073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814754" y="394921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814754" y="414264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cxnSp>
            <p:nvCxnSpPr>
              <p:cNvPr id="289" name="Straight Arrow Connector 288"/>
              <p:cNvCxnSpPr>
                <a:stCxn id="287" idx="5"/>
                <a:endCxn id="293" idx="0"/>
              </p:cNvCxnSpPr>
              <p:nvPr/>
            </p:nvCxnSpPr>
            <p:spPr bwMode="auto">
              <a:xfrm>
                <a:off x="869789" y="4004246"/>
                <a:ext cx="106158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90" name="Straight Arrow Connector 289"/>
              <p:cNvCxnSpPr>
                <a:stCxn id="287" idx="4"/>
                <a:endCxn id="288" idx="0"/>
              </p:cNvCxnSpPr>
              <p:nvPr/>
            </p:nvCxnSpPr>
            <p:spPr bwMode="auto">
              <a:xfrm>
                <a:off x="846992" y="4013688"/>
                <a:ext cx="0" cy="128954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cxnSp>
            <p:nvCxnSpPr>
              <p:cNvPr id="291" name="Straight Arrow Connector 290"/>
              <p:cNvCxnSpPr>
                <a:stCxn id="287" idx="3"/>
                <a:endCxn id="292" idx="0"/>
              </p:cNvCxnSpPr>
              <p:nvPr/>
            </p:nvCxnSpPr>
            <p:spPr bwMode="auto">
              <a:xfrm flipH="1">
                <a:off x="718038" y="4004246"/>
                <a:ext cx="106158" cy="13839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</p:spPr>
          </p:cxnSp>
          <p:sp>
            <p:nvSpPr>
              <p:cNvPr id="292" name="Oval 291"/>
              <p:cNvSpPr/>
              <p:nvPr/>
            </p:nvSpPr>
            <p:spPr bwMode="auto">
              <a:xfrm>
                <a:off x="685800" y="414264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 bwMode="auto">
              <a:xfrm>
                <a:off x="943708" y="4142642"/>
                <a:ext cx="64477" cy="644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200" tIns="39600" rIns="79200" bIns="396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8016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Next LT Regular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294" name="TextBox 293"/>
          <p:cNvSpPr txBox="1"/>
          <p:nvPr/>
        </p:nvSpPr>
        <p:spPr>
          <a:xfrm>
            <a:off x="8603093" y="1982208"/>
            <a:ext cx="1071427" cy="1287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Custom code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8597104" y="2217447"/>
            <a:ext cx="1071427" cy="1717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Generated code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8595774" y="3407075"/>
            <a:ext cx="1071427" cy="1717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defTabSz="914400"/>
            <a:r>
              <a:rPr lang="en-US" sz="800" b="1" dirty="0" smtClean="0">
                <a:solidFill>
                  <a:srgbClr val="000000"/>
                </a:solidFill>
                <a:latin typeface="FrutigerNext LT Regular"/>
              </a:rPr>
              <a:t>Framework code</a:t>
            </a:r>
            <a:endParaRPr lang="en-US" sz="800" b="1" dirty="0">
              <a:solidFill>
                <a:srgbClr val="000000"/>
              </a:solidFill>
              <a:latin typeface="FrutigerNext L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54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5781A-4E5E-411F-8DD8-2EAB42D7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53" y="4552628"/>
            <a:ext cx="3489825" cy="949270"/>
          </a:xfrm>
        </p:spPr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Challenges of Multi-actor Delivery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JAD Ecosystem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Standardization Progress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Domain &amp; Description Language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mtClean="0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Multi-actor Delivery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9426" y="1352598"/>
            <a:ext cx="5894364" cy="4680000"/>
          </a:xfrm>
        </p:spPr>
        <p:txBody>
          <a:bodyPr/>
          <a:lstStyle/>
          <a:p>
            <a:pPr marL="380981" indent="-380981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i="1" dirty="0" smtClean="0"/>
              <a:t>NFV/5G </a:t>
            </a:r>
            <a:r>
              <a:rPr lang="en-US" sz="2000" i="1" dirty="0"/>
              <a:t>standards still maturing</a:t>
            </a:r>
            <a:r>
              <a:rPr lang="en-US" sz="2000" i="1" dirty="0" smtClean="0"/>
              <a:t>…</a:t>
            </a:r>
          </a:p>
          <a:p>
            <a:pPr marL="380981" indent="-380981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i="1" dirty="0"/>
              <a:t>Solutions coming from multiple parties (including the Operator)…</a:t>
            </a:r>
            <a:r>
              <a:rPr lang="en-US" sz="2000" dirty="0"/>
              <a:t> </a:t>
            </a:r>
          </a:p>
          <a:p>
            <a:pPr marL="380981" indent="-380981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i="1" dirty="0" smtClean="0"/>
              <a:t>Sequential supplier/Operator development </a:t>
            </a:r>
            <a:r>
              <a:rPr lang="en-US" sz="2000" i="1" dirty="0"/>
              <a:t>&amp; </a:t>
            </a:r>
            <a:r>
              <a:rPr lang="en-US" sz="2000" i="1" dirty="0" smtClean="0"/>
              <a:t>deployment leads to duplication </a:t>
            </a:r>
            <a:r>
              <a:rPr lang="en-US" sz="2000" i="1" dirty="0"/>
              <a:t>of </a:t>
            </a:r>
            <a:r>
              <a:rPr lang="en-US" sz="2000" i="1" dirty="0" smtClean="0"/>
              <a:t>effort, lengthy </a:t>
            </a:r>
            <a:r>
              <a:rPr lang="en-US" sz="2000" i="1" dirty="0"/>
              <a:t>TTM for end </a:t>
            </a:r>
            <a:r>
              <a:rPr lang="en-US" sz="2000" i="1" dirty="0" smtClean="0"/>
              <a:t>user, and </a:t>
            </a:r>
            <a:r>
              <a:rPr lang="en-US" sz="2000" i="1" dirty="0"/>
              <a:t>high cost for </a:t>
            </a:r>
            <a:r>
              <a:rPr lang="en-US" sz="2000" i="1" dirty="0" smtClean="0"/>
              <a:t>operator</a:t>
            </a:r>
          </a:p>
          <a:p>
            <a:pPr marL="380981" indent="-380981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i="1" dirty="0" smtClean="0"/>
              <a:t>Separation </a:t>
            </a:r>
            <a:r>
              <a:rPr lang="en-US" sz="2000" i="1" dirty="0"/>
              <a:t>of software from hardware poses additional requirements and certification challenges… </a:t>
            </a:r>
          </a:p>
          <a:p>
            <a:pPr marL="514350" indent="-514350">
              <a:buClr>
                <a:schemeClr val="accent2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b="1" i="1" dirty="0"/>
              <a:t>No single party can </a:t>
            </a:r>
            <a:r>
              <a:rPr lang="en-US" b="1" i="1" u="sng" dirty="0" smtClean="0"/>
              <a:t>test and certify</a:t>
            </a:r>
            <a:r>
              <a:rPr lang="en-US" b="1" i="1" dirty="0" smtClean="0"/>
              <a:t> their </a:t>
            </a:r>
            <a:r>
              <a:rPr lang="en-US" b="1" i="1" dirty="0"/>
              <a:t>contribution in isolation </a:t>
            </a: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mtClean="0"/>
              <a:t>ADD SECTION NAME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4077" y="6088012"/>
            <a:ext cx="8965252" cy="7487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en-US" sz="2133" b="1" dirty="0">
                <a:solidFill>
                  <a:schemeClr val="bg1"/>
                </a:solidFill>
              </a:rPr>
              <a:t>Collaboration</a:t>
            </a:r>
            <a:r>
              <a:rPr lang="en-US" sz="2133" dirty="0">
                <a:solidFill>
                  <a:schemeClr val="bg1"/>
                </a:solidFill>
              </a:rPr>
              <a:t> is a solution that is only possible if processes are </a:t>
            </a:r>
            <a:r>
              <a:rPr lang="en-US" sz="2133" b="1" u="sng" dirty="0">
                <a:solidFill>
                  <a:schemeClr val="bg1"/>
                </a:solidFill>
              </a:rPr>
              <a:t>standardized</a:t>
            </a:r>
            <a:r>
              <a:rPr lang="en-US" sz="2133" dirty="0">
                <a:solidFill>
                  <a:schemeClr val="bg1"/>
                </a:solidFill>
              </a:rPr>
              <a:t> and the parties utilize a </a:t>
            </a:r>
            <a:r>
              <a:rPr lang="en-US" sz="2133" b="1" u="sng" dirty="0">
                <a:solidFill>
                  <a:schemeClr val="bg1"/>
                </a:solidFill>
              </a:rPr>
              <a:t>platform</a:t>
            </a:r>
            <a:r>
              <a:rPr lang="en-US" sz="2133" dirty="0">
                <a:solidFill>
                  <a:schemeClr val="bg1"/>
                </a:solidFill>
              </a:rPr>
              <a:t> to enable joint activities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1391989"/>
            <a:ext cx="5465687" cy="357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04000" y="5024632"/>
            <a:ext cx="5448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en-US" sz="2000" dirty="0"/>
              <a:t>Open Collaboration with CSP Acting as Gatekeeper</a:t>
            </a:r>
          </a:p>
        </p:txBody>
      </p:sp>
    </p:spTree>
    <p:extLst>
      <p:ext uri="{BB962C8B-B14F-4D97-AF65-F5344CB8AC3E}">
        <p14:creationId xmlns:p14="http://schemas.microsoft.com/office/powerpoint/2010/main" val="2026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Agile Delivery (JAD)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759" y="1336961"/>
            <a:ext cx="11225625" cy="46800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Completed </a:t>
            </a:r>
            <a:r>
              <a:rPr lang="en-US" sz="2000" dirty="0"/>
              <a:t>3 phases of </a:t>
            </a:r>
            <a:r>
              <a:rPr lang="en-US" sz="2000" dirty="0" smtClean="0"/>
              <a:t> an award-winning TM Forum Catalyst program </a:t>
            </a:r>
            <a:r>
              <a:rPr lang="en-US" sz="2000" dirty="0"/>
              <a:t>as proof of </a:t>
            </a:r>
            <a:r>
              <a:rPr lang="en-US" sz="2000" dirty="0" smtClean="0"/>
              <a:t>concept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Documented </a:t>
            </a:r>
            <a:r>
              <a:rPr lang="en-US" sz="2000" dirty="0"/>
              <a:t>the </a:t>
            </a:r>
            <a:r>
              <a:rPr lang="en-US" sz="2000" dirty="0" smtClean="0"/>
              <a:t>end-to-end collaboration </a:t>
            </a:r>
            <a:r>
              <a:rPr lang="en-US" sz="2000" dirty="0"/>
              <a:t>process </a:t>
            </a:r>
            <a:r>
              <a:rPr lang="en-US" sz="2000" dirty="0" smtClean="0"/>
              <a:t>(from </a:t>
            </a:r>
            <a:r>
              <a:rPr lang="en-US" sz="2000" dirty="0"/>
              <a:t>R</a:t>
            </a:r>
            <a:r>
              <a:rPr lang="en-US" sz="2000" dirty="0" smtClean="0"/>
              <a:t>equirements </a:t>
            </a:r>
            <a:r>
              <a:rPr lang="en-US" sz="2000" dirty="0"/>
              <a:t>to </a:t>
            </a:r>
            <a:r>
              <a:rPr lang="en-US" sz="2000" dirty="0" smtClean="0"/>
              <a:t>Service </a:t>
            </a:r>
            <a:r>
              <a:rPr lang="en-US" sz="2000" dirty="0"/>
              <a:t>A</a:t>
            </a:r>
            <a:r>
              <a:rPr lang="en-US" sz="2000" dirty="0" smtClean="0"/>
              <a:t>ssurance)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Concluded </a:t>
            </a:r>
            <a:r>
              <a:rPr lang="en-US" sz="2000" dirty="0"/>
              <a:t>that the biggest issue is in </a:t>
            </a:r>
            <a:r>
              <a:rPr lang="en-US" sz="2000" dirty="0" smtClean="0"/>
              <a:t>testing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H</a:t>
            </a:r>
            <a:r>
              <a:rPr lang="en-US" sz="1800" dirty="0" smtClean="0"/>
              <a:t>ighest cost and Largest consumption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Concluded that every supplier cannot be asked </a:t>
            </a:r>
            <a:r>
              <a:rPr lang="en-US" sz="2000" dirty="0"/>
              <a:t>to use the same test technology or the same test </a:t>
            </a:r>
            <a:r>
              <a:rPr lang="en-US" sz="2000" dirty="0" smtClean="0"/>
              <a:t>language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Have </a:t>
            </a:r>
            <a:r>
              <a:rPr lang="en-US" sz="2000" dirty="0"/>
              <a:t>to agree on a common test domain and description language which would enable contributions from multiple </a:t>
            </a:r>
            <a:r>
              <a:rPr lang="en-US" sz="2000" dirty="0"/>
              <a:t>actors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Domain and Description Language </a:t>
            </a:r>
            <a:r>
              <a:rPr lang="en-US" dirty="0" smtClean="0"/>
              <a:t>was documented in </a:t>
            </a:r>
            <a:r>
              <a:rPr lang="en-US" b="1" dirty="0"/>
              <a:t>ETSI NFV TST011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Multiple </a:t>
            </a:r>
            <a:r>
              <a:rPr lang="en-US" sz="2000" dirty="0"/>
              <a:t>test technologies and repositories have to be accessible through open </a:t>
            </a:r>
            <a:r>
              <a:rPr lang="en-US" sz="2000" dirty="0" smtClean="0"/>
              <a:t>APIs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/>
              <a:t>urrently </a:t>
            </a:r>
            <a:r>
              <a:rPr lang="en-US" sz="2000" dirty="0"/>
              <a:t>working on an API component suite for testing with </a:t>
            </a:r>
            <a:r>
              <a:rPr lang="en-US" sz="2000" dirty="0"/>
              <a:t>the TM Forum  </a:t>
            </a:r>
            <a:r>
              <a:rPr lang="en-US" sz="2000" dirty="0"/>
              <a:t>API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 smtClean="0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3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JAD Testing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Pooling of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interface points and the key interactions – Open TM Forum Test APIs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Strategic reuse – Test Plans, Test Cases, Test Execution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single source of truth - Common Test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Standardized Test </a:t>
            </a:r>
            <a:r>
              <a:rPr lang="en-US" dirty="0" err="1"/>
              <a:t>Metamodel</a:t>
            </a:r>
            <a:r>
              <a:rPr lang="en-US" dirty="0"/>
              <a:t> and language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Accessibility and visibility for all the stakeholders involved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Collaboration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Traceability across the entire lifecycle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mtClean="0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4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Agile</a:t>
            </a:r>
            <a:r>
              <a:rPr lang="en-US" dirty="0"/>
              <a:t> Delivery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 smtClean="0"/>
              <a:t>ADD SECTION NAME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0"/>
          </p:nvPr>
        </p:nvSpPr>
        <p:spPr>
          <a:xfrm>
            <a:off x="592948" y="1168737"/>
            <a:ext cx="5298766" cy="526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/>
              <a:t>Multiple test technologies and repositories accessible through open APIs and orchestrated through workflow-driven </a:t>
            </a:r>
            <a:r>
              <a:rPr lang="en-US" sz="1600" dirty="0" smtClean="0"/>
              <a:t>processes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with </a:t>
            </a:r>
            <a:r>
              <a:rPr lang="en-US" sz="1600" dirty="0"/>
              <a:t>continuous project tracking on a collaboration </a:t>
            </a:r>
            <a:r>
              <a:rPr lang="en-US" sz="1600" dirty="0" smtClean="0"/>
              <a:t>platform</a:t>
            </a: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/>
              <a:t>Service-oriented testing - decoupling test cases from underlying technologies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/>
              <a:t>Standardized test case format and test Domain-Specific Language (DSL) based on a common domain definition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Cloudification</a:t>
            </a:r>
            <a:r>
              <a:rPr lang="en-US" sz="1600" dirty="0"/>
              <a:t> of the test environment and test </a:t>
            </a:r>
            <a:r>
              <a:rPr lang="en-US" sz="1600" dirty="0"/>
              <a:t>tools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</a:t>
            </a:r>
            <a:r>
              <a:rPr lang="en-US" sz="1600" dirty="0">
                <a:latin typeface="+mn-lt"/>
              </a:rPr>
              <a:t>lastic </a:t>
            </a:r>
            <a:r>
              <a:rPr lang="en-US" sz="1600" dirty="0">
                <a:latin typeface="+mn-lt"/>
              </a:rPr>
              <a:t>contribution and consumption of test resources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/>
              <a:t>Strategic reuse - reusability of test plans, test cases, test data and test environments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/>
              <a:t>Correlated test results analysis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57102" y="1732809"/>
            <a:ext cx="6321583" cy="3020423"/>
            <a:chOff x="3926859" y="1379673"/>
            <a:chExt cx="7959254" cy="41451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64518" y="1530786"/>
              <a:ext cx="6995241" cy="3994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4"/>
            <p:cNvGrpSpPr/>
            <p:nvPr/>
          </p:nvGrpSpPr>
          <p:grpSpPr>
            <a:xfrm>
              <a:off x="3926859" y="1379673"/>
              <a:ext cx="877776" cy="459116"/>
              <a:chOff x="3021013" y="1270000"/>
              <a:chExt cx="1120775" cy="10668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FF3300">
                    <a:tint val="45000"/>
                    <a:satMod val="400000"/>
                  </a:srgbClr>
                </a:duotone>
                <a:extLst/>
              </a:blip>
              <a:stretch>
                <a:fillRect/>
              </a:stretch>
            </p:blipFill>
            <p:spPr bwMode="auto">
              <a:xfrm>
                <a:off x="3606024" y="1478208"/>
                <a:ext cx="314857" cy="315842"/>
              </a:xfrm>
              <a:prstGeom prst="rect">
                <a:avLst/>
              </a:prstGeom>
            </p:spPr>
          </p:pic>
          <p:pic>
            <p:nvPicPr>
              <p:cNvPr id="12" name="Picture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125" y="1479550"/>
                <a:ext cx="314325" cy="315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4"/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125" y="1831975"/>
                <a:ext cx="34766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00649D">
                    <a:shade val="45000"/>
                    <a:satMod val="135000"/>
                  </a:srgbClr>
                  <a:prstClr val="white"/>
                </a:duotone>
                <a:extLst/>
              </a:blip>
              <a:stretch>
                <a:fillRect/>
              </a:stretch>
            </p:blipFill>
            <p:spPr bwMode="auto">
              <a:xfrm>
                <a:off x="3608135" y="1834207"/>
                <a:ext cx="314857" cy="31584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00B0DA">
                    <a:shade val="45000"/>
                    <a:satMod val="135000"/>
                  </a:srgbClr>
                  <a:prstClr val="white"/>
                </a:duotone>
                <a:extLst/>
              </a:blip>
              <a:stretch>
                <a:fillRect/>
              </a:stretch>
            </p:blipFill>
            <p:spPr bwMode="auto">
              <a:xfrm>
                <a:off x="3393482" y="1476988"/>
                <a:ext cx="314857" cy="31584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00A6A0">
                    <a:shade val="45000"/>
                    <a:satMod val="135000"/>
                  </a:srgbClr>
                  <a:prstClr val="white"/>
                </a:duotone>
                <a:extLst/>
              </a:blip>
              <a:stretch>
                <a:fillRect/>
              </a:stretch>
            </p:blipFill>
            <p:spPr bwMode="auto">
              <a:xfrm>
                <a:off x="3395417" y="1839306"/>
                <a:ext cx="314857" cy="315842"/>
              </a:xfrm>
              <a:prstGeom prst="rect">
                <a:avLst/>
              </a:prstGeom>
            </p:spPr>
          </p:pic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3021013" y="1270000"/>
                <a:ext cx="1120775" cy="1066800"/>
              </a:xfrm>
              <a:prstGeom prst="ellipse">
                <a:avLst/>
              </a:prstGeom>
              <a:noFill/>
              <a:ln w="9525">
                <a:solidFill>
                  <a:srgbClr val="1D1D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1219140">
                  <a:lnSpc>
                    <a:spcPct val="90000"/>
                  </a:lnSpc>
                  <a:buClr>
                    <a:srgbClr val="000000"/>
                  </a:buClr>
                  <a:buSzPct val="100000"/>
                  <a:defRPr/>
                </a:pPr>
                <a:endParaRPr lang="en-US" sz="2933" kern="0">
                  <a:solidFill>
                    <a:srgbClr val="0000FF"/>
                  </a:solidFill>
                  <a:latin typeface="Calibri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002061" y="1832658"/>
              <a:ext cx="952252" cy="97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2"/>
                </a:buClr>
                <a:buSzPct val="125000"/>
              </a:pPr>
              <a:r>
                <a:rPr lang="en-US" sz="800" b="1" dirty="0">
                  <a:solidFill>
                    <a:schemeClr val="tx2"/>
                  </a:solidFill>
                </a:rPr>
                <a:t>Service Provider</a:t>
              </a:r>
            </a:p>
            <a:p>
              <a:pPr>
                <a:buClr>
                  <a:schemeClr val="accent2"/>
                </a:buClr>
                <a:buSzPct val="125000"/>
              </a:pPr>
              <a:r>
                <a:rPr lang="en-US" sz="800" b="1" dirty="0">
                  <a:solidFill>
                    <a:schemeClr val="tx2"/>
                  </a:solidFill>
                </a:rPr>
                <a:t>Suppliers</a:t>
              </a:r>
            </a:p>
            <a:p>
              <a:pPr>
                <a:buClr>
                  <a:schemeClr val="accent2"/>
                </a:buClr>
                <a:buSzPct val="125000"/>
              </a:pPr>
              <a:r>
                <a:rPr lang="en-US" sz="800" b="1" dirty="0">
                  <a:solidFill>
                    <a:schemeClr val="tx2"/>
                  </a:solidFill>
                </a:rPr>
                <a:t>Integrator</a:t>
              </a:r>
            </a:p>
            <a:p>
              <a:pPr>
                <a:buClr>
                  <a:schemeClr val="accent2"/>
                </a:buClr>
                <a:buSzPct val="125000"/>
              </a:pPr>
              <a:r>
                <a:rPr lang="en-US" sz="800" b="1" dirty="0">
                  <a:solidFill>
                    <a:schemeClr val="tx2"/>
                  </a:solidFill>
                </a:rPr>
                <a:t>End Users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3449" y="2962786"/>
              <a:ext cx="7742664" cy="3598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5000"/>
                <a:lumOff val="75000"/>
                <a:alpha val="4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txBody>
            <a:bodyPr wrap="square" tIns="0" bIns="0" rtlCol="0" anchor="ctr">
              <a:spAutoFit/>
            </a:bodyPr>
            <a:lstStyle/>
            <a:p>
              <a:pPr algn="r">
                <a:buClr>
                  <a:schemeClr val="accent2"/>
                </a:buClr>
                <a:buSzPct val="125000"/>
              </a:pPr>
              <a:r>
                <a:rPr lang="en-US" sz="1467" dirty="0">
                  <a:solidFill>
                    <a:schemeClr val="tx2"/>
                  </a:solidFill>
                </a:rPr>
                <a:t>                                                                                                      </a:t>
              </a:r>
              <a:r>
                <a:rPr lang="en-US" sz="1200" dirty="0">
                  <a:solidFill>
                    <a:srgbClr val="FF0000"/>
                  </a:solidFill>
                </a:rPr>
                <a:t>Open APIs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3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SDOs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759" y="1492083"/>
            <a:ext cx="11225625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JAD </a:t>
            </a:r>
            <a:r>
              <a:rPr lang="en-US" dirty="0"/>
              <a:t>Process &amp; Test </a:t>
            </a:r>
            <a:r>
              <a:rPr lang="en-US" dirty="0" smtClean="0"/>
              <a:t>Model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TM </a:t>
            </a:r>
            <a:r>
              <a:rPr lang="en-US" dirty="0"/>
              <a:t>forum IG1137A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Recommendations for a Standardized Test Domain Definition &amp; Language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ETSI </a:t>
            </a:r>
            <a:r>
              <a:rPr lang="en-US" dirty="0"/>
              <a:t>NFV TST011 (approved by ETSI NFV governing body on February 22, </a:t>
            </a:r>
            <a:r>
              <a:rPr lang="en-US" dirty="0" smtClean="0"/>
              <a:t>2019)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 like to work with ETSI MTS on applicability of the recommendations and concrete syntax beyond NFV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JAD </a:t>
            </a:r>
            <a:r>
              <a:rPr lang="en-US" dirty="0"/>
              <a:t>Test Component Suite APIs </a:t>
            </a:r>
            <a:r>
              <a:rPr lang="en-US" dirty="0" smtClean="0"/>
              <a:t>– TMF913 (standardization </a:t>
            </a:r>
            <a:r>
              <a:rPr lang="en-US" dirty="0"/>
              <a:t>in progress at TM </a:t>
            </a:r>
            <a:r>
              <a:rPr lang="en-US" dirty="0" smtClean="0"/>
              <a:t>Forum)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fficially </a:t>
            </a:r>
            <a:r>
              <a:rPr lang="en-US" dirty="0" smtClean="0"/>
              <a:t>announced at the </a:t>
            </a:r>
            <a:r>
              <a:rPr lang="en-US" dirty="0"/>
              <a:t>TM Forum Nice event </a:t>
            </a:r>
            <a:r>
              <a:rPr lang="en-US" dirty="0" smtClean="0"/>
              <a:t>on</a:t>
            </a:r>
            <a:r>
              <a:rPr lang="en-US" dirty="0" smtClean="0"/>
              <a:t> May 15, 2019</a:t>
            </a:r>
            <a:endParaRPr lang="en-US" dirty="0" smtClean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ONAP is showing significant interest in adopting the component suite in their integration portfolio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mtClean="0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Process Flow &amp; </a:t>
            </a:r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759" y="1251859"/>
            <a:ext cx="11225625" cy="4680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it-IT" b="1" dirty="0"/>
              <a:t>Each supplier writes a set of test cases using abstract </a:t>
            </a:r>
            <a:r>
              <a:rPr lang="it-IT" b="1" dirty="0" smtClean="0"/>
              <a:t>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 smtClean="0"/>
              <a:t>Suppliers </a:t>
            </a:r>
            <a:r>
              <a:rPr lang="it-IT" b="1" dirty="0"/>
              <a:t>contribute resource </a:t>
            </a:r>
            <a:r>
              <a:rPr lang="it-IT" b="1" dirty="0" smtClean="0"/>
              <a:t>APIs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/>
              <a:t>Environment meta-models are created to describe contributed resources </a:t>
            </a:r>
            <a:endParaRPr lang="it-IT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 smtClean="0"/>
              <a:t>Abstract </a:t>
            </a:r>
            <a:r>
              <a:rPr lang="it-IT" b="1" dirty="0"/>
              <a:t>environments are created and are managed </a:t>
            </a:r>
            <a:endParaRPr lang="it-IT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 smtClean="0"/>
              <a:t>A </a:t>
            </a:r>
            <a:r>
              <a:rPr lang="it-IT" b="1" dirty="0"/>
              <a:t>run-time test environment is created </a:t>
            </a:r>
            <a:r>
              <a:rPr lang="it-IT" b="1" dirty="0" smtClean="0"/>
              <a:t>at exection time </a:t>
            </a:r>
            <a:r>
              <a:rPr lang="it-IT" b="1" dirty="0"/>
              <a:t>by mapping abstract environments to a set of concrete resources using environment meta-models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/>
              <a:t>The test cases are parameterized with the appropriate data </a:t>
            </a:r>
            <a:endParaRPr lang="it-IT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 smtClean="0"/>
              <a:t>Test </a:t>
            </a:r>
            <a:r>
              <a:rPr lang="it-IT" b="1" dirty="0"/>
              <a:t>cases are </a:t>
            </a:r>
            <a:r>
              <a:rPr lang="it-IT" b="1" dirty="0" smtClean="0"/>
              <a:t>executed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/>
              <a:t>The test results are posted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b="1" dirty="0"/>
              <a:t>The test results are retrieved by </a:t>
            </a:r>
            <a:r>
              <a:rPr lang="it-IT" b="1" dirty="0" smtClean="0"/>
              <a:t>suppliers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mtClean="0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JAD Test Model &amp; Language (JADL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759" y="2006922"/>
            <a:ext cx="11225625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are written in an intuitive, easy to use and maintain Test Case DSL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Tests follow a standardized test case model that include reusable artifacts: script, data, abstract resources, environment, etc. – standardization enables JAD; reuse leverages assets; systematic approach improves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execution environment is created dynamically using Dynamic Resource Management to allow multiple providers contribute resources, improve resource utilization and reduce test execution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are executed on a Test Execution Platform that ties Test Case elements together and provides intended interactions with the Test Infrastructure – unified solution across providers reduces overhead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759" y="1140812"/>
            <a:ext cx="1023921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r>
              <a:rPr lang="en-US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JADL 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encompasses a standardized Test Model, </a:t>
            </a:r>
          </a:p>
          <a:p>
            <a:pPr algn="ctr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 Domain-Specific Test Language, and an integrated Test Automation Platform</a:t>
            </a:r>
            <a:r>
              <a:rPr lang="en-US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43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1642</TotalTime>
  <Words>1437</Words>
  <Application>Microsoft Office PowerPoint</Application>
  <PresentationFormat>Widescreen</PresentationFormat>
  <Paragraphs>249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Microsoft YaHei</vt:lpstr>
      <vt:lpstr>MS PGothic</vt:lpstr>
      <vt:lpstr>Arial</vt:lpstr>
      <vt:lpstr>Calibri</vt:lpstr>
      <vt:lpstr>Calibri Light</vt:lpstr>
      <vt:lpstr>Consolas</vt:lpstr>
      <vt:lpstr>等线 Light</vt:lpstr>
      <vt:lpstr>FrutigerNext LT Regular</vt:lpstr>
      <vt:lpstr>Tahoma</vt:lpstr>
      <vt:lpstr>Wingdings</vt:lpstr>
      <vt:lpstr>ETSI Corporate 2018</vt:lpstr>
      <vt:lpstr>Test Domain and Description Language Recommendations </vt:lpstr>
      <vt:lpstr>Table Of Contents</vt:lpstr>
      <vt:lpstr>Challenges of Multi-actor Delivery </vt:lpstr>
      <vt:lpstr>Joint Agile Delivery (JAD)</vt:lpstr>
      <vt:lpstr>JAD Testing Principles</vt:lpstr>
      <vt:lpstr>Joint Agile Delivery Ecosystem</vt:lpstr>
      <vt:lpstr>Progress in SDOs</vt:lpstr>
      <vt:lpstr>Process Flow &amp; APIs</vt:lpstr>
      <vt:lpstr>JAD Test Model &amp; Language (JADL)</vt:lpstr>
      <vt:lpstr>General Test Domain Concepts</vt:lpstr>
      <vt:lpstr>Test Case Elements</vt:lpstr>
      <vt:lpstr>Test Environment</vt:lpstr>
      <vt:lpstr>Test Scenarios</vt:lpstr>
      <vt:lpstr>JADL Components</vt:lpstr>
      <vt:lpstr>Text-based Test Case Example</vt:lpstr>
      <vt:lpstr>Test Case Creation and Execution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 Joint Meeting between   NVF TST and TC MTS</dc:title>
  <dc:subject>&lt;Speech title here&gt;</dc:subject>
  <dc:creator>Michele Carignani</dc:creator>
  <cp:keywords/>
  <cp:lastModifiedBy>Frank Massoudian</cp:lastModifiedBy>
  <cp:revision>82</cp:revision>
  <dcterms:created xsi:type="dcterms:W3CDTF">2019-02-15T11:11:59Z</dcterms:created>
  <dcterms:modified xsi:type="dcterms:W3CDTF">2019-05-16T14:55:16Z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