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4" r:id="rId6"/>
    <p:sldId id="265" r:id="rId7"/>
    <p:sldId id="267" r:id="rId8"/>
    <p:sldId id="260" r:id="rId9"/>
    <p:sldId id="261" r:id="rId10"/>
    <p:sldId id="262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69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1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8117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7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6243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83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01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2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1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7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2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3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43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4F-E399-447F-9D5F-A41B70DB195F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07898C-2390-4AEB-AD81-307C12E130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3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Contribution.aspx?MeetingId=3508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ldforge.etsi.org/mantis/view_all_bug_pag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dl.etsi.org/bugzill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Contribution.aspx?MeetingId=353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EEF6-84E4-4463-ADAB-98A766024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TDL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D1A96-2184-4DB9-91A2-2E119A4B3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ETSI MTS#76 Meeting</a:t>
            </a:r>
          </a:p>
          <a:p>
            <a:r>
              <a:rPr lang="en-GB" dirty="0"/>
              <a:t>23-Jan-2019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12386C-B184-4269-98C0-717101DB261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51" y="176615"/>
            <a:ext cx="4358649" cy="19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3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0A33-C307-49F8-B45D-766430FE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TDL website and promotion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2F455-BE3B-43B6-ACB5-5803E7FDC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1" y="2239224"/>
            <a:ext cx="6096000" cy="15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3AB032-1769-45E4-A6C9-ED88F198A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1" y="4142553"/>
            <a:ext cx="7719729" cy="23471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90FFBA-2B8C-4657-9A5F-666FDF2BF580}"/>
              </a:ext>
            </a:extLst>
          </p:cNvPr>
          <p:cNvSpPr txBox="1"/>
          <p:nvPr/>
        </p:nvSpPr>
        <p:spPr>
          <a:xfrm>
            <a:off x="2089406" y="1720334"/>
            <a:ext cx="332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Access to tdl.etsi.org in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B36C17-8EC2-4735-8BC0-F935D7BB1D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081" y="1720334"/>
            <a:ext cx="5288738" cy="36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0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0A33-C307-49F8-B45D-766430FE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TDL website and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2F4D-6E5E-48CA-A1A3-0863B7DD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TDL/TOP presentation to the BOARDOSS#49 meeting</a:t>
            </a:r>
          </a:p>
          <a:p>
            <a:pPr lvl="1"/>
            <a:r>
              <a:rPr lang="en-GB" dirty="0">
                <a:hlinkClick r:id="rId2"/>
              </a:rPr>
              <a:t>https://portal.etsi.org//Contribution.aspx?MeetingId=35086</a:t>
            </a:r>
            <a:endParaRPr lang="en-GB" dirty="0"/>
          </a:p>
          <a:p>
            <a:endParaRPr lang="en-GB" dirty="0"/>
          </a:p>
          <a:p>
            <a:r>
              <a:rPr lang="en-GB" dirty="0"/>
              <a:t>Kick off meeting on TDL/TOP on regular basis</a:t>
            </a:r>
          </a:p>
          <a:p>
            <a:endParaRPr lang="en-GB" dirty="0"/>
          </a:p>
          <a:p>
            <a:r>
              <a:rPr lang="en-US" dirty="0"/>
              <a:t>TOP governance </a:t>
            </a:r>
            <a:r>
              <a:rPr lang="en-US" dirty="0">
                <a:sym typeface="Wingdings" panose="05000000000000000000" pitchFamily="2" charset="2"/>
              </a:rPr>
              <a:t> Decision to be taken to create a TDL/TOP working group</a:t>
            </a:r>
            <a:r>
              <a:rPr lang="en-US">
                <a:sym typeface="Wingdings" panose="05000000000000000000" pitchFamily="2" charset="2"/>
              </a:rPr>
              <a:t>, similar to MTS TST</a:t>
            </a:r>
            <a:endParaRPr lang="en-US" dirty="0"/>
          </a:p>
          <a:p>
            <a:pPr lvl="1"/>
            <a:r>
              <a:rPr lang="en-US" dirty="0"/>
              <a:t>Project Lead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ETSI member and CTI – Who?</a:t>
            </a:r>
          </a:p>
          <a:p>
            <a:pPr lvl="1"/>
            <a:r>
              <a:rPr lang="en-US" dirty="0"/>
              <a:t>Steering Group </a:t>
            </a:r>
            <a:r>
              <a:rPr lang="en-US" dirty="0">
                <a:sym typeface="Wingdings" panose="05000000000000000000" pitchFamily="2" charset="2"/>
              </a:rPr>
              <a:t> SG meeting before or combined with MTS meeting</a:t>
            </a:r>
            <a:endParaRPr lang="en-US" dirty="0"/>
          </a:p>
          <a:p>
            <a:pPr lvl="1"/>
            <a:r>
              <a:rPr lang="en-US" dirty="0"/>
              <a:t>Advisory Group (MTS) </a:t>
            </a:r>
            <a:r>
              <a:rPr lang="en-US" dirty="0">
                <a:sym typeface="Wingdings" panose="05000000000000000000" pitchFamily="2" charset="2"/>
              </a:rPr>
              <a:t> reporting to each MTS meeting Jan/May/Sep</a:t>
            </a:r>
            <a:endParaRPr lang="en-US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20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0A33-C307-49F8-B45D-766430FE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TDL website and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2F4D-6E5E-48CA-A1A3-0863B7DD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TDL user guide</a:t>
            </a:r>
          </a:p>
          <a:p>
            <a:pPr lvl="1"/>
            <a:r>
              <a:rPr lang="en-US" dirty="0"/>
              <a:t>Application of TDL-TO and refinement to TDL test descriptions</a:t>
            </a:r>
          </a:p>
          <a:p>
            <a:pPr lvl="1"/>
            <a:r>
              <a:rPr lang="en-US" dirty="0"/>
              <a:t>Refined test descriptions to enable mapping to TTCN-3</a:t>
            </a:r>
          </a:p>
          <a:p>
            <a:pPr lvl="1"/>
            <a:r>
              <a:rPr lang="en-US" dirty="0"/>
              <a:t>Coordinate with WI “</a:t>
            </a:r>
            <a:r>
              <a:rPr lang="en-GB" dirty="0"/>
              <a:t>TDL for RESTful service testing</a:t>
            </a:r>
            <a:r>
              <a:rPr lang="en-US" dirty="0"/>
              <a:t>”</a:t>
            </a:r>
          </a:p>
          <a:p>
            <a:r>
              <a:rPr lang="en-US" dirty="0"/>
              <a:t>TDL @ UCAAT and beyond</a:t>
            </a:r>
          </a:p>
          <a:p>
            <a:pPr lvl="1"/>
            <a:r>
              <a:rPr lang="en-GB" dirty="0"/>
              <a:t>CCUF is the Common Criteria User Forum (Axel’s e-mail 22-Oct-2018)</a:t>
            </a:r>
          </a:p>
          <a:p>
            <a:pPr lvl="1"/>
            <a:r>
              <a:rPr lang="en-GB" dirty="0"/>
              <a:t>Planned activities at UCAAT?</a:t>
            </a:r>
            <a:endParaRPr lang="en-US" dirty="0"/>
          </a:p>
          <a:p>
            <a:r>
              <a:rPr lang="en-US" dirty="0"/>
              <a:t>TDL/TOP website updates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30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6B-4843-4335-9133-42C11619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(14:00 – 17:30)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4A490-95CB-4508-BB60-61C4F526F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14:00 – 14:15: Opening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14:15 – 15:00: Presentation from </a:t>
            </a:r>
            <a:r>
              <a:rPr lang="en-GB" dirty="0" err="1"/>
              <a:t>NetResults</a:t>
            </a:r>
            <a:r>
              <a:rPr lang="en-GB" dirty="0"/>
              <a:t> and discussion on their open points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15:00 – 15:30: Open bugs, next features planned for TOP and roadmap</a:t>
            </a:r>
          </a:p>
          <a:p>
            <a:pPr marL="457200" lvl="1" indent="0">
              <a:buNone/>
            </a:pPr>
            <a:r>
              <a:rPr lang="en-GB" sz="1800" dirty="0"/>
              <a:t> </a:t>
            </a:r>
            <a:r>
              <a:rPr lang="en-GB" sz="1800" b="1" dirty="0"/>
              <a:t>BREAK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16:15 – 16:30: </a:t>
            </a:r>
            <a:r>
              <a:rPr lang="en-GB" dirty="0" err="1"/>
              <a:t>PyTDL</a:t>
            </a:r>
            <a:r>
              <a:rPr lang="en-GB" dirty="0"/>
              <a:t> contribution to TOP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16:00 – 16:30: New application: TDL for RESTful service testing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16:30 – 17:00: TDL website and promotion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17:30: End of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90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F67D-F701-4342-8B09-6771EFF3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Presentation from </a:t>
            </a:r>
            <a:r>
              <a:rPr lang="en-GB" dirty="0" err="1"/>
              <a:t>NetResults</a:t>
            </a:r>
            <a:r>
              <a:rPr lang="en-GB" dirty="0"/>
              <a:t> and discussion on their open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D5AE2-F5E0-4DE2-8D23-9CC53D05C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Telco software, e.g. audio calls, conferences; ADA project (from UCAAT)</a:t>
            </a:r>
          </a:p>
          <a:p>
            <a:r>
              <a:rPr lang="en-GB" dirty="0" err="1"/>
              <a:t>ThEIA</a:t>
            </a:r>
            <a:r>
              <a:rPr lang="en-GB" dirty="0"/>
              <a:t> – testing environment for internet applications</a:t>
            </a:r>
          </a:p>
          <a:p>
            <a:pPr lvl="1"/>
            <a:r>
              <a:rPr lang="en-GB" dirty="0"/>
              <a:t>Test descriptions manually, manual/automated test execution</a:t>
            </a:r>
          </a:p>
          <a:p>
            <a:pPr lvl="1"/>
            <a:r>
              <a:rPr lang="en-GB" dirty="0"/>
              <a:t>Goal: use TDL in this process</a:t>
            </a:r>
          </a:p>
          <a:p>
            <a:r>
              <a:rPr lang="en-GB" dirty="0"/>
              <a:t>Nice TDL features to have (</a:t>
            </a:r>
            <a:r>
              <a:rPr lang="en-GB" dirty="0" err="1"/>
              <a:t>w.r.t.</a:t>
            </a:r>
            <a:r>
              <a:rPr lang="en-GB" dirty="0"/>
              <a:t> language or tools?)</a:t>
            </a:r>
          </a:p>
          <a:p>
            <a:pPr lvl="1"/>
            <a:r>
              <a:rPr lang="en-GB" dirty="0"/>
              <a:t>Explicit “receive” statement, i.e. only a description of the tester</a:t>
            </a:r>
          </a:p>
          <a:p>
            <a:pPr lvl="1"/>
            <a:r>
              <a:rPr lang="en-GB" dirty="0"/>
              <a:t>Template mechanism over test configurations, e.g. generic number of testers</a:t>
            </a:r>
          </a:p>
          <a:p>
            <a:pPr lvl="1"/>
            <a:r>
              <a:rPr lang="en-GB" dirty="0"/>
              <a:t>Template mechanism for test description behaviour</a:t>
            </a:r>
          </a:p>
          <a:p>
            <a:pPr lvl="1"/>
            <a:r>
              <a:rPr lang="en-GB" dirty="0"/>
              <a:t>Missing fuzz testing functions to generate random activities/events at random time</a:t>
            </a:r>
          </a:p>
          <a:p>
            <a:r>
              <a:rPr lang="en-GB" dirty="0"/>
              <a:t>Even current TDL tool was a life saver for us due to the creation of formal specs</a:t>
            </a:r>
          </a:p>
        </p:txBody>
      </p:sp>
    </p:spTree>
    <p:extLst>
      <p:ext uri="{BB962C8B-B14F-4D97-AF65-F5344CB8AC3E}">
        <p14:creationId xmlns:p14="http://schemas.microsoft.com/office/powerpoint/2010/main" val="399440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6A0F-0805-47FD-8AD3-B056393C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Presentation from </a:t>
            </a:r>
            <a:r>
              <a:rPr lang="en-GB" dirty="0" err="1"/>
              <a:t>NetResults</a:t>
            </a:r>
            <a:r>
              <a:rPr lang="en-GB" dirty="0"/>
              <a:t> and discussion on their open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EAC1-92D4-48C7-BA43-C77265B1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  <a:p>
            <a:pPr lvl="1"/>
            <a:r>
              <a:rPr lang="en-GB" dirty="0"/>
              <a:t>A special “receive” could be just in concrete syntax, but TDL specifies interactions, i.e. send/receive pairs</a:t>
            </a:r>
          </a:p>
          <a:p>
            <a:pPr lvl="1"/>
            <a:r>
              <a:rPr lang="en-GB" dirty="0"/>
              <a:t>Language can be extended to support </a:t>
            </a:r>
            <a:r>
              <a:rPr lang="en-GB" dirty="0" err="1"/>
              <a:t>beh</a:t>
            </a:r>
            <a:r>
              <a:rPr lang="en-GB" dirty="0"/>
              <a:t>./config. lists </a:t>
            </a:r>
            <a:r>
              <a:rPr lang="en-GB" dirty="0">
                <a:sym typeface="Wingdings" panose="05000000000000000000" pitchFamily="2" charset="2"/>
              </a:rPr>
              <a:t> bug report required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Further understanding and discussion required to use TDL for security/fuzz testing, e.g. extension by “random functions”</a:t>
            </a:r>
          </a:p>
          <a:p>
            <a:r>
              <a:rPr lang="en-GB" dirty="0">
                <a:sym typeface="Wingdings" panose="05000000000000000000" pitchFamily="2" charset="2"/>
              </a:rPr>
              <a:t>Ongoing work on mapping TDL to executable tests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99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6C78-0789-44AD-8ED6-8871F87E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Open bugs, next features planned for TOP and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507E4-60E6-4ED0-8D1B-918C9993A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en-GB" b="1" dirty="0"/>
              <a:t>TDL defect reporting</a:t>
            </a:r>
            <a:r>
              <a:rPr lang="en-GB" dirty="0"/>
              <a:t>, </a:t>
            </a:r>
            <a:r>
              <a:rPr lang="en-GB" dirty="0">
                <a:hlinkClick r:id="rId2"/>
              </a:rPr>
              <a:t>http://oldforge.etsi.org/mantis/view_all_bug_page.php</a:t>
            </a:r>
            <a:r>
              <a:rPr lang="en-GB" dirty="0"/>
              <a:t> </a:t>
            </a:r>
          </a:p>
          <a:p>
            <a:pPr lvl="1" hangingPunct="0"/>
            <a:r>
              <a:rPr lang="en-GB" dirty="0"/>
              <a:t>7803: TDL inheritance</a:t>
            </a:r>
          </a:p>
          <a:p>
            <a:pPr lvl="1" hangingPunct="0"/>
            <a:r>
              <a:rPr lang="en-GB" dirty="0"/>
              <a:t>7802: Separating language concepts for globally vs locally ordered behaviour</a:t>
            </a:r>
          </a:p>
          <a:p>
            <a:pPr lvl="1" hangingPunct="0"/>
            <a:r>
              <a:rPr lang="en-GB" dirty="0"/>
              <a:t>7078: Compliance of TDL-MM with presentation guidelines</a:t>
            </a:r>
          </a:p>
          <a:p>
            <a:pPr lvl="1" hangingPunct="0"/>
            <a:r>
              <a:rPr lang="en-GB" dirty="0"/>
              <a:t>7383: Refinement in exceptional behaviour</a:t>
            </a:r>
          </a:p>
          <a:p>
            <a:pPr lvl="1" hangingPunct="0"/>
            <a:r>
              <a:rPr lang="en-GB" dirty="0"/>
              <a:t>7192: TDL-TO: Formal TO parameters</a:t>
            </a:r>
          </a:p>
          <a:p>
            <a:pPr lvl="1" hangingPunct="0"/>
            <a:r>
              <a:rPr lang="en-GB" dirty="0"/>
              <a:t>7190: TDL-TO: predefined data types in inline data use</a:t>
            </a:r>
          </a:p>
          <a:p>
            <a:pPr lvl="1" hangingPunct="0"/>
            <a:r>
              <a:rPr lang="en-GB" dirty="0"/>
              <a:t>7163: Test input event definition</a:t>
            </a:r>
          </a:p>
          <a:p>
            <a:pPr lvl="1" hangingPunct="0"/>
            <a:endParaRPr lang="en-GB" dirty="0"/>
          </a:p>
          <a:p>
            <a:pPr lvl="1" hangingPunct="0"/>
            <a:r>
              <a:rPr lang="en-GB" dirty="0"/>
              <a:t>7810: TDL-TO: TP grouping</a:t>
            </a:r>
          </a:p>
          <a:p>
            <a:pPr lvl="1" hangingPunct="0"/>
            <a:r>
              <a:rPr lang="en-GB" dirty="0"/>
              <a:t>7705: Inter-tester default behaviour</a:t>
            </a:r>
          </a:p>
          <a:p>
            <a:pPr lvl="1" hangingPunct="0"/>
            <a:r>
              <a:rPr lang="en-GB" dirty="0"/>
              <a:t>7381: Mapping changes in UML Profile for TDL</a:t>
            </a:r>
          </a:p>
        </p:txBody>
      </p:sp>
    </p:spTree>
    <p:extLst>
      <p:ext uri="{BB962C8B-B14F-4D97-AF65-F5344CB8AC3E}">
        <p14:creationId xmlns:p14="http://schemas.microsoft.com/office/powerpoint/2010/main" val="306781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201A-0AE9-48C6-A1CE-ECA1EA88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Open bugs, next features planned for TOP and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C709-23E5-4A2A-8ED1-F5D65F58C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TOP defect reporting</a:t>
            </a:r>
            <a:r>
              <a:rPr lang="en-GB" dirty="0"/>
              <a:t>, </a:t>
            </a:r>
            <a:r>
              <a:rPr lang="en-GB" dirty="0">
                <a:hlinkClick r:id="rId2"/>
              </a:rPr>
              <a:t>https://tdl.etsi.org/bugzilla</a:t>
            </a:r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DE5860-A360-44F3-8520-A10BE0A35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970430"/>
            <a:ext cx="5936727" cy="34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7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201A-0AE9-48C6-A1CE-ECA1EA88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Open bugs, next features planned for TOP and roadmap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09D7A-7BF1-4D05-B0C6-78DBD114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New TOP features and roadmap</a:t>
            </a:r>
          </a:p>
          <a:p>
            <a:r>
              <a:rPr lang="en-GB" dirty="0"/>
              <a:t>New features</a:t>
            </a:r>
          </a:p>
          <a:p>
            <a:pPr lvl="1"/>
            <a:r>
              <a:rPr lang="en-GB" dirty="0"/>
              <a:t>Language</a:t>
            </a:r>
          </a:p>
          <a:p>
            <a:pPr lvl="1"/>
            <a:r>
              <a:rPr lang="en-GB" dirty="0"/>
              <a:t>TTCN-3 mapping</a:t>
            </a:r>
          </a:p>
          <a:p>
            <a:r>
              <a:rPr lang="en-GB" dirty="0"/>
              <a:t>Keeping pace with new Eclipse versions, e.g. platform, Sirius, </a:t>
            </a:r>
            <a:r>
              <a:rPr lang="en-GB" dirty="0" err="1"/>
              <a:t>Xtext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Decision</a:t>
            </a:r>
            <a:r>
              <a:rPr lang="en-GB" dirty="0"/>
              <a:t>: </a:t>
            </a:r>
            <a:r>
              <a:rPr lang="en-GB" dirty="0" err="1"/>
              <a:t>ToR</a:t>
            </a:r>
            <a:r>
              <a:rPr lang="en-GB" dirty="0"/>
              <a:t> on a new STF to work on TDL language and TOP tool enhancements and maintenance to support growing user community</a:t>
            </a:r>
          </a:p>
          <a:p>
            <a:pPr lvl="1"/>
            <a:r>
              <a:rPr lang="en-GB" dirty="0"/>
              <a:t>Statements from supporting companies requested!</a:t>
            </a:r>
          </a:p>
          <a:p>
            <a:pPr lvl="1"/>
            <a:r>
              <a:rPr lang="en-GB" dirty="0"/>
              <a:t>Timeline: ASAP, i.e. by end of Feb., decide on </a:t>
            </a:r>
            <a:r>
              <a:rPr lang="en-GB" dirty="0" err="1"/>
              <a:t>Wis</a:t>
            </a:r>
            <a:r>
              <a:rPr lang="en-GB" dirty="0"/>
              <a:t> to be updated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6008-BB51-4110-A238-029D6D43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</a:t>
            </a:r>
            <a:r>
              <a:rPr lang="en-GB" dirty="0" err="1"/>
              <a:t>PyTDL</a:t>
            </a:r>
            <a:r>
              <a:rPr lang="en-GB" dirty="0"/>
              <a:t> contribution to 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781AA-10F2-45A4-879A-71BA2EC3C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Mapping TDL to Python; see own MTS#76 contribution</a:t>
            </a:r>
          </a:p>
          <a:p>
            <a:pPr lvl="1"/>
            <a:r>
              <a:rPr lang="en-GB" dirty="0"/>
              <a:t>See: </a:t>
            </a:r>
            <a:r>
              <a:rPr lang="en-GB" dirty="0">
                <a:hlinkClick r:id="rId2"/>
              </a:rPr>
              <a:t>https://portal.etsi.org/Contribution.aspx?MeetingId=35310</a:t>
            </a:r>
            <a:r>
              <a:rPr lang="en-GB" dirty="0"/>
              <a:t> </a:t>
            </a:r>
          </a:p>
          <a:p>
            <a:r>
              <a:rPr lang="en-GB" dirty="0"/>
              <a:t>Relation to current TOP – how does it enhance current features?</a:t>
            </a:r>
          </a:p>
          <a:p>
            <a:pPr lvl="1"/>
            <a:r>
              <a:rPr lang="en-GB" dirty="0"/>
              <a:t>Have TDL closer to Python to enable executable tests</a:t>
            </a:r>
          </a:p>
          <a:p>
            <a:pPr lvl="1"/>
            <a:r>
              <a:rPr lang="en-GB" dirty="0"/>
              <a:t>Proposal: create a new, 3rd repository in TOP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50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F257-2A71-4E1A-B898-696CF000B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New application: TDL for RESTful service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2E5B-CA3E-4E41-9688-404E1F808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Related WI: DEG/MTS-1029511 (2018-09-27) </a:t>
            </a:r>
            <a:r>
              <a:rPr lang="en-GB" dirty="0">
                <a:sym typeface="Wingdings" panose="05000000000000000000" pitchFamily="2" charset="2"/>
              </a:rPr>
              <a:t> EG 203 647</a:t>
            </a:r>
            <a:br>
              <a:rPr lang="en-GB" dirty="0"/>
            </a:br>
            <a:r>
              <a:rPr lang="en-GB" dirty="0"/>
              <a:t>“</a:t>
            </a:r>
            <a:r>
              <a:rPr lang="en-US" dirty="0"/>
              <a:t>Methodology for RESTful APIs specifications and testing”</a:t>
            </a:r>
          </a:p>
          <a:p>
            <a:pPr lvl="1"/>
            <a:r>
              <a:rPr lang="en-US" dirty="0"/>
              <a:t>Guidance and methodology for RESTful API specification and testing based on analysis of methods, languages and best practices used in the industry and in ETSI groups (</a:t>
            </a:r>
            <a:r>
              <a:rPr lang="en-GB" dirty="0"/>
              <a:t>ETSI TBs and Partnership Projects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Timeline: 2019-03-22 start … 2019-11-22 final draft for approval</a:t>
            </a:r>
          </a:p>
          <a:p>
            <a:r>
              <a:rPr lang="en-GB" dirty="0"/>
              <a:t>Possible approach – </a:t>
            </a:r>
            <a:r>
              <a:rPr lang="en-GB" dirty="0" err="1"/>
              <a:t>ToR</a:t>
            </a:r>
            <a:r>
              <a:rPr lang="en-GB" dirty="0"/>
              <a:t> planned </a:t>
            </a:r>
            <a:r>
              <a:rPr lang="en-GB" dirty="0">
                <a:sym typeface="Wingdings" panose="05000000000000000000" pitchFamily="2" charset="2"/>
              </a:rPr>
              <a:t> Michele, see WI cover page for details</a:t>
            </a:r>
            <a:endParaRPr lang="en-GB" dirty="0"/>
          </a:p>
          <a:p>
            <a:pPr lvl="1"/>
            <a:r>
              <a:rPr lang="en-GB" dirty="0"/>
              <a:t>Selection of a technical specification provided by a TB</a:t>
            </a:r>
          </a:p>
          <a:p>
            <a:pPr lvl="2"/>
            <a:r>
              <a:rPr lang="en-GB" dirty="0"/>
              <a:t>Invite users from identified TBs to </a:t>
            </a:r>
            <a:r>
              <a:rPr lang="en-GB" b="1" dirty="0"/>
              <a:t>a joint meeting</a:t>
            </a:r>
            <a:r>
              <a:rPr lang="en-GB" dirty="0"/>
              <a:t> to report and discuss their current approach and understand their problems with Web API testing within MTS</a:t>
            </a:r>
          </a:p>
          <a:p>
            <a:pPr lvl="1"/>
            <a:r>
              <a:rPr lang="en-GB" dirty="0"/>
              <a:t>Exemplified specification of test purposes and test descriptions</a:t>
            </a:r>
          </a:p>
          <a:p>
            <a:pPr lvl="1"/>
            <a:r>
              <a:rPr lang="en-GB" dirty="0"/>
              <a:t>Reporting on findings and obtained results, to be published as ETSI guide</a:t>
            </a:r>
          </a:p>
        </p:txBody>
      </p:sp>
    </p:spTree>
    <p:extLst>
      <p:ext uri="{BB962C8B-B14F-4D97-AF65-F5344CB8AC3E}">
        <p14:creationId xmlns:p14="http://schemas.microsoft.com/office/powerpoint/2010/main" val="18451241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771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Wisp</vt:lpstr>
      <vt:lpstr>TDL</vt:lpstr>
      <vt:lpstr>Agenda (14:00 – 17:30)</vt:lpstr>
      <vt:lpstr>2 Presentation from NetResults and discussion on their open points</vt:lpstr>
      <vt:lpstr>2 Presentation from NetResults and discussion on their open points</vt:lpstr>
      <vt:lpstr>3 Open bugs, next features planned for TOP and roadmap</vt:lpstr>
      <vt:lpstr>3 Open bugs, next features planned for TOP and roadmap</vt:lpstr>
      <vt:lpstr>3 Open bugs, next features planned for TOP and roadmap</vt:lpstr>
      <vt:lpstr>4 PyTDL contribution to TOP</vt:lpstr>
      <vt:lpstr>5 New application: TDL for RESTful service testing</vt:lpstr>
      <vt:lpstr>6 TDL website and promotion</vt:lpstr>
      <vt:lpstr>6 TDL website and promotion</vt:lpstr>
      <vt:lpstr>6 TDL website and promotion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TDL</dc:title>
  <dc:creator>Ulrich, Andreas (CT RDA SSI RVT-DE)</dc:creator>
  <cp:lastModifiedBy>Ulrich, Andreas (CT RDA SSI RVT-DE)</cp:lastModifiedBy>
  <cp:revision>32</cp:revision>
  <dcterms:created xsi:type="dcterms:W3CDTF">2019-01-22T10:18:42Z</dcterms:created>
  <dcterms:modified xsi:type="dcterms:W3CDTF">2019-01-23T16:37:11Z</dcterms:modified>
</cp:coreProperties>
</file>