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316" r:id="rId3"/>
    <p:sldId id="311" r:id="rId4"/>
    <p:sldId id="315" r:id="rId5"/>
    <p:sldId id="313" r:id="rId6"/>
    <p:sldId id="3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004A8D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4" autoAdjust="0"/>
    <p:restoredTop sz="96412" autoAdjust="0"/>
  </p:normalViewPr>
  <p:slideViewPr>
    <p:cSldViewPr snapToGrid="0" showGuides="1">
      <p:cViewPr varScale="1">
        <p:scale>
          <a:sx n="77" d="100"/>
          <a:sy n="77" d="100"/>
        </p:scale>
        <p:origin x="120" y="17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theme" Target="../theme/theme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1/22/2019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‹Nr.›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theme" Target="../theme/theme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1/22/2019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‹Nr.›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</a:t>
            </a:r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597776" y="6178446"/>
            <a:ext cx="11018491" cy="2580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867" b="1">
                <a:solidFill>
                  <a:schemeClr val="tx2"/>
                </a:solidFill>
                <a:latin typeface="Arial"/>
              </a:rPr>
              <a:pPr algn="r"/>
              <a:t>‹Nr.›</a:t>
            </a:fld>
            <a:endParaRPr lang="de-DE" sz="1867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571499" y="6455351"/>
            <a:ext cx="11044764" cy="2353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rgbClr val="C7C9CA"/>
                </a:solidFill>
              </a:defRPr>
            </a:lvl1pPr>
          </a:lstStyle>
          <a:p>
            <a:r>
              <a:rPr lang="de-DE" dirty="0" smtClean="0">
                <a:latin typeface="Arial"/>
              </a:rPr>
              <a:t>© Fraunhofer FOKUS</a:t>
            </a:r>
            <a:endParaRPr lang="de-DE" dirty="0">
              <a:latin typeface="Arial"/>
            </a:endParaRPr>
          </a:p>
        </p:txBody>
      </p:sp>
      <p:sp>
        <p:nvSpPr>
          <p:cNvPr id="9" name="Inhaltsplatzhalter 6"/>
          <p:cNvSpPr>
            <a:spLocks noGrp="1"/>
          </p:cNvSpPr>
          <p:nvPr>
            <p:ph sz="quarter" idx="13"/>
          </p:nvPr>
        </p:nvSpPr>
        <p:spPr>
          <a:xfrm>
            <a:off x="579671" y="1276011"/>
            <a:ext cx="9235203" cy="4661240"/>
          </a:xfrm>
        </p:spPr>
        <p:txBody>
          <a:bodyPr/>
          <a:lstStyle>
            <a:lvl1pPr marL="279612" indent="-279612">
              <a:defRPr sz="2133"/>
            </a:lvl1pPr>
            <a:lvl2pPr marL="625726" indent="-287169">
              <a:defRPr sz="2133"/>
            </a:lvl2pPr>
            <a:lvl3pPr marL="929518" indent="-294726">
              <a:defRPr sz="2133"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84205" y="579274"/>
            <a:ext cx="11032063" cy="541073"/>
          </a:xfrm>
          <a:solidFill>
            <a:schemeClr val="tx2"/>
          </a:solidFill>
        </p:spPr>
        <p:txBody>
          <a:bodyPr wrap="square" lIns="108000" tIns="0" rIns="0" bIns="0" anchor="t" anchorCtr="0">
            <a:noAutofit/>
          </a:bodyPr>
          <a:lstStyle>
            <a:lvl1pPr algn="l">
              <a:lnSpc>
                <a:spcPts val="3933"/>
              </a:lnSpc>
              <a:defRPr sz="2667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84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4" name="Line"/>
          <p:cNvSpPr/>
          <p:nvPr/>
        </p:nvSpPr>
        <p:spPr>
          <a:xfrm>
            <a:off x="0" y="6367146"/>
            <a:ext cx="12203114" cy="1"/>
          </a:xfrm>
          <a:prstGeom prst="line">
            <a:avLst/>
          </a:prstGeom>
          <a:ln w="25400">
            <a:solidFill>
              <a:srgbClr val="4F81BD"/>
            </a:solidFill>
            <a:bevel/>
          </a:ln>
        </p:spPr>
        <p:txBody>
          <a:bodyPr lIns="45719" tIns="45719" rIns="45719" bIns="45719"/>
          <a:lstStyle/>
          <a:p>
            <a:pPr algn="l" defTabSz="321457"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pic>
        <p:nvPicPr>
          <p:cNvPr id="35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rcRect r="48878"/>
          <a:stretch>
            <a:fillRect/>
          </a:stretch>
        </p:blipFill>
        <p:spPr>
          <a:xfrm>
            <a:off x="10771016" y="6417008"/>
            <a:ext cx="1450736" cy="4354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58375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F0DC-62D7-469B-8B49-B14679D6F1BA}" type="datetimeFigureOut">
              <a:rPr lang="de-DE" smtClean="0"/>
              <a:t>22.01.2019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7516-1D2A-40E0-AA29-6B0546678A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435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597776" y="6178447"/>
            <a:ext cx="11018491" cy="2580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400" b="1">
                <a:solidFill>
                  <a:schemeClr val="tx2"/>
                </a:solidFill>
                <a:latin typeface="Arial"/>
              </a:rPr>
              <a:pPr algn="r"/>
              <a:t>‹Nr.›</a:t>
            </a:fld>
            <a:endParaRPr lang="de-DE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571502" y="6455351"/>
            <a:ext cx="11044764" cy="2353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C7C9CA"/>
                </a:solidFill>
              </a:defRPr>
            </a:lvl1pPr>
          </a:lstStyle>
          <a:p>
            <a:r>
              <a:rPr lang="de-DE" smtClean="0">
                <a:latin typeface="Arial"/>
              </a:rPr>
              <a:t>© Fraunhofer FOKUS</a:t>
            </a:r>
            <a:endParaRPr lang="de-DE">
              <a:latin typeface="Arial"/>
            </a:endParaRPr>
          </a:p>
        </p:txBody>
      </p:sp>
      <p:sp>
        <p:nvSpPr>
          <p:cNvPr id="9" name="Inhaltsplatzhalter 6"/>
          <p:cNvSpPr>
            <a:spLocks noGrp="1"/>
          </p:cNvSpPr>
          <p:nvPr>
            <p:ph sz="quarter" idx="13"/>
          </p:nvPr>
        </p:nvSpPr>
        <p:spPr>
          <a:xfrm>
            <a:off x="579671" y="1276011"/>
            <a:ext cx="9235203" cy="4661240"/>
          </a:xfrm>
        </p:spPr>
        <p:txBody>
          <a:bodyPr/>
          <a:lstStyle>
            <a:lvl1pPr marL="209709" indent="-209709">
              <a:defRPr sz="1600"/>
            </a:lvl1pPr>
            <a:lvl2pPr marL="469295" indent="-215377">
              <a:defRPr sz="1600"/>
            </a:lvl2pPr>
            <a:lvl3pPr marL="697139" indent="-221045"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84207" y="579276"/>
            <a:ext cx="11032063" cy="541073"/>
          </a:xfrm>
          <a:solidFill>
            <a:schemeClr val="tx2"/>
          </a:solidFill>
        </p:spPr>
        <p:txBody>
          <a:bodyPr wrap="square" lIns="108000" tIns="0" rIns="0" bIns="0" anchor="t" anchorCtr="0">
            <a:noAutofit/>
          </a:bodyPr>
          <a:lstStyle>
            <a:lvl1pPr algn="l">
              <a:lnSpc>
                <a:spcPts val="2951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25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</a:t>
            </a:r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</a:t>
            </a:r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</a:t>
            </a:r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</a:t>
            </a:r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21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21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21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Workshop/2018/201810_IoTWEEK/02_IoTWORKSHOP/S03_IoTOPP_OPENSOURCE_CERTIF/IoTTESTS_QA_DEKRA_FRAUNHOFER_WARDASCHKA_RENNOCH.pdf" TargetMode="External"/><Relationship Id="rId2" Type="http://schemas.openxmlformats.org/officeDocument/2006/relationships/hyperlink" Target="https://portal.etsi.org/Portals/0/TBpages/MTS/Docs/MTS%20TST_Q32018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box.etsi.org/MTS/TST/05-CONTRIBUTIONS/2019/MTSTST(19)006006_TST_6_Draft_Report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en-US" dirty="0" smtClean="0"/>
              <a:t>.1.2019</a:t>
            </a:r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TC MTS WG TST Status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Axel Rennoch, MTS </a:t>
            </a:r>
            <a:r>
              <a:rPr lang="en-US" dirty="0" smtClean="0"/>
              <a:t>TST</a:t>
            </a:r>
            <a:endParaRPr lang="en-US" dirty="0" smtClean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TC MTS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Reminder</a:t>
            </a:r>
            <a:r>
              <a:rPr lang="de-DE" dirty="0" smtClean="0"/>
              <a:t>: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WG TST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Working </a:t>
            </a:r>
            <a:r>
              <a:rPr lang="de-DE" dirty="0" err="1" smtClean="0"/>
              <a:t>program</a:t>
            </a:r>
            <a:r>
              <a:rPr lang="de-DE" dirty="0" smtClean="0"/>
              <a:t> in </a:t>
            </a:r>
            <a:r>
              <a:rPr lang="de-DE" dirty="0" err="1" smtClean="0"/>
              <a:t>January</a:t>
            </a:r>
            <a:r>
              <a:rPr lang="de-DE" dirty="0" smtClean="0"/>
              <a:t> 2018</a:t>
            </a:r>
          </a:p>
          <a:p>
            <a:endParaRPr lang="de-DE" dirty="0" smtClean="0"/>
          </a:p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b="1" dirty="0" err="1" smtClean="0"/>
              <a:t>focus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</a:p>
          <a:p>
            <a:r>
              <a:rPr lang="de-DE" dirty="0"/>
              <a:t>	</a:t>
            </a:r>
            <a:r>
              <a:rPr lang="de-DE" dirty="0" smtClean="0"/>
              <a:t>- </a:t>
            </a:r>
            <a:r>
              <a:rPr lang="de-DE" dirty="0" err="1" smtClean="0"/>
              <a:t>CoAP</a:t>
            </a:r>
            <a:r>
              <a:rPr lang="de-DE" dirty="0" smtClean="0"/>
              <a:t>, MQTT </a:t>
            </a:r>
          </a:p>
          <a:p>
            <a:r>
              <a:rPr lang="de-DE" dirty="0"/>
              <a:t>	</a:t>
            </a:r>
            <a:r>
              <a:rPr lang="de-DE" dirty="0" smtClean="0"/>
              <a:t>- </a:t>
            </a:r>
            <a:r>
              <a:rPr lang="de-DE" dirty="0" err="1" smtClean="0"/>
              <a:t>LoRa</a:t>
            </a:r>
            <a:endParaRPr lang="de-DE" dirty="0"/>
          </a:p>
          <a:p>
            <a:r>
              <a:rPr lang="de-DE" dirty="0"/>
              <a:t>	</a:t>
            </a:r>
            <a:r>
              <a:rPr lang="de-DE" dirty="0" smtClean="0"/>
              <a:t>- Security TPs</a:t>
            </a:r>
          </a:p>
          <a:p>
            <a:endParaRPr lang="de-DE" dirty="0" smtClean="0"/>
          </a:p>
          <a:p>
            <a:r>
              <a:rPr lang="de-DE" b="1" dirty="0" err="1" smtClean="0"/>
              <a:t>Participation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10 – 15 </a:t>
            </a:r>
            <a:r>
              <a:rPr lang="de-DE" dirty="0" err="1" smtClean="0"/>
              <a:t>persons</a:t>
            </a:r>
            <a:r>
              <a:rPr lang="de-DE" dirty="0" smtClean="0"/>
              <a:t> (</a:t>
            </a:r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rapporteurs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4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current work program</a:t>
            </a:r>
            <a:endParaRPr lang="en-US" dirty="0"/>
          </a:p>
        </p:txBody>
      </p:sp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09699" y="1803400"/>
            <a:ext cx="9397999" cy="42291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409698" y="2375845"/>
            <a:ext cx="9398000" cy="400833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7" name="Rechteck 6"/>
          <p:cNvSpPr/>
          <p:nvPr/>
        </p:nvSpPr>
        <p:spPr>
          <a:xfrm>
            <a:off x="1409699" y="2756891"/>
            <a:ext cx="9398000" cy="400833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8" name="Rechteck 7"/>
          <p:cNvSpPr/>
          <p:nvPr/>
        </p:nvSpPr>
        <p:spPr>
          <a:xfrm>
            <a:off x="1409701" y="4392757"/>
            <a:ext cx="9397998" cy="400833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25647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WI </a:t>
            </a:r>
            <a:r>
              <a:rPr lang="de-DE" dirty="0"/>
              <a:t>t</a:t>
            </a:r>
            <a:r>
              <a:rPr lang="de-DE" dirty="0" smtClean="0"/>
              <a:t>ime </a:t>
            </a:r>
            <a:r>
              <a:rPr lang="de-DE" dirty="0" err="1" smtClean="0"/>
              <a:t>schedule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u="sng" dirty="0"/>
              <a:t>Change of schedules for COAP/MQTT (part 1)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Stable Draft 		</a:t>
            </a:r>
            <a:r>
              <a:rPr lang="de-DE" dirty="0"/>
              <a:t>2019-05</a:t>
            </a:r>
            <a:br>
              <a:rPr lang="de-DE" dirty="0"/>
            </a:br>
            <a:r>
              <a:rPr lang="en-US" dirty="0"/>
              <a:t>Final Draft		2019-09</a:t>
            </a:r>
          </a:p>
          <a:p>
            <a:r>
              <a:rPr lang="en-US" b="1" u="sng" dirty="0"/>
              <a:t>Change of schedules for Sec TPs</a:t>
            </a:r>
            <a:r>
              <a:rPr lang="en-US" b="1" dirty="0"/>
              <a:t>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Stable Draft 		</a:t>
            </a:r>
            <a:r>
              <a:rPr lang="de-DE" dirty="0"/>
              <a:t>2019-09</a:t>
            </a:r>
            <a:br>
              <a:rPr lang="de-DE" dirty="0"/>
            </a:br>
            <a:r>
              <a:rPr lang="en-US" dirty="0"/>
              <a:t>Final Draft		2020-01</a:t>
            </a:r>
          </a:p>
          <a:p>
            <a:r>
              <a:rPr lang="en-US" b="1" u="sng" dirty="0"/>
              <a:t>Change of schedules for all </a:t>
            </a:r>
            <a:r>
              <a:rPr lang="en-US" b="1" u="sng" dirty="0" smtClean="0"/>
              <a:t>other WIs</a:t>
            </a:r>
            <a:r>
              <a:rPr lang="en-US" b="1" dirty="0" smtClean="0"/>
              <a:t>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Early Draft </a:t>
            </a:r>
            <a:r>
              <a:rPr lang="en-US" dirty="0" smtClean="0"/>
              <a:t>(</a:t>
            </a:r>
            <a:r>
              <a:rPr lang="en-US" dirty="0" err="1" smtClean="0"/>
              <a:t>ToC</a:t>
            </a:r>
            <a:r>
              <a:rPr lang="en-US" dirty="0" smtClean="0"/>
              <a:t>)</a:t>
            </a:r>
            <a:r>
              <a:rPr lang="en-US" dirty="0"/>
              <a:t>	</a:t>
            </a:r>
            <a:r>
              <a:rPr lang="de-DE" dirty="0" smtClean="0"/>
              <a:t>2019-05</a:t>
            </a:r>
            <a:r>
              <a:rPr lang="de-DE" dirty="0"/>
              <a:t/>
            </a:r>
            <a:br>
              <a:rPr lang="de-DE" dirty="0"/>
            </a:br>
            <a:r>
              <a:rPr lang="en-US" dirty="0"/>
              <a:t>Stable Draft		2020-01</a:t>
            </a:r>
            <a:br>
              <a:rPr lang="en-US" dirty="0"/>
            </a:br>
            <a:r>
              <a:rPr lang="en-US" dirty="0"/>
              <a:t>Final Draft		2020-05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55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Liaisons/</a:t>
            </a:r>
            <a:r>
              <a:rPr lang="de-DE" dirty="0" err="1" smtClean="0"/>
              <a:t>contacts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u="sng" dirty="0" err="1" smtClean="0"/>
              <a:t>Pending</a:t>
            </a:r>
            <a:r>
              <a:rPr lang="de-DE" u="sng" dirty="0" smtClean="0"/>
              <a:t> </a:t>
            </a:r>
            <a:r>
              <a:rPr lang="de-DE" u="sng" dirty="0" err="1" smtClean="0"/>
              <a:t>liaisons</a:t>
            </a:r>
            <a:endParaRPr lang="de-DE" u="sng" dirty="0" smtClean="0"/>
          </a:p>
          <a:p>
            <a:pPr marL="342900" indent="-342900">
              <a:buFont typeface="+mj-lt"/>
              <a:buAutoNum type="arabicParenBoth"/>
            </a:pPr>
            <a:r>
              <a:rPr lang="de-DE" dirty="0" smtClean="0"/>
              <a:t> ETSI </a:t>
            </a:r>
            <a:r>
              <a:rPr lang="de-DE" dirty="0"/>
              <a:t>TC </a:t>
            </a:r>
            <a:r>
              <a:rPr lang="de-DE" dirty="0" err="1" smtClean="0"/>
              <a:t>Cyber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SmartM2M</a:t>
            </a:r>
            <a:endParaRPr lang="de-DE" dirty="0"/>
          </a:p>
          <a:p>
            <a:pPr marL="342900" indent="-342900">
              <a:buFont typeface="+mj-lt"/>
              <a:buAutoNum type="arabicParenBoth"/>
            </a:pPr>
            <a:r>
              <a:rPr lang="de-DE" dirty="0" smtClean="0"/>
              <a:t> oneM2M TDE </a:t>
            </a:r>
            <a:r>
              <a:rPr lang="de-DE" dirty="0" err="1" smtClean="0"/>
              <a:t>and</a:t>
            </a:r>
            <a:r>
              <a:rPr lang="de-DE" dirty="0" smtClean="0"/>
              <a:t> SDS</a:t>
            </a:r>
          </a:p>
          <a:p>
            <a:pPr marL="342900" indent="-342900">
              <a:buFont typeface="+mj-lt"/>
              <a:buAutoNum type="arabicParenBoth"/>
            </a:pPr>
            <a:endParaRPr lang="de-DE" dirty="0"/>
          </a:p>
          <a:p>
            <a:r>
              <a:rPr lang="de-DE" u="sng" dirty="0" err="1" smtClean="0"/>
              <a:t>Planned</a:t>
            </a:r>
            <a:r>
              <a:rPr lang="de-DE" u="sng" dirty="0" smtClean="0"/>
              <a:t> </a:t>
            </a:r>
            <a:r>
              <a:rPr lang="de-DE" u="sng" dirty="0" err="1" smtClean="0"/>
              <a:t>liaisons</a:t>
            </a:r>
            <a:r>
              <a:rPr lang="de-DE" u="sng" dirty="0" smtClean="0"/>
              <a:t>/</a:t>
            </a:r>
            <a:r>
              <a:rPr lang="de-DE" u="sng" dirty="0" err="1" smtClean="0"/>
              <a:t>contacts</a:t>
            </a:r>
            <a:endParaRPr lang="de-DE" u="sng" dirty="0" smtClean="0"/>
          </a:p>
          <a:p>
            <a:pPr marL="342900" indent="-342900">
              <a:buFont typeface="+mj-lt"/>
              <a:buAutoNum type="arabicParenBoth"/>
            </a:pPr>
            <a:r>
              <a:rPr lang="de-DE" dirty="0" smtClean="0"/>
              <a:t> OPC Foundation (</a:t>
            </a:r>
            <a:r>
              <a:rPr lang="de-DE" dirty="0" err="1" smtClean="0"/>
              <a:t>ongoing</a:t>
            </a:r>
            <a:r>
              <a:rPr lang="de-DE" dirty="0" smtClean="0"/>
              <a:t>): </a:t>
            </a:r>
            <a:br>
              <a:rPr lang="de-DE" dirty="0" smtClean="0"/>
            </a:br>
            <a:r>
              <a:rPr lang="de-DE" b="1" u="sng" dirty="0" err="1" smtClean="0"/>
              <a:t>next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step</a:t>
            </a:r>
            <a:r>
              <a:rPr lang="de-DE" b="1" u="sng" dirty="0" smtClean="0"/>
              <a:t>: </a:t>
            </a:r>
            <a:r>
              <a:rPr lang="de-DE" b="1" dirty="0" err="1" smtClean="0"/>
              <a:t>call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OPCF Compliance </a:t>
            </a:r>
            <a:r>
              <a:rPr lang="de-DE" b="1" dirty="0" err="1" smtClean="0"/>
              <a:t>group</a:t>
            </a:r>
            <a:r>
              <a:rPr lang="de-DE" b="1" dirty="0" smtClean="0"/>
              <a:t> ./. ETSI TDL </a:t>
            </a:r>
            <a:r>
              <a:rPr lang="de-DE" b="1" dirty="0" err="1" smtClean="0"/>
              <a:t>experts</a:t>
            </a:r>
            <a:endParaRPr lang="de-DE" b="1" dirty="0" smtClean="0"/>
          </a:p>
          <a:p>
            <a:pPr marL="342900" indent="-342900">
              <a:buFont typeface="+mj-lt"/>
              <a:buAutoNum type="arabicParenBoth"/>
            </a:pPr>
            <a:r>
              <a:rPr lang="de-DE" dirty="0" smtClean="0"/>
              <a:t> German DIN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IoT (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TST at </a:t>
            </a:r>
            <a:r>
              <a:rPr lang="de-DE" dirty="0" err="1" smtClean="0"/>
              <a:t>meeting</a:t>
            </a:r>
            <a:r>
              <a:rPr lang="de-DE" dirty="0" smtClean="0"/>
              <a:t> 8th March)</a:t>
            </a:r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28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AOB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u="sng" dirty="0" smtClean="0"/>
              <a:t>Promotional TST Flyer on the portal:</a:t>
            </a:r>
            <a:br>
              <a:rPr lang="en-GB" b="1" u="sng" dirty="0" smtClean="0"/>
            </a:b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portal.etsi.org/Portals/0/TBpages/MTS/Docs/MTS%20TST_Q32018.pdf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Presentation of Security TPs </a:t>
            </a:r>
            <a:r>
              <a:rPr lang="en-GB" dirty="0" smtClean="0"/>
              <a:t>at ETSI IoT week in October 2018 (DEKRA/FOKUS)</a:t>
            </a:r>
            <a:r>
              <a:rPr lang="de-DE" b="1" u="sng" dirty="0"/>
              <a:t/>
            </a:r>
            <a:br>
              <a:rPr lang="de-DE" b="1" u="sng" dirty="0"/>
            </a:br>
            <a:r>
              <a:rPr lang="de-DE" sz="2000" u="sng" dirty="0">
                <a:hlinkClick r:id="rId3"/>
              </a:rPr>
              <a:t>https://</a:t>
            </a:r>
            <a:r>
              <a:rPr lang="de-DE" sz="2000" u="sng" dirty="0" smtClean="0">
                <a:hlinkClick r:id="rId3"/>
              </a:rPr>
              <a:t>docbox.etsi.org/Workshop/2018/201810_IoTWEEK/02_IoTWORKSHOP/S03_IoTOPP_OPENSOURCE_CERTIF/IoTTESTS_QA_DEKRA_FRAUNHOFER_WARDASCHKA_RENNOCH.pdf</a:t>
            </a:r>
            <a:r>
              <a:rPr lang="de-DE" sz="2000" u="sng" dirty="0" smtClean="0"/>
              <a:t> </a:t>
            </a:r>
          </a:p>
          <a:p>
            <a:endParaRPr lang="de-DE" b="1" u="sng" dirty="0" smtClean="0"/>
          </a:p>
          <a:p>
            <a:r>
              <a:rPr lang="de-DE" b="1" u="sng" dirty="0" err="1" smtClean="0"/>
              <a:t>Draft</a:t>
            </a:r>
            <a:r>
              <a:rPr lang="de-DE" b="1" u="sng" dirty="0" smtClean="0"/>
              <a:t> TST#6 </a:t>
            </a:r>
            <a:r>
              <a:rPr lang="de-DE" b="1" u="sng" dirty="0" err="1" smtClean="0"/>
              <a:t>report</a:t>
            </a:r>
            <a:r>
              <a:rPr lang="de-DE" b="1" u="sng" dirty="0" smtClean="0"/>
              <a:t>:</a:t>
            </a:r>
            <a:r>
              <a:rPr lang="de-DE" b="1" dirty="0"/>
              <a:t> </a:t>
            </a:r>
            <a:r>
              <a:rPr lang="de-DE" b="1" dirty="0" smtClean="0"/>
              <a:t>          </a:t>
            </a:r>
            <a:r>
              <a:rPr lang="de-DE" b="1" dirty="0" smtClean="0">
                <a:hlinkClick r:id="rId4"/>
              </a:rPr>
              <a:t>MTSTST(19)006006</a:t>
            </a:r>
            <a:endParaRPr lang="en-GB" dirty="0" smtClean="0"/>
          </a:p>
          <a:p>
            <a:r>
              <a:rPr lang="en-GB" b="1" u="sng" dirty="0" smtClean="0"/>
              <a:t>Next meeting (TST#7)   </a:t>
            </a:r>
            <a:r>
              <a:rPr lang="en-GB" dirty="0" smtClean="0"/>
              <a:t>May </a:t>
            </a:r>
            <a:r>
              <a:rPr lang="en-GB" dirty="0"/>
              <a:t>22</a:t>
            </a:r>
            <a:r>
              <a:rPr lang="en-GB" baseline="30000" dirty="0"/>
              <a:t>nd</a:t>
            </a:r>
            <a:r>
              <a:rPr lang="en-GB" dirty="0"/>
              <a:t> (morning), 2019, before MTS#77 in Sophia Antipolis</a:t>
            </a:r>
            <a:endParaRPr lang="de-DE" dirty="0"/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50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 Corporate Presentation Template V11 - Light Template.potx [Read-Only]" id="{320F5729-2B7F-46EC-8543-25A745E54B01}" vid="{E57A0DDB-0E8E-4835-925C-8C43F378A82F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ETSI_CORPORATE_PRESENTATION_template_2018_Light_Version</Template>
  <TotalTime>0</TotalTime>
  <Words>80</Words>
  <Application>Microsoft Office PowerPoint</Application>
  <PresentationFormat>Breitbild</PresentationFormat>
  <Paragraphs>33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Tahoma</vt:lpstr>
      <vt:lpstr>Wingdings</vt:lpstr>
      <vt:lpstr>ETSI Corporate 2018</vt:lpstr>
      <vt:lpstr>TC MTS WG TST Status</vt:lpstr>
      <vt:lpstr>Reminder: History of WG TST</vt:lpstr>
      <vt:lpstr>Overview of current work program</vt:lpstr>
      <vt:lpstr>Review WI time schedule</vt:lpstr>
      <vt:lpstr>Liaisons/contacts with other groups</vt:lpstr>
      <vt:lpstr>AOB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Axel Rennoch</dc:creator>
  <cp:keywords>Amdocs</cp:keywords>
  <cp:lastModifiedBy>Axel Rennoch</cp:lastModifiedBy>
  <cp:revision>96</cp:revision>
  <dcterms:created xsi:type="dcterms:W3CDTF">2018-07-30T12:45:27Z</dcterms:created>
  <dcterms:modified xsi:type="dcterms:W3CDTF">2019-01-24T09:24:17Z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