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4" r:id="rId3"/>
    <p:sldId id="287" r:id="rId4"/>
    <p:sldId id="269" r:id="rId5"/>
    <p:sldId id="289" r:id="rId6"/>
    <p:sldId id="274" r:id="rId7"/>
    <p:sldId id="273" r:id="rId8"/>
    <p:sldId id="291" r:id="rId9"/>
    <p:sldId id="294" r:id="rId10"/>
    <p:sldId id="293" r:id="rId11"/>
    <p:sldId id="295" r:id="rId12"/>
    <p:sldId id="290" r:id="rId13"/>
    <p:sldId id="272" r:id="rId14"/>
    <p:sldId id="280" r:id="rId15"/>
    <p:sldId id="260" r:id="rId16"/>
    <p:sldId id="271" r:id="rId17"/>
    <p:sldId id="292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6412" autoAdjust="0"/>
  </p:normalViewPr>
  <p:slideViewPr>
    <p:cSldViewPr snapToGrid="0" showGuides="1">
      <p:cViewPr varScale="1">
        <p:scale>
          <a:sx n="72" d="100"/>
          <a:sy n="72" d="100"/>
        </p:scale>
        <p:origin x="96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5/21/2019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5/21/2019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06F-6360-4DB0-8A9B-651FFE6A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8922D22B-837F-49F3-A2E6-2C9ACB7F5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6090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1" r:id="rId2"/>
    <p:sldLayoutId id="2147483660" r:id="rId3"/>
    <p:sldLayoutId id="2147483779" r:id="rId4"/>
    <p:sldLayoutId id="2147483836" r:id="rId5"/>
    <p:sldLayoutId id="2147483837" r:id="rId6"/>
    <p:sldLayoutId id="2147483838" r:id="rId7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9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9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9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2bento.com/2010/01/lead-nurturing-101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p.etsi.org/" TargetMode="External"/><Relationship Id="rId2" Type="http://schemas.openxmlformats.org/officeDocument/2006/relationships/hyperlink" Target="https://tdl.etsi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kedonski@informatik.uni-goettingen.de" TargetMode="External"/><Relationship Id="rId5" Type="http://schemas.openxmlformats.org/officeDocument/2006/relationships/hyperlink" Target="mailto:andreas.ulrich@siemens.com" TargetMode="External"/><Relationship Id="rId4" Type="http://schemas.openxmlformats.org/officeDocument/2006/relationships/hyperlink" Target="mailto:listserv@list.etsi.org?subject=Subscribe%20TDL&amp;body=Subscribe%20TD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tandards-search?search=203119&amp;ed=1&amp;sortby=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22-May-2019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TDL and TOP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MTS TDL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Joint MTS/NFV Session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490E-CA3B-4820-BAD6-D5ABD52C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Graphical Syntax</a:t>
            </a:r>
          </a:p>
        </p:txBody>
      </p:sp>
      <p:pic>
        <p:nvPicPr>
          <p:cNvPr id="21" name="Content Placeholder 4" descr="testdescription.png">
            <a:extLst>
              <a:ext uri="{FF2B5EF4-FFF2-40B4-BE49-F238E27FC236}">
                <a16:creationId xmlns:a16="http://schemas.microsoft.com/office/drawing/2014/main" id="{A12ED9B5-1F6E-4FF5-9C66-F1A97B9F64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423" y="1454315"/>
            <a:ext cx="5394557" cy="45259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9AB0F7-2271-4274-AA0A-A5CAE73A191E}"/>
              </a:ext>
            </a:extLst>
          </p:cNvPr>
          <p:cNvCxnSpPr/>
          <p:nvPr/>
        </p:nvCxnSpPr>
        <p:spPr>
          <a:xfrm>
            <a:off x="2591303" y="2307870"/>
            <a:ext cx="0" cy="36004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E09B46-45A6-4DEE-A984-D52DBD28D262}"/>
              </a:ext>
            </a:extLst>
          </p:cNvPr>
          <p:cNvSpPr txBox="1"/>
          <p:nvPr/>
        </p:nvSpPr>
        <p:spPr>
          <a:xfrm>
            <a:off x="2303271" y="201983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</a:rPr>
              <a:t>time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D9FA64-2BB5-4C98-A3F4-8B3B99A1DBE8}"/>
              </a:ext>
            </a:extLst>
          </p:cNvPr>
          <p:cNvCxnSpPr/>
          <p:nvPr/>
        </p:nvCxnSpPr>
        <p:spPr>
          <a:xfrm flipH="1">
            <a:off x="2303271" y="3459998"/>
            <a:ext cx="194421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C21DFB-B0DC-4B97-BA98-7B96FAA0AF0D}"/>
              </a:ext>
            </a:extLst>
          </p:cNvPr>
          <p:cNvSpPr txBox="1"/>
          <p:nvPr/>
        </p:nvSpPr>
        <p:spPr>
          <a:xfrm>
            <a:off x="2300535" y="316267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 interaction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6B4E4F-7DFC-400B-B23A-C5A250BBA091}"/>
              </a:ext>
            </a:extLst>
          </p:cNvPr>
          <p:cNvCxnSpPr/>
          <p:nvPr/>
        </p:nvCxnSpPr>
        <p:spPr>
          <a:xfrm flipH="1">
            <a:off x="2303271" y="3748030"/>
            <a:ext cx="39604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DA5E0CA-97CD-4151-9A72-4894802D271B}"/>
              </a:ext>
            </a:extLst>
          </p:cNvPr>
          <p:cNvSpPr txBox="1"/>
          <p:nvPr/>
        </p:nvSpPr>
        <p:spPr>
          <a:xfrm>
            <a:off x="2300535" y="348148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 interaction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ADBA4F-C0F9-4253-95F0-920D01A42FC4}"/>
              </a:ext>
            </a:extLst>
          </p:cNvPr>
          <p:cNvCxnSpPr/>
          <p:nvPr/>
        </p:nvCxnSpPr>
        <p:spPr>
          <a:xfrm flipH="1">
            <a:off x="2303271" y="4108070"/>
            <a:ext cx="39604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5864AAA-0DB9-4E02-95AB-F55B00396EB9}"/>
              </a:ext>
            </a:extLst>
          </p:cNvPr>
          <p:cNvSpPr txBox="1"/>
          <p:nvPr/>
        </p:nvSpPr>
        <p:spPr>
          <a:xfrm>
            <a:off x="2300535" y="384152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 interaction</a:t>
            </a:r>
            <a:endParaRPr lang="en-GB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CF8F13-C2BF-4954-B14C-8C338FF744C2}"/>
              </a:ext>
            </a:extLst>
          </p:cNvPr>
          <p:cNvSpPr/>
          <p:nvPr/>
        </p:nvSpPr>
        <p:spPr>
          <a:xfrm>
            <a:off x="7775879" y="3532006"/>
            <a:ext cx="1224136" cy="43204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C79065-2C2C-4822-8D0E-17B25BF446F4}"/>
              </a:ext>
            </a:extLst>
          </p:cNvPr>
          <p:cNvSpPr txBox="1"/>
          <p:nvPr/>
        </p:nvSpPr>
        <p:spPr>
          <a:xfrm>
            <a:off x="7919895" y="3964054"/>
            <a:ext cx="1447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time constraint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9D1C20-0546-4A47-BC3B-0B8CD8199A00}"/>
              </a:ext>
            </a:extLst>
          </p:cNvPr>
          <p:cNvSpPr txBox="1"/>
          <p:nvPr/>
        </p:nvSpPr>
        <p:spPr>
          <a:xfrm>
            <a:off x="7775879" y="266791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combined behaviour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F493D9-EB92-4CC5-9B47-995A746B59E8}"/>
              </a:ext>
            </a:extLst>
          </p:cNvPr>
          <p:cNvSpPr txBox="1"/>
          <p:nvPr/>
        </p:nvSpPr>
        <p:spPr>
          <a:xfrm>
            <a:off x="7775879" y="1731806"/>
            <a:ext cx="165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test configuration</a:t>
            </a:r>
            <a:b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</a:br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being used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27460F-81FE-4AB8-BA67-C40F6D073A7F}"/>
              </a:ext>
            </a:extLst>
          </p:cNvPr>
          <p:cNvSpPr/>
          <p:nvPr/>
        </p:nvSpPr>
        <p:spPr>
          <a:xfrm>
            <a:off x="3743431" y="3099958"/>
            <a:ext cx="936104" cy="1440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50D1FD-1FF2-4E7B-92BC-F0613871005A}"/>
              </a:ext>
            </a:extLst>
          </p:cNvPr>
          <p:cNvCxnSpPr>
            <a:stCxn id="36" idx="1"/>
            <a:endCxn id="34" idx="3"/>
          </p:cNvCxnSpPr>
          <p:nvPr/>
        </p:nvCxnSpPr>
        <p:spPr>
          <a:xfrm flipH="1" flipV="1">
            <a:off x="4679535" y="3171966"/>
            <a:ext cx="3456384" cy="4674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8CA340-CCB0-43A9-AAF4-89562AD61AE5}"/>
              </a:ext>
            </a:extLst>
          </p:cNvPr>
          <p:cNvSpPr txBox="1"/>
          <p:nvPr/>
        </p:nvSpPr>
        <p:spPr>
          <a:xfrm>
            <a:off x="8135919" y="304943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accent6">
                    <a:lumMod val="75000"/>
                  </a:schemeClr>
                </a:solidFill>
                <a:sym typeface="Wingdings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58474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AB1BDC-64CC-41CC-86E2-D2AF6E8B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TOP</a:t>
            </a:r>
          </a:p>
        </p:txBody>
      </p:sp>
    </p:spTree>
    <p:extLst>
      <p:ext uri="{BB962C8B-B14F-4D97-AF65-F5344CB8AC3E}">
        <p14:creationId xmlns:p14="http://schemas.microsoft.com/office/powerpoint/2010/main" val="133716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2B23-F4C8-4A34-994F-D3D4D245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TOP – Kick-starting TDL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ACC6-F5A9-4335-A0E2-1ADC3C505C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TOP – TDL Open Source Project</a:t>
            </a:r>
          </a:p>
          <a:p>
            <a:pPr lvl="1"/>
            <a:r>
              <a:rPr lang="en-US" dirty="0"/>
              <a:t>Proof-of-concept of TDL standards and their validation</a:t>
            </a:r>
          </a:p>
          <a:p>
            <a:pPr lvl="1"/>
            <a:r>
              <a:rPr lang="en-US" dirty="0"/>
              <a:t>Provides stimulus for future TDL standardization</a:t>
            </a:r>
          </a:p>
          <a:p>
            <a:pPr lvl="1"/>
            <a:r>
              <a:rPr lang="en-US" dirty="0"/>
              <a:t>Lowers the barrier of entry for both users and tool vendors </a:t>
            </a:r>
          </a:p>
          <a:p>
            <a:pPr lvl="1"/>
            <a:r>
              <a:rPr lang="en-US" dirty="0"/>
              <a:t>Creates an open platform and ecosystem for the development of versatile tools</a:t>
            </a:r>
          </a:p>
          <a:p>
            <a:pPr lvl="1"/>
            <a:r>
              <a:rPr lang="en-US" dirty="0"/>
              <a:t>Community building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635116E-A752-4A56-816C-6BF317357DE1}"/>
              </a:ext>
            </a:extLst>
          </p:cNvPr>
          <p:cNvSpPr/>
          <p:nvPr/>
        </p:nvSpPr>
        <p:spPr>
          <a:xfrm rot="1260404">
            <a:off x="8456701" y="829752"/>
            <a:ext cx="3357428" cy="2596444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E1F0FF"/>
                </a:solidFill>
              </a:rPr>
              <a:t>Announced at UCAAT 2017</a:t>
            </a:r>
          </a:p>
        </p:txBody>
      </p:sp>
    </p:spTree>
    <p:extLst>
      <p:ext uri="{BB962C8B-B14F-4D97-AF65-F5344CB8AC3E}">
        <p14:creationId xmlns:p14="http://schemas.microsoft.com/office/powerpoint/2010/main" val="336625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4EE7D-9EDD-482A-81CB-834D1BE2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" y="1312068"/>
            <a:ext cx="8299900" cy="493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908F3-A0D3-4ECE-80DA-FF6B0338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goals and ETSI BOARD OSS scenarios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6D5D3-37E3-4809-A974-D3CC37B590BD}"/>
              </a:ext>
            </a:extLst>
          </p:cNvPr>
          <p:cNvSpPr/>
          <p:nvPr/>
        </p:nvSpPr>
        <p:spPr>
          <a:xfrm>
            <a:off x="609758" y="3159215"/>
            <a:ext cx="10832599" cy="564287"/>
          </a:xfrm>
          <a:prstGeom prst="rect">
            <a:avLst/>
          </a:prstGeom>
          <a:noFill/>
          <a:ln w="28575">
            <a:solidFill>
              <a:srgbClr val="EC0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EE5A3-4AFC-4805-9827-A51E8637933B}"/>
              </a:ext>
            </a:extLst>
          </p:cNvPr>
          <p:cNvSpPr/>
          <p:nvPr/>
        </p:nvSpPr>
        <p:spPr>
          <a:xfrm>
            <a:off x="609758" y="5951842"/>
            <a:ext cx="10832599" cy="345990"/>
          </a:xfrm>
          <a:prstGeom prst="rect">
            <a:avLst/>
          </a:prstGeom>
          <a:noFill/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1BEFB-0434-4B78-8DF7-F7A8888E8559}"/>
              </a:ext>
            </a:extLst>
          </p:cNvPr>
          <p:cNvSpPr/>
          <p:nvPr/>
        </p:nvSpPr>
        <p:spPr>
          <a:xfrm rot="5400000">
            <a:off x="8357353" y="3212828"/>
            <a:ext cx="4977962" cy="1192046"/>
          </a:xfrm>
          <a:prstGeom prst="rect">
            <a:avLst/>
          </a:prstGeom>
          <a:solidFill>
            <a:srgbClr val="EC008C"/>
          </a:solidFill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E1F0FF"/>
                </a:solidFill>
              </a:rPr>
              <a:t>Covered TOP goals</a:t>
            </a:r>
          </a:p>
        </p:txBody>
      </p:sp>
    </p:spTree>
    <p:extLst>
      <p:ext uri="{BB962C8B-B14F-4D97-AF65-F5344CB8AC3E}">
        <p14:creationId xmlns:p14="http://schemas.microsoft.com/office/powerpoint/2010/main" val="325307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open and scalable tool architecture for TDL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600" b="1"/>
              <a:t>Based on development standards (Java, Eclipse) and supporting the integration of open-source and third-party components</a:t>
            </a:r>
          </a:p>
        </p:txBody>
      </p:sp>
      <p:sp>
        <p:nvSpPr>
          <p:cNvPr id="6" name="Hexagon 5"/>
          <p:cNvSpPr/>
          <p:nvPr/>
        </p:nvSpPr>
        <p:spPr bwMode="auto">
          <a:xfrm>
            <a:off x="1732383" y="3485885"/>
            <a:ext cx="8203103" cy="485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 b="1">
                <a:solidFill>
                  <a:srgbClr val="000000"/>
                </a:solidFill>
                <a:cs typeface="Arial" charset="0"/>
              </a:rPr>
              <a:t>TDL Exchange Format (ES 203119-3)</a:t>
            </a:r>
          </a:p>
        </p:txBody>
      </p:sp>
      <p:sp>
        <p:nvSpPr>
          <p:cNvPr id="7" name="Flowchart: Manual Input 6"/>
          <p:cNvSpPr/>
          <p:nvPr/>
        </p:nvSpPr>
        <p:spPr bwMode="auto">
          <a:xfrm>
            <a:off x="2023651" y="4485206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Graphical Editor</a:t>
            </a:r>
            <a:br>
              <a:rPr lang="en-GB" sz="1399">
                <a:solidFill>
                  <a:srgbClr val="000000"/>
                </a:solidFill>
                <a:cs typeface="Arial" charset="0"/>
              </a:rPr>
            </a:br>
            <a:r>
              <a:rPr lang="en-GB" sz="1399">
                <a:solidFill>
                  <a:srgbClr val="000000"/>
                </a:solidFill>
                <a:cs typeface="Arial" charset="0"/>
              </a:rPr>
              <a:t>(ES 203119-2)</a:t>
            </a:r>
          </a:p>
        </p:txBody>
      </p:sp>
      <p:sp>
        <p:nvSpPr>
          <p:cNvPr id="8" name="Flowchart: Manual Input 7"/>
          <p:cNvSpPr/>
          <p:nvPr/>
        </p:nvSpPr>
        <p:spPr bwMode="auto">
          <a:xfrm>
            <a:off x="1922533" y="2396512"/>
            <a:ext cx="1727340" cy="726244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Textual Editor</a:t>
            </a:r>
            <a:br>
              <a:rPr lang="en-GB" sz="1399">
                <a:solidFill>
                  <a:srgbClr val="000000"/>
                </a:solidFill>
                <a:cs typeface="Arial" charset="0"/>
              </a:rPr>
            </a:br>
            <a:r>
              <a:rPr lang="en-GB" sz="1399">
                <a:solidFill>
                  <a:srgbClr val="000000"/>
                </a:solidFill>
                <a:cs typeface="Arial" charset="0"/>
              </a:rPr>
              <a:t>(incl. ES 203119-4)</a:t>
            </a:r>
          </a:p>
        </p:txBody>
      </p:sp>
      <p:sp>
        <p:nvSpPr>
          <p:cNvPr id="9" name="Flowchart: Document 8"/>
          <p:cNvSpPr/>
          <p:nvPr/>
        </p:nvSpPr>
        <p:spPr bwMode="auto">
          <a:xfrm>
            <a:off x="4007460" y="4485206"/>
            <a:ext cx="1297445" cy="84341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Graph. Viewer &amp; Doc. Gen.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7264202" y="4485206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8759922" y="4485206"/>
            <a:ext cx="719725" cy="72624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GB" sz="999">
                <a:solidFill>
                  <a:srgbClr val="000000"/>
                </a:solidFill>
                <a:cs typeface="Arial" charset="0"/>
              </a:rPr>
              <a:t>C-code,</a:t>
            </a:r>
          </a:p>
          <a:p>
            <a:pPr marL="171364" indent="-171364">
              <a:buClr>
                <a:srgbClr val="879BAA"/>
              </a:buClr>
            </a:pPr>
            <a:r>
              <a:rPr lang="en-GB" sz="999">
                <a:solidFill>
                  <a:srgbClr val="000000"/>
                </a:solidFill>
                <a:cs typeface="Arial" charset="0"/>
              </a:rPr>
              <a:t>TTCN-3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6744692" y="2233798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TDL Model Analyzer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8486411" y="2396512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TDL Test Generator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 bwMode="auto">
          <a:xfrm>
            <a:off x="2786203" y="3122757"/>
            <a:ext cx="0" cy="33457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9" idx="0"/>
          </p:cNvCxnSpPr>
          <p:nvPr/>
        </p:nvCxnSpPr>
        <p:spPr bwMode="auto">
          <a:xfrm>
            <a:off x="4656183" y="3971407"/>
            <a:ext cx="0" cy="51379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10" idx="0"/>
          </p:cNvCxnSpPr>
          <p:nvPr/>
        </p:nvCxnSpPr>
        <p:spPr bwMode="auto">
          <a:xfrm>
            <a:off x="7904765" y="3971406"/>
            <a:ext cx="0" cy="51380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3"/>
            <a:endCxn id="11" idx="2"/>
          </p:cNvCxnSpPr>
          <p:nvPr/>
        </p:nvCxnSpPr>
        <p:spPr bwMode="auto">
          <a:xfrm>
            <a:off x="8545327" y="4848328"/>
            <a:ext cx="214594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0"/>
          </p:cNvCxnSpPr>
          <p:nvPr/>
        </p:nvCxnSpPr>
        <p:spPr bwMode="auto">
          <a:xfrm flipV="1">
            <a:off x="2741728" y="3971406"/>
            <a:ext cx="0" cy="602364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2"/>
          </p:cNvCxnSpPr>
          <p:nvPr/>
        </p:nvCxnSpPr>
        <p:spPr bwMode="auto">
          <a:xfrm>
            <a:off x="7385255" y="2960042"/>
            <a:ext cx="7189" cy="56926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9126974" y="3122757"/>
            <a:ext cx="0" cy="36312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Flowchart: Punched Tape 20"/>
          <p:cNvSpPr/>
          <p:nvPr/>
        </p:nvSpPr>
        <p:spPr bwMode="auto">
          <a:xfrm>
            <a:off x="5843984" y="2290917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999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22" name="Straight Arrow Connector 21"/>
          <p:cNvCxnSpPr>
            <a:stCxn id="12" idx="1"/>
            <a:endCxn id="21" idx="3"/>
          </p:cNvCxnSpPr>
          <p:nvPr/>
        </p:nvCxnSpPr>
        <p:spPr bwMode="auto">
          <a:xfrm flipH="1" flipV="1">
            <a:off x="6529419" y="2596918"/>
            <a:ext cx="215272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Flowchart: Punched Tape 22"/>
          <p:cNvSpPr/>
          <p:nvPr/>
        </p:nvSpPr>
        <p:spPr bwMode="auto">
          <a:xfrm>
            <a:off x="5593131" y="4572668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999">
                <a:solidFill>
                  <a:srgbClr val="000000"/>
                </a:solidFill>
                <a:cs typeface="Arial" charset="0"/>
              </a:rPr>
              <a:t>Test Plan</a:t>
            </a:r>
          </a:p>
        </p:txBody>
      </p:sp>
      <p:cxnSp>
        <p:nvCxnSpPr>
          <p:cNvPr id="24" name="Straight Arrow Connector 23"/>
          <p:cNvCxnSpPr>
            <a:stCxn id="9" idx="3"/>
            <a:endCxn id="23" idx="1"/>
          </p:cNvCxnSpPr>
          <p:nvPr/>
        </p:nvCxnSpPr>
        <p:spPr bwMode="auto">
          <a:xfrm flipV="1">
            <a:off x="5304905" y="4878670"/>
            <a:ext cx="288226" cy="28241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938918" y="6106149"/>
            <a:ext cx="561396" cy="209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GB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 bwMode="gray">
          <a:xfrm>
            <a:off x="1603687" y="6100773"/>
            <a:ext cx="1049549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967245" y="6111525"/>
            <a:ext cx="561396" cy="2099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GB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gray">
          <a:xfrm>
            <a:off x="3632014" y="6106149"/>
            <a:ext cx="1002830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955815" y="6116901"/>
            <a:ext cx="561396" cy="209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GB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5620584" y="6111525"/>
            <a:ext cx="1229824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Artefact (output)</a:t>
            </a:r>
          </a:p>
        </p:txBody>
      </p:sp>
      <p:sp>
        <p:nvSpPr>
          <p:cNvPr id="31" name="Flowchart: Manual Input 30"/>
          <p:cNvSpPr/>
          <p:nvPr/>
        </p:nvSpPr>
        <p:spPr bwMode="auto">
          <a:xfrm>
            <a:off x="4009736" y="2233798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UML-based Graph. Editor</a:t>
            </a:r>
          </a:p>
        </p:txBody>
      </p:sp>
      <p:pic>
        <p:nvPicPr>
          <p:cNvPr id="32" name="Picture 2" descr="C:\Users\mch1312a\Pictures\UML_logo.gif"/>
          <p:cNvPicPr>
            <a:picLocks noChangeAspect="1" noChangeArrowheads="1"/>
          </p:cNvPicPr>
          <p:nvPr/>
        </p:nvPicPr>
        <p:blipFill>
          <a:blip r:embed="rId2" cstate="print"/>
          <a:srcRect l="34692" r="4856"/>
          <a:stretch>
            <a:fillRect/>
          </a:stretch>
        </p:blipFill>
        <p:spPr bwMode="auto">
          <a:xfrm>
            <a:off x="5089323" y="1945909"/>
            <a:ext cx="558355" cy="656597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31" idx="2"/>
          </p:cNvCxnSpPr>
          <p:nvPr/>
        </p:nvCxnSpPr>
        <p:spPr bwMode="auto">
          <a:xfrm>
            <a:off x="4727814" y="3119439"/>
            <a:ext cx="1647" cy="33789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114631" y="6120255"/>
            <a:ext cx="561396" cy="209956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GB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gray">
          <a:xfrm>
            <a:off x="7834357" y="6120255"/>
            <a:ext cx="1811971" cy="2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GB" sz="1399">
                <a:solidFill>
                  <a:srgbClr val="000000"/>
                </a:solidFill>
                <a:cs typeface="Arial" charset="0"/>
              </a:rPr>
              <a:t>Currently covered in TOP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AC93-8C05-429E-8982-B026001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Open Source Project (TOP)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6BD82D-42D9-4CCA-88AA-7836581D68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Eclipse Public License (EPLv1)</a:t>
            </a:r>
          </a:p>
          <a:p>
            <a:r>
              <a:rPr lang="en-GB" dirty="0"/>
              <a:t>TOP governance</a:t>
            </a:r>
          </a:p>
          <a:p>
            <a:pPr lvl="1"/>
            <a:r>
              <a:rPr lang="en-GB" dirty="0"/>
              <a:t>Project Lead – ETSI member and CTI</a:t>
            </a:r>
          </a:p>
          <a:p>
            <a:pPr lvl="1"/>
            <a:r>
              <a:rPr lang="en-GB" dirty="0"/>
              <a:t>Steering Group – WG MTS TDL</a:t>
            </a:r>
          </a:p>
          <a:p>
            <a:pPr lvl="1"/>
            <a:r>
              <a:rPr lang="en-GB" dirty="0"/>
              <a:t>Advisory Group – ETSI TC MTS</a:t>
            </a:r>
          </a:p>
          <a:p>
            <a:r>
              <a:rPr lang="en-GB" dirty="0"/>
              <a:t>Active contribution to code requires ETSI membership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90A89-A2F3-4C09-98C9-3E599DCA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16" y="1600571"/>
            <a:ext cx="6387084" cy="36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212B9D-FB46-4728-BB66-C5178CB8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and TOP usage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18CB41-00EF-4DE2-8011-E8238FD72F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Recent known usages</a:t>
            </a:r>
          </a:p>
          <a:p>
            <a:pPr lvl="1"/>
            <a:r>
              <a:rPr lang="en-GB" dirty="0"/>
              <a:t>ETSI standardization</a:t>
            </a:r>
          </a:p>
          <a:p>
            <a:pPr lvl="2"/>
            <a:r>
              <a:rPr lang="en-GB" dirty="0"/>
              <a:t>Test purpose specifications in STF 551 on MEC (Edge computing), </a:t>
            </a:r>
            <a:br>
              <a:rPr lang="en-GB" dirty="0"/>
            </a:br>
            <a:r>
              <a:rPr lang="en-GB" dirty="0"/>
              <a:t>NG112 testing (emergency communication), MTS TST (IoT protocols)</a:t>
            </a:r>
          </a:p>
          <a:p>
            <a:pPr lvl="1"/>
            <a:r>
              <a:rPr lang="en-GB"/>
              <a:t>Industry </a:t>
            </a:r>
            <a:r>
              <a:rPr lang="en-GB" dirty="0"/>
              <a:t>(as reported at UCAAT)</a:t>
            </a:r>
          </a:p>
          <a:p>
            <a:pPr lvl="2"/>
            <a:r>
              <a:rPr lang="en-GB" dirty="0" err="1"/>
              <a:t>NetResults</a:t>
            </a:r>
            <a:r>
              <a:rPr lang="en-GB" dirty="0"/>
              <a:t>: testing of collaboration IT services</a:t>
            </a:r>
          </a:p>
          <a:p>
            <a:pPr lvl="2"/>
            <a:r>
              <a:rPr lang="en-GB" dirty="0" err="1"/>
              <a:t>Elvior</a:t>
            </a:r>
            <a:r>
              <a:rPr lang="en-GB" dirty="0"/>
              <a:t>: TDL support in test tools considered</a:t>
            </a:r>
          </a:p>
          <a:p>
            <a:r>
              <a:rPr lang="en-GB" dirty="0"/>
              <a:t>Strong demand:</a:t>
            </a:r>
            <a:br>
              <a:rPr lang="en-GB" dirty="0"/>
            </a:br>
            <a:r>
              <a:rPr lang="en-GB" dirty="0"/>
              <a:t>Make TDL specs executable to use them in test automation!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66D29-D7C6-4842-9AE2-4ABE89079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691"/>
          <a:stretch/>
        </p:blipFill>
        <p:spPr>
          <a:xfrm flipH="1">
            <a:off x="9697156" y="1749526"/>
            <a:ext cx="249484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565293EF-4FFE-416A-AEE9-2B98FAF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1C501A-2958-408C-AE36-437033BB4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https://tdl.etsi.org/</a:t>
            </a:r>
            <a:r>
              <a:rPr lang="en-US" dirty="0"/>
              <a:t> – TDL home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https://top.etsi.org/</a:t>
            </a:r>
            <a:r>
              <a:rPr lang="en-US" dirty="0"/>
              <a:t> – TOP repository</a:t>
            </a:r>
          </a:p>
          <a:p>
            <a:r>
              <a:rPr lang="en-US" b="1" dirty="0">
                <a:hlinkClick r:id="rId4"/>
              </a:rPr>
              <a:t>TDL mailing list</a:t>
            </a:r>
            <a:endParaRPr lang="en-US" b="1" dirty="0"/>
          </a:p>
          <a:p>
            <a:r>
              <a:rPr lang="en-US" b="1" dirty="0"/>
              <a:t>MTS TDL Working Group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Andreas Ulrich, Siemens AG, </a:t>
            </a:r>
            <a:r>
              <a:rPr lang="en-US" dirty="0">
                <a:hlinkClick r:id="rId5"/>
              </a:rPr>
              <a:t>andreas.ulrich@siemens.com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Philip </a:t>
            </a:r>
            <a:r>
              <a:rPr lang="en-US" dirty="0" err="1"/>
              <a:t>Makedonski</a:t>
            </a:r>
            <a:r>
              <a:rPr lang="en-US" dirty="0"/>
              <a:t>, University of Göttingen,</a:t>
            </a:r>
            <a:br>
              <a:rPr lang="en-US" dirty="0"/>
            </a:br>
            <a:r>
              <a:rPr lang="en-US" dirty="0">
                <a:hlinkClick r:id="rId6"/>
              </a:rPr>
              <a:t>makedonski@informatik.uni-goettingen.de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06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AB1BDC-64CC-41CC-86E2-D2AF6E8B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TDL</a:t>
            </a:r>
          </a:p>
        </p:txBody>
      </p:sp>
    </p:spTree>
    <p:extLst>
      <p:ext uri="{BB962C8B-B14F-4D97-AF65-F5344CB8AC3E}">
        <p14:creationId xmlns:p14="http://schemas.microsoft.com/office/powerpoint/2010/main" val="295805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997-76E8-40E6-A614-F1002040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TDL – The need for abstraction in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EB46-3CFE-4B17-8F00-A553DA4FBD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Trends in testing</a:t>
            </a:r>
          </a:p>
          <a:p>
            <a:pPr lvl="1"/>
            <a:r>
              <a:rPr lang="en-GB" dirty="0"/>
              <a:t>Behaviour-Driven Development (BDD) and Continuous Integration (CI)</a:t>
            </a:r>
          </a:p>
          <a:p>
            <a:pPr lvl="1"/>
            <a:r>
              <a:rPr lang="en-GB" dirty="0"/>
              <a:t>Model-Based Testing (MBT) and other forms of (abstract) test generation</a:t>
            </a:r>
          </a:p>
          <a:p>
            <a:pPr lvl="1"/>
            <a:r>
              <a:rPr lang="en-GB" dirty="0"/>
              <a:t>Test automation (of concrete tests) in the norm</a:t>
            </a:r>
          </a:p>
          <a:p>
            <a:endParaRPr lang="en-GB" dirty="0"/>
          </a:p>
          <a:p>
            <a:r>
              <a:rPr lang="en-GB" dirty="0"/>
              <a:t>ETSI MTS legacy: TTCN-3</a:t>
            </a:r>
          </a:p>
          <a:p>
            <a:pPr lvl="1"/>
            <a:r>
              <a:rPr lang="en-GB" dirty="0"/>
              <a:t>The test specification language for executable, concrete tests</a:t>
            </a:r>
          </a:p>
          <a:p>
            <a:pPr lvl="1"/>
            <a:r>
              <a:rPr lang="en-GB" dirty="0"/>
              <a:t>Detailed TTCN-3 code makes understanding its larger intent hard</a:t>
            </a:r>
          </a:p>
        </p:txBody>
      </p:sp>
    </p:spTree>
    <p:extLst>
      <p:ext uri="{BB962C8B-B14F-4D97-AF65-F5344CB8AC3E}">
        <p14:creationId xmlns:p14="http://schemas.microsoft.com/office/powerpoint/2010/main" val="1028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1D2B-FF83-4EBD-A6CA-41AAED55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– Test Description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1D1CD-3588-4581-997A-1BF79287A6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Supports the specification of (abstract) tests for conformance and interoperability</a:t>
            </a:r>
          </a:p>
          <a:p>
            <a:pPr lvl="1"/>
            <a:r>
              <a:rPr lang="en-GB" dirty="0"/>
              <a:t>Language design – customizable by language engineers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Language concepts (abstract syntax) can be pruned / extended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Concrete syntax for users can be adapted to fit the application domain</a:t>
            </a:r>
          </a:p>
          <a:p>
            <a:pPr lvl="1"/>
            <a:r>
              <a:rPr lang="en-GB" dirty="0"/>
              <a:t>Developed between 2012 and 2018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Ongoing evolution and maintenance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Current focus on usability and mapping TDL to TTCN-3</a:t>
            </a:r>
          </a:p>
          <a:p>
            <a:pPr lvl="1"/>
            <a:r>
              <a:rPr lang="en-GB" dirty="0"/>
              <a:t>Series of standards </a:t>
            </a:r>
            <a:r>
              <a:rPr lang="en-US" dirty="0"/>
              <a:t>ES 203 119 parts 1 – 7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http://www.etsi.org/standards-search?search=203119&amp;ed=1&amp;sortby=2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17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BC99-4EAD-4687-86A8-1C60EFA7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documents to specifications – MS Word vs TDL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B6B82-D538-4CEC-9946-E7A067E4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" y="1921668"/>
            <a:ext cx="5243513" cy="3014663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B3ED35FB-6969-4C9B-9E2A-2196328E6B2D}"/>
              </a:ext>
            </a:extLst>
          </p:cNvPr>
          <p:cNvSpPr/>
          <p:nvPr/>
        </p:nvSpPr>
        <p:spPr>
          <a:xfrm>
            <a:off x="5478943" y="1699544"/>
            <a:ext cx="1519007" cy="3458909"/>
          </a:xfrm>
          <a:prstGeom prst="chevron">
            <a:avLst>
              <a:gd name="adj" fmla="val 263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3C3A0-A23B-4BE8-9354-EC3828B2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89" y="1699544"/>
            <a:ext cx="4958620" cy="345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C23E0-2C25-4572-9B43-DAE0D7D36847}"/>
              </a:ext>
            </a:extLst>
          </p:cNvPr>
          <p:cNvSpPr txBox="1"/>
          <p:nvPr/>
        </p:nvSpPr>
        <p:spPr>
          <a:xfrm>
            <a:off x="609759" y="5599289"/>
            <a:ext cx="3030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Example: 3GPP TS 36.523-1</a:t>
            </a:r>
          </a:p>
        </p:txBody>
      </p:sp>
    </p:spTree>
    <p:extLst>
      <p:ext uri="{BB962C8B-B14F-4D97-AF65-F5344CB8AC3E}">
        <p14:creationId xmlns:p14="http://schemas.microsoft.com/office/powerpoint/2010/main" val="17356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EC91-B496-4E5B-A8BC-D3ED68C0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ETSI standard series ES 203 119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4307-607B-41FC-8DCD-0AE93BA9A2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/>
              <a:t>(1) TDL-MM:	Abstract Syntax and Associated Semantics</a:t>
            </a:r>
          </a:p>
          <a:p>
            <a:pPr marL="0" lvl="1" indent="0">
              <a:buNone/>
            </a:pPr>
            <a:r>
              <a:rPr lang="en-GB" dirty="0"/>
              <a:t>(2) TDL-GR:	Graphical Syntax</a:t>
            </a:r>
          </a:p>
          <a:p>
            <a:pPr marL="0" lvl="1" indent="0">
              <a:buNone/>
            </a:pPr>
            <a:r>
              <a:rPr lang="en-GB" dirty="0"/>
              <a:t>(3) TDL-XF:	Exchange Format</a:t>
            </a:r>
          </a:p>
          <a:p>
            <a:pPr marL="0" lvl="1" indent="0">
              <a:buNone/>
            </a:pPr>
            <a:r>
              <a:rPr lang="en-GB" dirty="0"/>
              <a:t>(4) TDL-TO:	Structured Test Objective Language</a:t>
            </a:r>
          </a:p>
          <a:p>
            <a:pPr marL="0" lvl="1" indent="0">
              <a:buNone/>
            </a:pPr>
            <a:r>
              <a:rPr lang="en-GB" dirty="0"/>
              <a:t>(5) TDL-UML:	UML profile for TDL</a:t>
            </a:r>
          </a:p>
          <a:p>
            <a:pPr marL="0" lvl="1" indent="0">
              <a:buNone/>
            </a:pPr>
            <a:r>
              <a:rPr lang="en-GB" dirty="0"/>
              <a:t>(6) TDL-T3:	Mapping of TDL to TTCN-3</a:t>
            </a:r>
          </a:p>
          <a:p>
            <a:pPr marL="0" lvl="1" indent="0">
              <a:buNone/>
            </a:pPr>
            <a:r>
              <a:rPr lang="en-GB" dirty="0"/>
              <a:t>(7) TDL-EX:	Language Extensions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CB86FF-024A-469A-BAFD-C943EC1C454B}"/>
              </a:ext>
            </a:extLst>
          </p:cNvPr>
          <p:cNvGrpSpPr/>
          <p:nvPr/>
        </p:nvGrpSpPr>
        <p:grpSpPr>
          <a:xfrm>
            <a:off x="9028545" y="3885038"/>
            <a:ext cx="2806838" cy="2395533"/>
            <a:chOff x="3986923" y="2547220"/>
            <a:chExt cx="2808300" cy="23967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DA9957-2DDA-4542-9670-8F8604355FCE}"/>
                </a:ext>
              </a:extLst>
            </p:cNvPr>
            <p:cNvSpPr/>
            <p:nvPr/>
          </p:nvSpPr>
          <p:spPr bwMode="auto">
            <a:xfrm rot="16200000">
              <a:off x="45530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TDL-GR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AEF89F-9BC9-4CE6-A2F1-ABE8D753325B}"/>
                </a:ext>
              </a:extLst>
            </p:cNvPr>
            <p:cNvSpPr/>
            <p:nvPr/>
          </p:nvSpPr>
          <p:spPr bwMode="auto">
            <a:xfrm rot="16200000">
              <a:off x="52731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TDL-XF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12432-18B5-45A3-8C70-F6381ED0C401}"/>
                </a:ext>
              </a:extLst>
            </p:cNvPr>
            <p:cNvSpPr/>
            <p:nvPr/>
          </p:nvSpPr>
          <p:spPr bwMode="auto">
            <a:xfrm rot="16200000">
              <a:off x="3621991" y="3183288"/>
              <a:ext cx="1377863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TDL-TO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DC0B61-CC46-4411-88FA-B7F84603283A}"/>
                </a:ext>
              </a:extLst>
            </p:cNvPr>
            <p:cNvSpPr/>
            <p:nvPr/>
          </p:nvSpPr>
          <p:spPr bwMode="auto">
            <a:xfrm rot="16200000">
              <a:off x="5993286" y="2972293"/>
              <a:ext cx="955874" cy="6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Other syntax</a:t>
              </a: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E645079-EE5C-49A3-8017-816C1EADF96A}"/>
                </a:ext>
              </a:extLst>
            </p:cNvPr>
            <p:cNvSpPr/>
            <p:nvPr/>
          </p:nvSpPr>
          <p:spPr bwMode="auto">
            <a:xfrm>
              <a:off x="3986923" y="3846430"/>
              <a:ext cx="2806700" cy="825778"/>
            </a:xfrm>
            <a:custGeom>
              <a:avLst/>
              <a:gdLst>
                <a:gd name="connsiteX0" fmla="*/ 0 w 2806700"/>
                <a:gd name="connsiteY0" fmla="*/ 717550 h 1365250"/>
                <a:gd name="connsiteX1" fmla="*/ 730250 w 2806700"/>
                <a:gd name="connsiteY1" fmla="*/ 717550 h 1365250"/>
                <a:gd name="connsiteX2" fmla="*/ 730250 w 2806700"/>
                <a:gd name="connsiteY2" fmla="*/ 0 h 1365250"/>
                <a:gd name="connsiteX3" fmla="*/ 2806700 w 2806700"/>
                <a:gd name="connsiteY3" fmla="*/ 6350 h 1365250"/>
                <a:gd name="connsiteX4" fmla="*/ 2806700 w 2806700"/>
                <a:gd name="connsiteY4" fmla="*/ 1365250 h 1365250"/>
                <a:gd name="connsiteX5" fmla="*/ 6350 w 2806700"/>
                <a:gd name="connsiteY5" fmla="*/ 1365250 h 1365250"/>
                <a:gd name="connsiteX6" fmla="*/ 0 w 2806700"/>
                <a:gd name="connsiteY6" fmla="*/ 71755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6700" h="1365250">
                  <a:moveTo>
                    <a:pt x="0" y="717550"/>
                  </a:moveTo>
                  <a:lnTo>
                    <a:pt x="730250" y="717550"/>
                  </a:lnTo>
                  <a:lnTo>
                    <a:pt x="730250" y="0"/>
                  </a:lnTo>
                  <a:lnTo>
                    <a:pt x="2806700" y="6350"/>
                  </a:lnTo>
                  <a:lnTo>
                    <a:pt x="2806700" y="1365250"/>
                  </a:lnTo>
                  <a:lnTo>
                    <a:pt x="6350" y="1365250"/>
                  </a:lnTo>
                  <a:cubicBezTo>
                    <a:pt x="4233" y="1149350"/>
                    <a:pt x="2117" y="933450"/>
                    <a:pt x="0" y="7175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algn="ctr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       TDL-MM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DDA12F-0B6C-4EE7-9436-3118D826EE91}"/>
                </a:ext>
              </a:extLst>
            </p:cNvPr>
            <p:cNvSpPr txBox="1"/>
            <p:nvPr/>
          </p:nvSpPr>
          <p:spPr bwMode="gray">
            <a:xfrm>
              <a:off x="4563003" y="4697908"/>
              <a:ext cx="1331134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Abstract Syntax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1B5F97-1E81-483B-BFDF-3CFFE98F9803}"/>
                </a:ext>
              </a:extLst>
            </p:cNvPr>
            <p:cNvSpPr txBox="1"/>
            <p:nvPr/>
          </p:nvSpPr>
          <p:spPr bwMode="gray">
            <a:xfrm>
              <a:off x="4575529" y="2547220"/>
              <a:ext cx="1360181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Concrete Syntax</a:t>
              </a:r>
            </a:p>
          </p:txBody>
        </p:sp>
      </p:grp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6AD81BC-7BA5-4525-8BF9-5CED4CA5608B}"/>
              </a:ext>
            </a:extLst>
          </p:cNvPr>
          <p:cNvSpPr/>
          <p:nvPr/>
        </p:nvSpPr>
        <p:spPr>
          <a:xfrm>
            <a:off x="7042485" y="3170506"/>
            <a:ext cx="1002631" cy="516987"/>
          </a:xfrm>
          <a:prstGeom prst="leftArrow">
            <a:avLst>
              <a:gd name="adj1" fmla="val 50000"/>
              <a:gd name="adj2" fmla="val 693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6AE4D71-0051-457D-A7C5-99B646EC3C90}"/>
              </a:ext>
            </a:extLst>
          </p:cNvPr>
          <p:cNvSpPr/>
          <p:nvPr/>
        </p:nvSpPr>
        <p:spPr>
          <a:xfrm>
            <a:off x="7762966" y="1600570"/>
            <a:ext cx="1002631" cy="516987"/>
          </a:xfrm>
          <a:prstGeom prst="leftArrow">
            <a:avLst>
              <a:gd name="adj1" fmla="val 50000"/>
              <a:gd name="adj2" fmla="val 693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BB6C1D5-627C-479A-AC58-ECC995122166}"/>
              </a:ext>
            </a:extLst>
          </p:cNvPr>
          <p:cNvSpPr/>
          <p:nvPr/>
        </p:nvSpPr>
        <p:spPr>
          <a:xfrm>
            <a:off x="4784011" y="2117557"/>
            <a:ext cx="1002631" cy="516987"/>
          </a:xfrm>
          <a:prstGeom prst="leftArrow">
            <a:avLst>
              <a:gd name="adj1" fmla="val 50000"/>
              <a:gd name="adj2" fmla="val 693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691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EC04-DA16-4A3B-AAED-EB88FF0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TDL</a:t>
            </a:r>
          </a:p>
        </p:txBody>
      </p:sp>
      <p:pic>
        <p:nvPicPr>
          <p:cNvPr id="7" name="Content Placeholder 5" descr="tdl-workflow.emf">
            <a:extLst>
              <a:ext uri="{FF2B5EF4-FFF2-40B4-BE49-F238E27FC236}">
                <a16:creationId xmlns:a16="http://schemas.microsoft.com/office/drawing/2014/main" id="{3EF0061F-9F0D-447A-A997-E28F103163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2893870" y="1600200"/>
            <a:ext cx="6656672" cy="4679950"/>
          </a:xfrm>
        </p:spPr>
      </p:pic>
    </p:spTree>
    <p:extLst>
      <p:ext uri="{BB962C8B-B14F-4D97-AF65-F5344CB8AC3E}">
        <p14:creationId xmlns:p14="http://schemas.microsoft.com/office/powerpoint/2010/main" val="203443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258F-D004-42C7-94CE-5AEDDF3A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concepts of a Test Objective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5486-9F63-432A-A1E1-2FE1A8FCE3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References to requirements to be tested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Support of Behaviour-Driven Development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Prose syntax (similar to earlier </a:t>
            </a:r>
            <a:r>
              <a:rPr lang="en-GB" dirty="0" err="1"/>
              <a:t>TPLan</a:t>
            </a:r>
            <a:r>
              <a:rPr lang="en-GB" dirty="0"/>
              <a:t>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306744C-20B5-483C-9BDC-53F26E8E9C62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438" y="1600200"/>
            <a:ext cx="5169712" cy="46799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42CD7-500A-4DBC-B00C-0D0E00E7A34B}"/>
              </a:ext>
            </a:extLst>
          </p:cNvPr>
          <p:cNvSpPr txBox="1"/>
          <p:nvPr/>
        </p:nvSpPr>
        <p:spPr>
          <a:xfrm>
            <a:off x="5461898" y="2545416"/>
            <a:ext cx="113524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GIVEN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WHEN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4545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3CAD-DE1F-4B61-94F5-275D8C8D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Concepts of a TDL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A35C-A3C8-4788-A880-70D3970D89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Test configuration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Set of interacting components in the roles Tester or SUT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Test description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Represents the </a:t>
            </a:r>
            <a:r>
              <a:rPr lang="en-GB" sz="2200" u="sng" dirty="0"/>
              <a:t>expected</a:t>
            </a:r>
            <a:r>
              <a:rPr lang="en-GB" sz="2200" dirty="0"/>
              <a:t> (passing) behaviour, i.e. any deviation is a fail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Expresses a test in terms of interactions of data exchanged between tester and SUT components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Interactions are totally ordered, i.e. they are implicitly synchronized among components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Test data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Represented as abstract name tuples</a:t>
            </a:r>
          </a:p>
        </p:txBody>
      </p:sp>
    </p:spTree>
    <p:extLst>
      <p:ext uri="{BB962C8B-B14F-4D97-AF65-F5344CB8AC3E}">
        <p14:creationId xmlns:p14="http://schemas.microsoft.com/office/powerpoint/2010/main" val="292443499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Corporate Presentation Template V11 - Light Template.potx [Read-Only]" id="{320F5729-2B7F-46EC-8543-25A745E54B01}" vid="{E57A0DDB-0E8E-4835-925C-8C43F378A82F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D8097D0C-BE3E-4AEC-9593-65CFCCB192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ETSI_CORPORATE_PRESENTATION_template_2018_Light_Version</Template>
  <TotalTime>0</TotalTime>
  <Words>605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ETSI Corporate 2018</vt:lpstr>
      <vt:lpstr>Introduction to TDL and TOP</vt:lpstr>
      <vt:lpstr>Introduction to TDL</vt:lpstr>
      <vt:lpstr>Why there is TDL – The need for abstraction in testing</vt:lpstr>
      <vt:lpstr>TDL – Test Description Language</vt:lpstr>
      <vt:lpstr>From documents to specifications – MS Word vs TDL</vt:lpstr>
      <vt:lpstr>The ETSI standard series ES 203 119</vt:lpstr>
      <vt:lpstr>Working with TDL</vt:lpstr>
      <vt:lpstr>Key concepts of a Test Objective Specification</vt:lpstr>
      <vt:lpstr>Key Concepts of a TDL Specification</vt:lpstr>
      <vt:lpstr>Graphical Syntax</vt:lpstr>
      <vt:lpstr>Introduction to TOP</vt:lpstr>
      <vt:lpstr>Why there is TOP – Kick-starting TDL</vt:lpstr>
      <vt:lpstr>TOP goals and ETSI BOARD OSS scenarios</vt:lpstr>
      <vt:lpstr>An open and scalable tool architecture for TDL</vt:lpstr>
      <vt:lpstr>TDL Open Source Project (TOP)</vt:lpstr>
      <vt:lpstr>TDL and TOP usage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Ulrich, Andreas (CT RDA SSI RVT-DE)</dc:creator>
  <cp:keywords>Amdocs</cp:keywords>
  <cp:lastModifiedBy>Ulrich, Andreas (CT RDA SSI RVT-DE)</cp:lastModifiedBy>
  <cp:revision>17</cp:revision>
  <dcterms:created xsi:type="dcterms:W3CDTF">2019-05-20T14:30:10Z</dcterms:created>
  <dcterms:modified xsi:type="dcterms:W3CDTF">2019-05-21T08:16:26Z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