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57" r:id="rId3"/>
    <p:sldId id="304" r:id="rId4"/>
    <p:sldId id="305" r:id="rId5"/>
    <p:sldId id="306" r:id="rId6"/>
    <p:sldId id="307" r:id="rId7"/>
    <p:sldId id="310" r:id="rId8"/>
    <p:sldId id="308" r:id="rId9"/>
    <p:sldId id="309" r:id="rId10"/>
    <p:sldId id="316" r:id="rId11"/>
    <p:sldId id="311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EC008C"/>
    <a:srgbClr val="004A8D"/>
    <a:srgbClr val="E7E6E6"/>
    <a:srgbClr val="298FD1"/>
    <a:srgbClr val="302E45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12" autoAdjust="0"/>
  </p:normalViewPr>
  <p:slideViewPr>
    <p:cSldViewPr snapToGrid="0" showGuides="1">
      <p:cViewPr varScale="1">
        <p:scale>
          <a:sx n="69" d="100"/>
          <a:sy n="69" d="100"/>
        </p:scale>
        <p:origin x="56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ortal.etsi.org/webapp/WorkProgram/Report_WorkItem.asp?WKI_ID=56708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box.etsi.org/MTS/MTS/05-CONTRIBUTIONS/2019/MTS(19)076012r7_STF_ToR_for_EG_on_REST_APIs.doc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22.05.2019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884" y="2216727"/>
            <a:ext cx="10998774" cy="2061588"/>
          </a:xfrm>
        </p:spPr>
        <p:txBody>
          <a:bodyPr/>
          <a:lstStyle/>
          <a:p>
            <a:r>
              <a:rPr lang="en-GB" dirty="0"/>
              <a:t>“Methodology for RESTful APIs specifications and testing”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Michele Carignani (ETSI)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MTS#77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384C7-2D45-4AE3-8217-B9A60B8C796D}"/>
              </a:ext>
            </a:extLst>
          </p:cNvPr>
          <p:cNvSpPr/>
          <p:nvPr/>
        </p:nvSpPr>
        <p:spPr>
          <a:xfrm>
            <a:off x="9319491" y="900567"/>
            <a:ext cx="2872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highlight>
                  <a:srgbClr val="E1F0FF"/>
                </a:highlight>
                <a:latin typeface="Arial" panose="020B0604020202020204" pitchFamily="34" charset="0"/>
              </a:rPr>
              <a:t>MTS(19)077005</a:t>
            </a:r>
            <a:endParaRPr lang="en-GB" sz="2800" b="1" dirty="0">
              <a:highlight>
                <a:srgbClr val="E1F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 Task 4: Objectives 2/2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425080"/>
            <a:ext cx="11225625" cy="4680000"/>
          </a:xfrm>
        </p:spPr>
        <p:txBody>
          <a:bodyPr/>
          <a:lstStyle/>
          <a:p>
            <a:pPr lvl="1" hangingPunct="0"/>
            <a:r>
              <a:rPr lang="en-GB" dirty="0"/>
              <a:t>REST API specification and test development process</a:t>
            </a:r>
          </a:p>
          <a:p>
            <a:pPr lvl="2" hangingPunct="0"/>
            <a:r>
              <a:rPr lang="en-GB" dirty="0"/>
              <a:t>Steps for an ETSI or PP working group to develop and maintain a REST API in an efficient way, meeting the high quality of ETSI standards</a:t>
            </a:r>
          </a:p>
          <a:p>
            <a:pPr hangingPunct="0"/>
            <a:r>
              <a:rPr lang="en-GB" dirty="0"/>
              <a:t> </a:t>
            </a:r>
          </a:p>
          <a:p>
            <a:pPr lvl="0" hangingPunct="0"/>
            <a:r>
              <a:rPr lang="en-GB" dirty="0"/>
              <a:t>Overall goal of this task will be to consider a flexible approach that allows existing specifications of REST APIs and their underlying design principles in ETSI to be covered by the guidelines or to show an evolution path.</a:t>
            </a:r>
          </a:p>
        </p:txBody>
      </p:sp>
    </p:spTree>
    <p:extLst>
      <p:ext uri="{BB962C8B-B14F-4D97-AF65-F5344CB8AC3E}">
        <p14:creationId xmlns:p14="http://schemas.microsoft.com/office/powerpoint/2010/main" val="52274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</a:t>
            </a:r>
          </a:p>
        </p:txBody>
      </p:sp>
      <p:pic>
        <p:nvPicPr>
          <p:cNvPr id="5122" name="Picture 2" descr="Image result for shell">
            <a:extLst>
              <a:ext uri="{FF2B5EF4-FFF2-40B4-BE49-F238E27FC236}">
                <a16:creationId xmlns:a16="http://schemas.microsoft.com/office/drawing/2014/main" id="{EC2CFA26-2516-4B38-A0ED-EAAE9E7B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1531" y="2143080"/>
            <a:ext cx="5147540" cy="34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תוכן 5">
            <a:extLst>
              <a:ext uri="{FF2B5EF4-FFF2-40B4-BE49-F238E27FC236}">
                <a16:creationId xmlns:a16="http://schemas.microsoft.com/office/drawing/2014/main" id="{B5BF0CD5-2EAD-4A4F-831C-822D2BB1DE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60" y="1518926"/>
            <a:ext cx="6372932" cy="4680000"/>
          </a:xfrm>
        </p:spPr>
        <p:txBody>
          <a:bodyPr/>
          <a:lstStyle/>
          <a:p>
            <a:pPr lvl="1"/>
            <a:r>
              <a:rPr lang="en-US" dirty="0"/>
              <a:t>Focus on the end-to-end process </a:t>
            </a:r>
          </a:p>
          <a:p>
            <a:pPr lvl="2"/>
            <a:r>
              <a:rPr lang="en-US" dirty="0"/>
              <a:t>Specify with an eye on the testing</a:t>
            </a:r>
          </a:p>
          <a:p>
            <a:pPr lvl="1"/>
            <a:r>
              <a:rPr lang="en-US" dirty="0"/>
              <a:t>Take into account the experience out there</a:t>
            </a:r>
          </a:p>
          <a:p>
            <a:pPr lvl="2"/>
            <a:r>
              <a:rPr lang="en-US" dirty="0"/>
              <a:t>Other groups already drafted guidelines</a:t>
            </a:r>
          </a:p>
          <a:p>
            <a:pPr lvl="1"/>
            <a:r>
              <a:rPr lang="en-US" dirty="0"/>
              <a:t>Don’t overdo: no need to fix every detail, different options may be shown</a:t>
            </a:r>
          </a:p>
          <a:p>
            <a:pPr lvl="1"/>
            <a:r>
              <a:rPr lang="en-US" dirty="0"/>
              <a:t>Focus on timely delivery to allow dissemination and enable feedback from the groups</a:t>
            </a:r>
          </a:p>
        </p:txBody>
      </p:sp>
    </p:spTree>
    <p:extLst>
      <p:ext uri="{BB962C8B-B14F-4D97-AF65-F5344CB8AC3E}">
        <p14:creationId xmlns:p14="http://schemas.microsoft.com/office/powerpoint/2010/main" val="176819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F1800E-6E20-4CAE-924E-2F1340D1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 are welcome</a:t>
            </a:r>
          </a:p>
        </p:txBody>
      </p:sp>
    </p:spTree>
    <p:extLst>
      <p:ext uri="{BB962C8B-B14F-4D97-AF65-F5344CB8AC3E}">
        <p14:creationId xmlns:p14="http://schemas.microsoft.com/office/powerpoint/2010/main" val="293917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Because REST is important!</a:t>
            </a:r>
          </a:p>
        </p:txBody>
      </p:sp>
      <p:pic>
        <p:nvPicPr>
          <p:cNvPr id="1026" name="Picture 2" descr="File:Noon, rest from work - Van Gogh.jpeg">
            <a:extLst>
              <a:ext uri="{FF2B5EF4-FFF2-40B4-BE49-F238E27FC236}">
                <a16:creationId xmlns:a16="http://schemas.microsoft.com/office/drawing/2014/main" id="{8C5A43A6-9F76-4B83-99FD-9CD377B3E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 b="16423"/>
          <a:stretch/>
        </p:blipFill>
        <p:spPr bwMode="auto">
          <a:xfrm>
            <a:off x="1483974" y="1283532"/>
            <a:ext cx="9224052" cy="49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1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why: REST activities in ETSI (and outside)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600571"/>
            <a:ext cx="3320558" cy="4680000"/>
          </a:xfrm>
        </p:spPr>
        <p:txBody>
          <a:bodyPr/>
          <a:lstStyle/>
          <a:p>
            <a:r>
              <a:rPr lang="en-US" dirty="0"/>
              <a:t>ETSI Groups are standardizing REST APIs, e.g.</a:t>
            </a:r>
          </a:p>
          <a:p>
            <a:pPr lvl="1"/>
            <a:r>
              <a:rPr lang="en-US" dirty="0"/>
              <a:t>ISG NFV,</a:t>
            </a:r>
          </a:p>
          <a:p>
            <a:pPr lvl="1"/>
            <a:r>
              <a:rPr lang="en-US" dirty="0"/>
              <a:t>ISG MEC,</a:t>
            </a:r>
          </a:p>
          <a:p>
            <a:pPr lvl="1"/>
            <a:r>
              <a:rPr lang="en-US" dirty="0"/>
              <a:t>ISG QKD,</a:t>
            </a:r>
          </a:p>
          <a:p>
            <a:pPr lvl="1"/>
            <a:r>
              <a:rPr lang="en-US" dirty="0"/>
              <a:t>ISG CIM,</a:t>
            </a:r>
          </a:p>
          <a:p>
            <a:pPr lvl="1"/>
            <a:r>
              <a:rPr lang="en-US" dirty="0"/>
              <a:t>ISG ZSM,</a:t>
            </a:r>
          </a:p>
          <a:p>
            <a:pPr lvl="1"/>
            <a:r>
              <a:rPr lang="en-US" dirty="0"/>
              <a:t>And others</a:t>
            </a:r>
          </a:p>
        </p:txBody>
      </p:sp>
      <p:sp>
        <p:nvSpPr>
          <p:cNvPr id="4" name="מציין מיקום תוכן 5">
            <a:extLst>
              <a:ext uri="{FF2B5EF4-FFF2-40B4-BE49-F238E27FC236}">
                <a16:creationId xmlns:a16="http://schemas.microsoft.com/office/drawing/2014/main" id="{CDBB913F-BA37-48DB-993C-9D999A055DBF}"/>
              </a:ext>
            </a:extLst>
          </p:cNvPr>
          <p:cNvSpPr txBox="1">
            <a:spLocks/>
          </p:cNvSpPr>
          <p:nvPr/>
        </p:nvSpPr>
        <p:spPr>
          <a:xfrm>
            <a:off x="4227095" y="1600571"/>
            <a:ext cx="3737810" cy="4680000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ETSI Partners are standardizing REST APIs</a:t>
            </a:r>
          </a:p>
          <a:p>
            <a:pPr lvl="1"/>
            <a:r>
              <a:rPr lang="en-US" dirty="0"/>
              <a:t>3GPP for the Core Network of 5G</a:t>
            </a:r>
          </a:p>
          <a:p>
            <a:pPr lvl="1"/>
            <a:r>
              <a:rPr lang="en-US" dirty="0"/>
              <a:t>OneM2M</a:t>
            </a:r>
          </a:p>
        </p:txBody>
      </p:sp>
      <p:sp>
        <p:nvSpPr>
          <p:cNvPr id="5" name="מציין מיקום תוכן 5">
            <a:extLst>
              <a:ext uri="{FF2B5EF4-FFF2-40B4-BE49-F238E27FC236}">
                <a16:creationId xmlns:a16="http://schemas.microsoft.com/office/drawing/2014/main" id="{6387DD4D-3CDB-4C3C-8516-1497321C82AA}"/>
              </a:ext>
            </a:extLst>
          </p:cNvPr>
          <p:cNvSpPr txBox="1">
            <a:spLocks/>
          </p:cNvSpPr>
          <p:nvPr/>
        </p:nvSpPr>
        <p:spPr>
          <a:xfrm>
            <a:off x="8261683" y="1600571"/>
            <a:ext cx="3737810" cy="4680000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largely also outside of standardization</a:t>
            </a:r>
          </a:p>
        </p:txBody>
      </p:sp>
      <p:pic>
        <p:nvPicPr>
          <p:cNvPr id="2050" name="Picture 2" descr="Image result for api market place">
            <a:extLst>
              <a:ext uri="{FF2B5EF4-FFF2-40B4-BE49-F238E27FC236}">
                <a16:creationId xmlns:a16="http://schemas.microsoft.com/office/drawing/2014/main" id="{87BC057B-1146-46DA-8EBE-34E83FC6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2681046"/>
            <a:ext cx="3914274" cy="25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WI: EG 203 647 - </a:t>
            </a:r>
            <a:r>
              <a:rPr lang="en-GB" dirty="0"/>
              <a:t>Methodology for RESTful APIs specifications and testing 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600571"/>
            <a:ext cx="6127926" cy="4680000"/>
          </a:xfrm>
        </p:spPr>
        <p:txBody>
          <a:bodyPr/>
          <a:lstStyle/>
          <a:p>
            <a:r>
              <a:rPr lang="en-US" dirty="0"/>
              <a:t>Scope</a:t>
            </a:r>
          </a:p>
          <a:p>
            <a:pPr lvl="1"/>
            <a:r>
              <a:rPr lang="en-GB" dirty="0"/>
              <a:t>The present document provides guidance and methodology for RESTful API specification and testing based on analysis of methods, languages and best practices used in the industry and in ETSI groups.</a:t>
            </a:r>
          </a:p>
          <a:p>
            <a:pPr lvl="1"/>
            <a:r>
              <a:rPr lang="en-GB" dirty="0"/>
              <a:t>Rapporteur: György Réthy  (Ericsson)</a:t>
            </a:r>
          </a:p>
          <a:p>
            <a:pPr lvl="1"/>
            <a:r>
              <a:rPr lang="en-GB" dirty="0">
                <a:hlinkClick r:id="rId2"/>
              </a:rPr>
              <a:t>See on ETSI Portal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5994F-60E3-4CA9-9A64-73E22D7CE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49"/>
          <a:stretch/>
        </p:blipFill>
        <p:spPr>
          <a:xfrm>
            <a:off x="6880817" y="1951727"/>
            <a:ext cx="4870271" cy="29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STF: DK - </a:t>
            </a:r>
            <a:r>
              <a:rPr lang="en-GB" dirty="0"/>
              <a:t>Survey of current work and definition of a methodology  for specification and testing of RESTful APIs 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Time scale: </a:t>
            </a:r>
            <a:r>
              <a:rPr lang="en-GB" dirty="0"/>
              <a:t>Sept 2019 to Mar 2020</a:t>
            </a:r>
          </a:p>
          <a:p>
            <a:pPr lvl="1"/>
            <a:r>
              <a:rPr lang="en-US" dirty="0">
                <a:hlinkClick r:id="rId2"/>
              </a:rPr>
              <a:t>Terms of reference</a:t>
            </a:r>
            <a:r>
              <a:rPr lang="en-US" dirty="0"/>
              <a:t> available on Portal</a:t>
            </a:r>
          </a:p>
          <a:p>
            <a:pPr lvl="1"/>
            <a:r>
              <a:rPr lang="en-US" dirty="0"/>
              <a:t>Current status: </a:t>
            </a:r>
          </a:p>
          <a:p>
            <a:pPr lvl="2"/>
            <a:r>
              <a:rPr lang="en-US" dirty="0"/>
              <a:t>Approved by TC MTS, </a:t>
            </a:r>
          </a:p>
          <a:p>
            <a:pPr lvl="2"/>
            <a:r>
              <a:rPr lang="en-US" dirty="0"/>
              <a:t>OCG screening clearance,</a:t>
            </a:r>
          </a:p>
          <a:p>
            <a:pPr lvl="2"/>
            <a:r>
              <a:rPr lang="en-US" dirty="0"/>
              <a:t>waiting for BOARD approval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32FB16-A318-4DBB-9509-19EF82FB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597" y="1600571"/>
            <a:ext cx="5519786" cy="3656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541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1/2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311813"/>
            <a:ext cx="7282957" cy="4680000"/>
          </a:xfrm>
        </p:spPr>
        <p:txBody>
          <a:bodyPr/>
          <a:lstStyle/>
          <a:p>
            <a:pPr hangingPunct="0"/>
            <a:r>
              <a:rPr lang="en-GB" dirty="0"/>
              <a:t>It is becoming more clear that “REST API” specification needs to be:</a:t>
            </a:r>
            <a:endParaRPr lang="en-GB" i="1" dirty="0"/>
          </a:p>
          <a:p>
            <a:pPr lvl="0" hangingPunct="0"/>
            <a:r>
              <a:rPr lang="en-GB" b="1" dirty="0"/>
              <a:t>Fast</a:t>
            </a:r>
            <a:r>
              <a:rPr lang="en-GB" dirty="0"/>
              <a:t>: the interfaces are simpler than other approaches and tend to have a shorter lifespan;</a:t>
            </a:r>
            <a:endParaRPr lang="en-GB" i="1" dirty="0"/>
          </a:p>
          <a:p>
            <a:pPr lvl="0" hangingPunct="0"/>
            <a:r>
              <a:rPr lang="en-GB" b="1" dirty="0"/>
              <a:t>Automatable</a:t>
            </a:r>
            <a:r>
              <a:rPr lang="en-GB" dirty="0"/>
              <a:t>: given the high number of conventions in the design of an API, parts of the specification, implementation and testing process are well suited to be automated;</a:t>
            </a:r>
            <a:endParaRPr lang="en-GB" i="1" dirty="0"/>
          </a:p>
          <a:p>
            <a:pPr lvl="0" hangingPunct="0"/>
            <a:r>
              <a:rPr lang="en-GB" b="1" dirty="0"/>
              <a:t>Developer friendly</a:t>
            </a:r>
            <a:r>
              <a:rPr lang="en-GB" dirty="0"/>
              <a:t>: developers need support in the discovery and implementation of the interfaces by using tools and methodologies more closely aligned with software development.</a:t>
            </a:r>
            <a:endParaRPr lang="en-GB" i="1" dirty="0"/>
          </a:p>
        </p:txBody>
      </p:sp>
      <p:pic>
        <p:nvPicPr>
          <p:cNvPr id="4098" name="Picture 2" descr="Image result for rocket">
            <a:extLst>
              <a:ext uri="{FF2B5EF4-FFF2-40B4-BE49-F238E27FC236}">
                <a16:creationId xmlns:a16="http://schemas.microsoft.com/office/drawing/2014/main" id="{6143D8F4-0243-484C-A47A-FEAEC364B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4" r="30646" b="12630"/>
          <a:stretch/>
        </p:blipFill>
        <p:spPr bwMode="auto">
          <a:xfrm>
            <a:off x="8403284" y="1311813"/>
            <a:ext cx="2810148" cy="481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3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2/2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623193"/>
            <a:ext cx="6464809" cy="4680000"/>
          </a:xfrm>
        </p:spPr>
        <p:txBody>
          <a:bodyPr/>
          <a:lstStyle/>
          <a:p>
            <a:pPr hangingPunct="0"/>
            <a:r>
              <a:rPr lang="en-GB" dirty="0"/>
              <a:t>The development of official ETSI guides for REST API specification and testing will support:</a:t>
            </a:r>
            <a:endParaRPr lang="en-GB" i="1" dirty="0"/>
          </a:p>
          <a:p>
            <a:pPr hangingPunct="0"/>
            <a:r>
              <a:rPr lang="en-GB" dirty="0"/>
              <a:t>- </a:t>
            </a:r>
            <a:r>
              <a:rPr lang="en-GB" b="1" dirty="0"/>
              <a:t>Consolidation of efforts</a:t>
            </a:r>
            <a:r>
              <a:rPr lang="en-GB" dirty="0"/>
              <a:t>: TBs and PPs would be able to leverage from others’ experience</a:t>
            </a:r>
            <a:endParaRPr lang="en-GB" i="1" dirty="0"/>
          </a:p>
          <a:p>
            <a:pPr hangingPunct="0"/>
            <a:r>
              <a:rPr lang="en-GB" dirty="0"/>
              <a:t>- </a:t>
            </a:r>
            <a:r>
              <a:rPr lang="en-GB" b="1" dirty="0"/>
              <a:t>Delivery time</a:t>
            </a:r>
            <a:r>
              <a:rPr lang="en-GB" dirty="0"/>
              <a:t> of specifications</a:t>
            </a:r>
            <a:endParaRPr lang="en-GB" i="1" dirty="0"/>
          </a:p>
          <a:p>
            <a:pPr hangingPunct="0"/>
            <a:r>
              <a:rPr lang="en-GB" dirty="0"/>
              <a:t>- </a:t>
            </a:r>
            <a:r>
              <a:rPr lang="en-GB" b="1" dirty="0"/>
              <a:t>Standards quality</a:t>
            </a:r>
            <a:r>
              <a:rPr lang="en-GB" dirty="0"/>
              <a:t> (specification, testability, interoperability)</a:t>
            </a:r>
            <a:endParaRPr lang="en-GB" i="1" dirty="0"/>
          </a:p>
          <a:p>
            <a:pPr hangingPunct="0"/>
            <a:endParaRPr lang="en-GB" i="1" dirty="0"/>
          </a:p>
        </p:txBody>
      </p:sp>
      <p:pic>
        <p:nvPicPr>
          <p:cNvPr id="3074" name="Picture 2" descr="Image result for three little pigs">
            <a:extLst>
              <a:ext uri="{FF2B5EF4-FFF2-40B4-BE49-F238E27FC236}">
                <a16:creationId xmlns:a16="http://schemas.microsoft.com/office/drawing/2014/main" id="{78BC2BCE-77BD-41EF-BA51-5942DF336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8" y="1733664"/>
            <a:ext cx="4855266" cy="35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2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6D881-C603-4853-8DC9-C45D6B93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99" y="1285191"/>
            <a:ext cx="10011644" cy="5442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2A7DF8-FABB-4F90-8260-9A5DF7150810}"/>
              </a:ext>
            </a:extLst>
          </p:cNvPr>
          <p:cNvSpPr/>
          <p:nvPr/>
        </p:nvSpPr>
        <p:spPr>
          <a:xfrm>
            <a:off x="1449614" y="2326104"/>
            <a:ext cx="9811943" cy="9625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885DE-EA15-4C4A-9014-FBED77AB5CF9}"/>
              </a:ext>
            </a:extLst>
          </p:cNvPr>
          <p:cNvSpPr/>
          <p:nvPr/>
        </p:nvSpPr>
        <p:spPr>
          <a:xfrm>
            <a:off x="1472449" y="4006434"/>
            <a:ext cx="9811943" cy="962527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79291-1C75-424F-BE20-27BA555C3320}"/>
              </a:ext>
            </a:extLst>
          </p:cNvPr>
          <p:cNvSpPr/>
          <p:nvPr/>
        </p:nvSpPr>
        <p:spPr>
          <a:xfrm>
            <a:off x="1472449" y="5686764"/>
            <a:ext cx="9811943" cy="242981"/>
          </a:xfrm>
          <a:prstGeom prst="rect">
            <a:avLst/>
          </a:prstGeom>
          <a:noFill/>
          <a:ln w="76200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91434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 Task 4: Objectives 1/2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268068"/>
            <a:ext cx="11225625" cy="4680000"/>
          </a:xfrm>
        </p:spPr>
        <p:txBody>
          <a:bodyPr/>
          <a:lstStyle/>
          <a:p>
            <a:pPr hangingPunct="0"/>
            <a:r>
              <a:rPr lang="en-GB" dirty="0"/>
              <a:t>Specification best practices </a:t>
            </a:r>
          </a:p>
          <a:p>
            <a:pPr lvl="2" hangingPunct="0"/>
            <a:r>
              <a:rPr lang="en-GB" dirty="0"/>
              <a:t>Specification of provisions (requirements, recommendations, options)</a:t>
            </a:r>
          </a:p>
          <a:p>
            <a:pPr lvl="2" hangingPunct="0"/>
            <a:r>
              <a:rPr lang="en-GB" dirty="0"/>
              <a:t>Data modelling practices </a:t>
            </a:r>
          </a:p>
          <a:p>
            <a:pPr lvl="2" hangingPunct="0"/>
            <a:r>
              <a:rPr lang="en-GB" dirty="0"/>
              <a:t>Specification formats (e.g. </a:t>
            </a:r>
            <a:r>
              <a:rPr lang="en-GB" dirty="0" err="1"/>
              <a:t>OpenAPIs</a:t>
            </a:r>
            <a:r>
              <a:rPr lang="en-GB" dirty="0"/>
              <a:t>, RAML, etc.)</a:t>
            </a:r>
          </a:p>
          <a:p>
            <a:pPr lvl="2" hangingPunct="0"/>
            <a:r>
              <a:rPr lang="en-GB" dirty="0"/>
              <a:t>Specification maintenance (e.g. versioning) and storage (e.g. with Git platforms such as ETSI Forge)</a:t>
            </a:r>
          </a:p>
          <a:p>
            <a:pPr lvl="2" hangingPunct="0"/>
            <a:r>
              <a:rPr lang="en-GB" dirty="0"/>
              <a:t>Generation of documentation from machine readable specification formats</a:t>
            </a:r>
          </a:p>
          <a:p>
            <a:pPr lvl="1" hangingPunct="0"/>
            <a:r>
              <a:rPr lang="en-GB" dirty="0"/>
              <a:t>Testing best practices </a:t>
            </a:r>
          </a:p>
          <a:p>
            <a:pPr lvl="2" hangingPunct="0"/>
            <a:r>
              <a:rPr lang="en-GB" dirty="0"/>
              <a:t>Instantiation of ETSI testing methodology with highlights on specifics for REST APIs, such as</a:t>
            </a:r>
          </a:p>
          <a:p>
            <a:pPr lvl="3" hangingPunct="0"/>
            <a:r>
              <a:rPr lang="en-GB" dirty="0"/>
              <a:t>Generic test architecture</a:t>
            </a:r>
          </a:p>
          <a:p>
            <a:pPr lvl="3" hangingPunct="0"/>
            <a:r>
              <a:rPr lang="en-GB" dirty="0"/>
              <a:t>Recommendations on Test Purposes</a:t>
            </a:r>
          </a:p>
          <a:p>
            <a:pPr lvl="3" hangingPunct="0"/>
            <a:r>
              <a:rPr lang="en-GB" dirty="0"/>
              <a:t>Recommendations on Abstract Test Suites</a:t>
            </a:r>
          </a:p>
          <a:p>
            <a:pPr lvl="2" hangingPunct="0"/>
            <a:r>
              <a:rPr lang="en-GB" dirty="0"/>
              <a:t>Recommendations on Conformance checks in Interoperability test activities, </a:t>
            </a:r>
          </a:p>
          <a:p>
            <a:pPr lvl="2" hangingPunct="0"/>
            <a:r>
              <a:rPr lang="en-GB" dirty="0"/>
              <a:t>Test Generation and Automation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276897677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AD05EA6-9E27-4D1C-90B7-9947F66C1F4C}" vid="{760ADE90-7FFE-4EDE-A44F-81F5E52D7C9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ETSI_CORPORATE_PRESENTATION_template_2019_Light_Version</Template>
  <TotalTime>156</TotalTime>
  <Words>542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ETSI Corporate 2018</vt:lpstr>
      <vt:lpstr>“Methodology for RESTful APIs specifications and testing”</vt:lpstr>
      <vt:lpstr>Why? Because REST is important!</vt:lpstr>
      <vt:lpstr>The real why: REST activities in ETSI (and outside)</vt:lpstr>
      <vt:lpstr>The WI: EG 203 647 - Methodology for RESTful APIs specifications and testing </vt:lpstr>
      <vt:lpstr>The STF: DK - Survey of current work and definition of a methodology  for specification and testing of RESTful APIs </vt:lpstr>
      <vt:lpstr>Rationale 1/2</vt:lpstr>
      <vt:lpstr>Rationale 2/2</vt:lpstr>
      <vt:lpstr>Task summary</vt:lpstr>
      <vt:lpstr>Spotlight on Task 4: Objectives 1/2</vt:lpstr>
      <vt:lpstr>Spotlight on Task 4: Objectives 2/2</vt:lpstr>
      <vt:lpstr>Final remarks</vt:lpstr>
      <vt:lpstr>Thank you  Questions are welcome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1 or 2 Lines</dc:title>
  <dc:subject>&lt;Speech title here&gt;</dc:subject>
  <dc:creator>ETSI (MCA)</dc:creator>
  <cp:keywords/>
  <cp:lastModifiedBy>ETSI (MCA)</cp:lastModifiedBy>
  <cp:revision>11</cp:revision>
  <dcterms:created xsi:type="dcterms:W3CDTF">2019-05-21T11:41:50Z</dcterms:created>
  <dcterms:modified xsi:type="dcterms:W3CDTF">2019-05-21T14:18:39Z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