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313" r:id="rId3"/>
    <p:sldId id="324" r:id="rId4"/>
    <p:sldId id="317" r:id="rId5"/>
    <p:sldId id="319" r:id="rId6"/>
    <p:sldId id="325" r:id="rId7"/>
    <p:sldId id="326" r:id="rId8"/>
    <p:sldId id="315" r:id="rId9"/>
    <p:sldId id="32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9" autoAdjust="0"/>
    <p:restoredTop sz="96412" autoAdjust="0"/>
  </p:normalViewPr>
  <p:slideViewPr>
    <p:cSldViewPr snapToGrid="0" showGuides="1">
      <p:cViewPr varScale="1">
        <p:scale>
          <a:sx n="141" d="100"/>
          <a:sy n="141" d="100"/>
        </p:scale>
        <p:origin x="125" y="3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theme" Target="../theme/theme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5/22/2019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theme" Target="../theme/them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5/22/2019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597776" y="6178446"/>
            <a:ext cx="11018491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867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867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1499" y="6455351"/>
            <a:ext cx="11044764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rgbClr val="C7C9CA"/>
                </a:solidFill>
              </a:defRPr>
            </a:lvl1pPr>
          </a:lstStyle>
          <a:p>
            <a:r>
              <a:rPr lang="de-DE" dirty="0" smtClean="0">
                <a:latin typeface="Arial"/>
              </a:rPr>
              <a:t>© Fraunhofer FOKUS</a:t>
            </a:r>
            <a:endParaRPr lang="de-DE" dirty="0">
              <a:latin typeface="Arial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3"/>
          </p:nvPr>
        </p:nvSpPr>
        <p:spPr>
          <a:xfrm>
            <a:off x="579671" y="1276011"/>
            <a:ext cx="9235203" cy="4661240"/>
          </a:xfrm>
        </p:spPr>
        <p:txBody>
          <a:bodyPr/>
          <a:lstStyle>
            <a:lvl1pPr marL="279612" indent="-279612">
              <a:defRPr sz="2133"/>
            </a:lvl1pPr>
            <a:lvl2pPr marL="625726" indent="-287169">
              <a:defRPr sz="2133"/>
            </a:lvl2pPr>
            <a:lvl3pPr marL="929518" indent="-294726">
              <a:defRPr sz="2133"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84205" y="579274"/>
            <a:ext cx="11032063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3933"/>
              </a:lnSpc>
              <a:defRPr sz="2667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84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4" name="Line"/>
          <p:cNvSpPr/>
          <p:nvPr/>
        </p:nvSpPr>
        <p:spPr>
          <a:xfrm>
            <a:off x="0" y="6367146"/>
            <a:ext cx="12203114" cy="1"/>
          </a:xfrm>
          <a:prstGeom prst="line">
            <a:avLst/>
          </a:prstGeom>
          <a:ln w="25400">
            <a:solidFill>
              <a:srgbClr val="4F81BD"/>
            </a:solidFill>
            <a:bevel/>
          </a:ln>
        </p:spPr>
        <p:txBody>
          <a:bodyPr lIns="45719" tIns="45719" rIns="45719" bIns="45719"/>
          <a:lstStyle/>
          <a:p>
            <a:pPr algn="l" defTabSz="321457"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pic>
        <p:nvPicPr>
          <p:cNvPr id="35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rcRect r="48878"/>
          <a:stretch>
            <a:fillRect/>
          </a:stretch>
        </p:blipFill>
        <p:spPr>
          <a:xfrm>
            <a:off x="10771016" y="6417008"/>
            <a:ext cx="1450736" cy="4354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58375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F0DC-62D7-469B-8B49-B14679D6F1BA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A7516-1D2A-40E0-AA29-6B0546678A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43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597776" y="6178447"/>
            <a:ext cx="11018491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400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1502" y="6455351"/>
            <a:ext cx="11044764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C7C9CA"/>
                </a:solidFill>
              </a:defRPr>
            </a:lvl1pPr>
          </a:lstStyle>
          <a:p>
            <a:r>
              <a:rPr lang="de-DE" smtClean="0">
                <a:latin typeface="Arial"/>
              </a:rPr>
              <a:t>© Fraunhofer FOKUS</a:t>
            </a:r>
            <a:endParaRPr lang="de-DE">
              <a:latin typeface="Arial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3"/>
          </p:nvPr>
        </p:nvSpPr>
        <p:spPr>
          <a:xfrm>
            <a:off x="579671" y="1276011"/>
            <a:ext cx="9235203" cy="4661240"/>
          </a:xfrm>
        </p:spPr>
        <p:txBody>
          <a:bodyPr/>
          <a:lstStyle>
            <a:lvl1pPr marL="209709" indent="-209709">
              <a:defRPr sz="1600"/>
            </a:lvl1pPr>
            <a:lvl2pPr marL="469295" indent="-215377">
              <a:defRPr sz="1600"/>
            </a:lvl2pPr>
            <a:lvl3pPr marL="697139" indent="-221045"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84207" y="579276"/>
            <a:ext cx="11032063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2951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5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/>
          </p:cNvSpPr>
          <p:nvPr userDrawn="1"/>
        </p:nvSpPr>
        <p:spPr>
          <a:xfrm>
            <a:off x="597776" y="6178446"/>
            <a:ext cx="11018491" cy="2580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867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867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579672" y="1391616"/>
            <a:ext cx="11036593" cy="4545635"/>
          </a:xfrm>
        </p:spPr>
        <p:txBody>
          <a:bodyPr lIns="108000"/>
          <a:lstStyle>
            <a:lvl1pPr marL="0" indent="-287993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 sz="2133" baseline="0"/>
            </a:lvl1pPr>
            <a:lvl2pPr marL="359824" indent="-359824">
              <a:buFont typeface="+mj-lt"/>
              <a:buAutoNum type="arabicPeriod"/>
              <a:defRPr/>
            </a:lvl2pPr>
            <a:lvl3pPr marL="359824" indent="-359824">
              <a:buFont typeface="+mj-lt"/>
              <a:buAutoNum type="arabicPeriod"/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571499" y="6455351"/>
            <a:ext cx="11044764" cy="2353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rgbClr val="C7C9CA"/>
                </a:solidFill>
              </a:defRPr>
            </a:lvl1pPr>
          </a:lstStyle>
          <a:p>
            <a:r>
              <a:rPr lang="de-DE" dirty="0">
                <a:latin typeface="Arial"/>
              </a:rPr>
              <a:t>© Fraunhofer FOKUS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84205" y="579274"/>
            <a:ext cx="11032063" cy="541073"/>
          </a:xfrm>
          <a:solidFill>
            <a:schemeClr val="tx2"/>
          </a:solidFill>
        </p:spPr>
        <p:txBody>
          <a:bodyPr wrap="square" lIns="108000" tIns="0" rIns="0" bIns="0" anchor="t" anchorCtr="0">
            <a:noAutofit/>
          </a:bodyPr>
          <a:lstStyle>
            <a:lvl1pPr algn="l">
              <a:lnSpc>
                <a:spcPts val="3933"/>
              </a:lnSpc>
              <a:defRPr sz="2667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615C392-1B1A-BE41-91A8-37487BEE0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560320" y="5949653"/>
            <a:ext cx="1204536" cy="6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</a:t>
            </a:r>
            <a:r>
              <a:rPr lang="en-US" sz="1400" dirty="0" smtClean="0">
                <a:solidFill>
                  <a:schemeClr val="bg1"/>
                </a:solidFill>
              </a:rPr>
              <a:t>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2018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22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22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22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tb.aspx?tbid=860&amp;SubTB=86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22.5.2019</a:t>
            </a: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ETSI TC MTS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WG TST introduction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MTS TST</a:t>
            </a:r>
          </a:p>
          <a:p>
            <a:endParaRPr lang="en-US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Joint MTS/NFV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OPC-UA </a:t>
            </a:r>
            <a:r>
              <a:rPr lang="en-US" dirty="0" smtClean="0"/>
              <a:t>co-operation and vision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Technical co-operation</a:t>
            </a:r>
            <a:endParaRPr lang="en-US" dirty="0"/>
          </a:p>
          <a:p>
            <a:pPr lvl="1"/>
            <a:r>
              <a:rPr lang="en-US" dirty="0" smtClean="0"/>
              <a:t>Presentation of testing methodologies</a:t>
            </a:r>
            <a:endParaRPr lang="en-US" dirty="0"/>
          </a:p>
          <a:p>
            <a:pPr lvl="2"/>
            <a:r>
              <a:rPr lang="en-US" dirty="0" smtClean="0"/>
              <a:t>TDL and TTCN-3 workshop</a:t>
            </a:r>
            <a:endParaRPr lang="en-US" dirty="0"/>
          </a:p>
          <a:p>
            <a:pPr lvl="3"/>
            <a:r>
              <a:rPr lang="en-US" dirty="0" smtClean="0"/>
              <a:t>Samples: MQTT and CoAP</a:t>
            </a:r>
          </a:p>
          <a:p>
            <a:pPr lvl="3"/>
            <a:r>
              <a:rPr lang="en-US" dirty="0" smtClean="0"/>
              <a:t>Main supporters: AUDI, Ericsson, Spirent, DEKRA Exam</a:t>
            </a:r>
            <a:r>
              <a:rPr lang="en-US" dirty="0"/>
              <a:t>, </a:t>
            </a:r>
            <a:r>
              <a:rPr lang="en-US" dirty="0" err="1"/>
              <a:t>Sintesio</a:t>
            </a:r>
            <a:r>
              <a:rPr lang="en-US" dirty="0"/>
              <a:t>/</a:t>
            </a:r>
            <a:r>
              <a:rPr lang="en-US" dirty="0" err="1"/>
              <a:t>Iskratel</a:t>
            </a:r>
            <a:r>
              <a:rPr lang="en-US" dirty="0"/>
              <a:t>, EGM, </a:t>
            </a:r>
            <a:r>
              <a:rPr lang="en-US" dirty="0" err="1" smtClean="0"/>
              <a:t>Fraunhofer</a:t>
            </a:r>
            <a:r>
              <a:rPr lang="en-US" dirty="0" smtClean="0"/>
              <a:t>, …</a:t>
            </a:r>
          </a:p>
          <a:p>
            <a:pPr lvl="2"/>
            <a:r>
              <a:rPr lang="en-US" dirty="0"/>
              <a:t>Eclipse </a:t>
            </a:r>
            <a:r>
              <a:rPr lang="en-US" dirty="0" smtClean="0"/>
              <a:t>IoT-Testware (Open source)</a:t>
            </a:r>
            <a:endParaRPr lang="en-US" dirty="0" smtClean="0">
              <a:latin typeface="+mn-lt"/>
            </a:endParaRPr>
          </a:p>
          <a:p>
            <a:pPr marL="0" lvl="4" indent="0">
              <a:spcBef>
                <a:spcPts val="1800"/>
              </a:spcBef>
              <a:buNone/>
            </a:pPr>
            <a:r>
              <a:rPr lang="en-US" dirty="0" smtClean="0">
                <a:latin typeface="+mn-lt"/>
              </a:rPr>
              <a:t>Liaison </a:t>
            </a:r>
            <a:r>
              <a:rPr lang="en-US" dirty="0">
                <a:latin typeface="+mn-lt"/>
              </a:rPr>
              <a:t>approach</a:t>
            </a:r>
          </a:p>
          <a:p>
            <a:pPr lvl="5"/>
            <a:r>
              <a:rPr lang="en-US" dirty="0" smtClean="0"/>
              <a:t>ETSI partnership type 2 (MoU) including observers and exchange of working documents (</a:t>
            </a:r>
            <a:r>
              <a:rPr lang="en-US" dirty="0" err="1" smtClean="0"/>
              <a:t>tbd</a:t>
            </a:r>
            <a:r>
              <a:rPr lang="en-US" dirty="0" smtClean="0"/>
              <a:t>)</a:t>
            </a:r>
          </a:p>
          <a:p>
            <a:pPr lvl="5"/>
            <a:r>
              <a:rPr lang="en-US" dirty="0" smtClean="0"/>
              <a:t>Initial working meeting, e.g. together with OPCF compliance group (29 May in Berlin)</a:t>
            </a:r>
          </a:p>
          <a:p>
            <a:pPr lvl="5"/>
            <a:r>
              <a:rPr lang="en-US" dirty="0"/>
              <a:t>Technical introduction on OPC-UA tests using TTCN-3 (IoT-Testware)</a:t>
            </a:r>
          </a:p>
          <a:p>
            <a:pPr lvl="5"/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work on NWI: ETSI test specification for OPC-UA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 TC </a:t>
            </a:r>
            <a:r>
              <a:rPr lang="en-US" dirty="0" smtClean="0"/>
              <a:t>MTS: WG </a:t>
            </a:r>
            <a:r>
              <a:rPr lang="en-US" dirty="0" smtClean="0"/>
              <a:t>TST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2" indent="0">
              <a:spcBef>
                <a:spcPts val="1800"/>
              </a:spcBef>
              <a:buNone/>
            </a:pPr>
            <a:r>
              <a:rPr lang="en-US" sz="2400" b="1" u="sng" dirty="0" smtClean="0"/>
              <a:t>Terms of reference:</a:t>
            </a:r>
          </a:p>
          <a:p>
            <a:pPr lvl="1"/>
            <a:r>
              <a:rPr lang="en-US" dirty="0"/>
              <a:t>studies</a:t>
            </a:r>
            <a:r>
              <a:rPr lang="en-US" dirty="0"/>
              <a:t>, guidelines, test catalogues and test specifications for specific ICT </a:t>
            </a:r>
            <a:r>
              <a:rPr lang="en-US" dirty="0"/>
              <a:t>technologies </a:t>
            </a:r>
            <a:br>
              <a:rPr lang="en-US" dirty="0"/>
            </a:br>
            <a:r>
              <a:rPr lang="en-US" dirty="0"/>
              <a:t>(not covered elsewhere)</a:t>
            </a:r>
          </a:p>
          <a:p>
            <a:pPr lvl="1"/>
            <a:r>
              <a:rPr lang="en-US" dirty="0"/>
              <a:t>conformance, interoperability, security and performance </a:t>
            </a:r>
            <a:r>
              <a:rPr lang="en-US" dirty="0"/>
              <a:t>testing</a:t>
            </a:r>
          </a:p>
          <a:p>
            <a:pPr lvl="1"/>
            <a:r>
              <a:rPr lang="de-DE" b="1" dirty="0"/>
              <a:t>initial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TST will </a:t>
            </a:r>
            <a:r>
              <a:rPr lang="de-DE" dirty="0" err="1"/>
              <a:t>be</a:t>
            </a:r>
            <a:r>
              <a:rPr lang="de-DE" dirty="0"/>
              <a:t>:</a:t>
            </a:r>
          </a:p>
          <a:p>
            <a:pPr lvl="3"/>
            <a:r>
              <a:rPr lang="de-DE" sz="2000" dirty="0" smtClean="0"/>
              <a:t>IoT </a:t>
            </a:r>
            <a:r>
              <a:rPr lang="de-DE" sz="2000" dirty="0" err="1"/>
              <a:t>network</a:t>
            </a:r>
            <a:r>
              <a:rPr lang="de-DE" sz="2000" dirty="0"/>
              <a:t> </a:t>
            </a:r>
            <a:r>
              <a:rPr lang="de-DE" sz="2000" dirty="0" err="1"/>
              <a:t>layer</a:t>
            </a:r>
            <a:r>
              <a:rPr lang="de-DE" sz="2000" dirty="0"/>
              <a:t> (</a:t>
            </a:r>
            <a:r>
              <a:rPr lang="de-DE" sz="2000" dirty="0" err="1"/>
              <a:t>communication</a:t>
            </a:r>
            <a:r>
              <a:rPr lang="de-DE" sz="2000" dirty="0"/>
              <a:t> </a:t>
            </a:r>
            <a:r>
              <a:rPr lang="de-DE" sz="2000" dirty="0" err="1"/>
              <a:t>protocols</a:t>
            </a:r>
            <a:r>
              <a:rPr lang="de-DE" sz="2000" dirty="0"/>
              <a:t>, </a:t>
            </a:r>
            <a:r>
              <a:rPr lang="de-DE" sz="2000" dirty="0" err="1"/>
              <a:t>node</a:t>
            </a:r>
            <a:r>
              <a:rPr lang="de-DE" sz="2000" dirty="0"/>
              <a:t> </a:t>
            </a:r>
            <a:r>
              <a:rPr lang="de-DE" sz="2000" dirty="0" err="1"/>
              <a:t>connectivity</a:t>
            </a:r>
            <a:r>
              <a:rPr lang="de-DE" sz="2000" dirty="0"/>
              <a:t>, </a:t>
            </a:r>
            <a:r>
              <a:rPr lang="de-DE" sz="2000" dirty="0" err="1"/>
              <a:t>edge</a:t>
            </a:r>
            <a:r>
              <a:rPr lang="de-DE" sz="2000" dirty="0"/>
              <a:t> </a:t>
            </a:r>
            <a:r>
              <a:rPr lang="de-DE" sz="2000" dirty="0" err="1"/>
              <a:t>computing</a:t>
            </a:r>
            <a:r>
              <a:rPr lang="de-DE" sz="2000" dirty="0"/>
              <a:t> etc</a:t>
            </a:r>
            <a:r>
              <a:rPr lang="de-DE" sz="2000" dirty="0" smtClean="0"/>
              <a:t>.).</a:t>
            </a:r>
          </a:p>
          <a:p>
            <a:pPr lvl="3"/>
            <a:r>
              <a:rPr lang="de-DE" sz="2000" dirty="0" smtClean="0"/>
              <a:t>IoT </a:t>
            </a:r>
            <a:r>
              <a:rPr lang="de-DE" sz="2000" dirty="0" err="1"/>
              <a:t>layer</a:t>
            </a:r>
            <a:r>
              <a:rPr lang="de-DE" sz="2000" dirty="0"/>
              <a:t> (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accumulation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 smtClean="0"/>
              <a:t>aggregation</a:t>
            </a:r>
            <a:r>
              <a:rPr lang="de-DE" sz="2000" dirty="0" smtClean="0"/>
              <a:t>)</a:t>
            </a:r>
          </a:p>
          <a:p>
            <a:pPr lvl="3"/>
            <a:r>
              <a:rPr lang="de-DE" sz="2000" dirty="0" err="1" smtClean="0"/>
              <a:t>Application</a:t>
            </a:r>
            <a:r>
              <a:rPr lang="de-DE" sz="2000" dirty="0" smtClean="0"/>
              <a:t> </a:t>
            </a:r>
            <a:r>
              <a:rPr lang="de-DE" sz="2000" dirty="0" err="1"/>
              <a:t>layer</a:t>
            </a:r>
            <a:r>
              <a:rPr lang="de-DE" sz="2000" dirty="0"/>
              <a:t> (</a:t>
            </a:r>
            <a:r>
              <a:rPr lang="de-DE" sz="2000" dirty="0" err="1"/>
              <a:t>interfaces</a:t>
            </a:r>
            <a:r>
              <a:rPr lang="de-DE" sz="2000" dirty="0"/>
              <a:t>, </a:t>
            </a:r>
            <a:r>
              <a:rPr lang="de-DE" sz="2000" dirty="0" err="1"/>
              <a:t>business</a:t>
            </a:r>
            <a:r>
              <a:rPr lang="de-DE" sz="2000" dirty="0"/>
              <a:t> </a:t>
            </a:r>
            <a:r>
              <a:rPr lang="de-DE" sz="2000" dirty="0" err="1"/>
              <a:t>processes</a:t>
            </a:r>
            <a:r>
              <a:rPr lang="de-DE" sz="2000" dirty="0"/>
              <a:t> etc.)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0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3" y="1644206"/>
            <a:ext cx="9469394" cy="4191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MTS TST</a:t>
            </a:r>
            <a:r>
              <a:rPr lang="de-DE" dirty="0"/>
              <a:t> Work Programme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584203" y="2691247"/>
            <a:ext cx="11032063" cy="117336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de-DE" kern="0" dirty="0" err="1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584202" y="4296080"/>
            <a:ext cx="11032063" cy="1180179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de-DE" kern="0" dirty="0" err="1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584205" y="2299499"/>
            <a:ext cx="11032063" cy="389724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de-DE" kern="0" dirty="0" err="1">
              <a:solidFill>
                <a:schemeClr val="bg1"/>
              </a:solidFill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584202" y="5481669"/>
            <a:ext cx="11032063" cy="386003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de-DE" kern="0" dirty="0" err="1">
              <a:solidFill>
                <a:schemeClr val="bg1"/>
              </a:solidFill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584202" y="3864607"/>
            <a:ext cx="11032063" cy="421439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de-DE" kern="0" dirty="0" err="1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9978629" y="2299499"/>
            <a:ext cx="1395455" cy="28227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1400" dirty="0"/>
              <a:t>IEC 62443-4-2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9978629" y="3176154"/>
            <a:ext cx="976687" cy="28227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1400" dirty="0" err="1"/>
              <a:t>CoAP</a:t>
            </a:r>
            <a:endParaRPr lang="de-DE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9982203" y="4810651"/>
            <a:ext cx="976687" cy="28227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1400" dirty="0"/>
              <a:t>MQTT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9978627" y="3918025"/>
            <a:ext cx="976687" cy="28227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1400" dirty="0" err="1"/>
              <a:t>LoRaWAN</a:t>
            </a:r>
            <a:endParaRPr lang="de-DE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10053598" y="5416737"/>
            <a:ext cx="976687" cy="28227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1400" dirty="0" err="1"/>
              <a:t>Vul</a:t>
            </a:r>
            <a:r>
              <a:rPr lang="de-DE" sz="1400" dirty="0"/>
              <a:t>. </a:t>
            </a:r>
            <a:r>
              <a:rPr lang="de-DE" sz="1400" dirty="0" err="1"/>
              <a:t>database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5551826" y="6008595"/>
            <a:ext cx="74474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67" dirty="0">
                <a:solidFill>
                  <a:schemeClr val="tx2"/>
                </a:solidFill>
                <a:hlinkClick r:id="rId3"/>
              </a:rPr>
              <a:t>https://portal.etsi.org/tb.aspx?tbid=860&amp;SubTB=860</a:t>
            </a:r>
            <a:r>
              <a:rPr lang="de-DE" sz="1867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4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</p:txBody>
      </p:sp>
      <p:sp>
        <p:nvSpPr>
          <p:cNvPr id="64" name="Test Description Language…"/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Test Description Language</a:t>
            </a:r>
          </a:p>
          <a:p>
            <a:pPr lvl="1"/>
            <a:r>
              <a:rPr dirty="0"/>
              <a:t>Design, documentation, representation of </a:t>
            </a:r>
            <a:r>
              <a:rPr dirty="0" err="1"/>
              <a:t>formalised</a:t>
            </a:r>
            <a:r>
              <a:rPr dirty="0"/>
              <a:t> test descriptions</a:t>
            </a:r>
          </a:p>
          <a:p>
            <a:pPr lvl="1"/>
            <a:r>
              <a:rPr dirty="0"/>
              <a:t>Scenario-based approach</a:t>
            </a:r>
            <a:br>
              <a:rPr dirty="0"/>
            </a:br>
            <a:endParaRPr dirty="0"/>
          </a:p>
          <a:p>
            <a:r>
              <a:rPr dirty="0"/>
              <a:t>Testing and Test Control Notation</a:t>
            </a:r>
          </a:p>
          <a:p>
            <a:pPr lvl="1"/>
            <a:r>
              <a:rPr dirty="0"/>
              <a:t>Specification and implementation of all kinds of black-box tests</a:t>
            </a:r>
          </a:p>
          <a:p>
            <a:pPr lvl="1"/>
            <a:r>
              <a:rPr dirty="0"/>
              <a:t>Component-based approach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69" name="Group"/>
          <p:cNvGrpSpPr/>
          <p:nvPr/>
        </p:nvGrpSpPr>
        <p:grpSpPr>
          <a:xfrm>
            <a:off x="10063624" y="3862769"/>
            <a:ext cx="1708252" cy="2216849"/>
            <a:chOff x="6780" y="0"/>
            <a:chExt cx="2429513" cy="3152850"/>
          </a:xfrm>
        </p:grpSpPr>
        <p:grpSp>
          <p:nvGrpSpPr>
            <p:cNvPr id="67" name="Group"/>
            <p:cNvGrpSpPr/>
            <p:nvPr/>
          </p:nvGrpSpPr>
          <p:grpSpPr>
            <a:xfrm>
              <a:off x="6780" y="0"/>
              <a:ext cx="2429514" cy="3152851"/>
              <a:chOff x="6780" y="0"/>
              <a:chExt cx="2429513" cy="3152850"/>
            </a:xfrm>
          </p:grpSpPr>
          <p:sp>
            <p:nvSpPr>
              <p:cNvPr id="65" name="Rectangle"/>
              <p:cNvSpPr/>
              <p:nvPr/>
            </p:nvSpPr>
            <p:spPr>
              <a:xfrm>
                <a:off x="6780" y="6780"/>
                <a:ext cx="2429514" cy="314607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152400" dist="50800" dir="27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42915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66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104164" y="0"/>
                <a:ext cx="2227966" cy="31528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9482" y="2083294"/>
              <a:ext cx="1988458" cy="651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" name="Group"/>
          <p:cNvGrpSpPr/>
          <p:nvPr/>
        </p:nvGrpSpPr>
        <p:grpSpPr>
          <a:xfrm>
            <a:off x="10063624" y="1367323"/>
            <a:ext cx="1708252" cy="2216848"/>
            <a:chOff x="6780" y="0"/>
            <a:chExt cx="2429513" cy="3152850"/>
          </a:xfrm>
        </p:grpSpPr>
        <p:grpSp>
          <p:nvGrpSpPr>
            <p:cNvPr id="72" name="Group"/>
            <p:cNvGrpSpPr/>
            <p:nvPr/>
          </p:nvGrpSpPr>
          <p:grpSpPr>
            <a:xfrm>
              <a:off x="6780" y="0"/>
              <a:ext cx="2429514" cy="3152851"/>
              <a:chOff x="6780" y="0"/>
              <a:chExt cx="2429513" cy="3152850"/>
            </a:xfrm>
          </p:grpSpPr>
          <p:sp>
            <p:nvSpPr>
              <p:cNvPr id="70" name="Rectangle"/>
              <p:cNvSpPr/>
              <p:nvPr/>
            </p:nvSpPr>
            <p:spPr>
              <a:xfrm>
                <a:off x="6780" y="6780"/>
                <a:ext cx="2429514" cy="314607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152400" dist="50800" dir="27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42915">
                  <a:defRPr b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pic>
            <p:nvPicPr>
              <p:cNvPr id="71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104164" y="0"/>
                <a:ext cx="2227965" cy="31528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3" name="TDLLogoFinal.pdf" descr="TDLLogoFinal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6583" y="2062379"/>
              <a:ext cx="1988458" cy="672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2097" y="3927859"/>
            <a:ext cx="1584348" cy="11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528" y="1765840"/>
            <a:ext cx="6605671" cy="44725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081F64-533C-F04E-9D6D-3C5F154E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OPCUA Services Test </a:t>
            </a:r>
            <a:r>
              <a:rPr lang="en-GB" dirty="0" smtClean="0"/>
              <a:t>Purpose</a:t>
            </a:r>
            <a:r>
              <a:rPr lang="de-DE" dirty="0" smtClean="0"/>
              <a:t> </a:t>
            </a:r>
            <a:r>
              <a:rPr lang="en-GB" dirty="0" smtClean="0"/>
              <a:t>using</a:t>
            </a:r>
            <a:r>
              <a:rPr lang="de-DE" dirty="0" smtClean="0"/>
              <a:t> TDL</a:t>
            </a:r>
            <a:endParaRPr lang="de-DE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 txBox="1">
            <a:spLocks/>
          </p:cNvSpPr>
          <p:nvPr/>
        </p:nvSpPr>
        <p:spPr>
          <a:xfrm>
            <a:off x="877663" y="1597152"/>
            <a:ext cx="4387356" cy="4110629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3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3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u="sng" dirty="0" smtClean="0"/>
              <a:t>OPCUA </a:t>
            </a:r>
            <a:r>
              <a:rPr lang="de-DE" u="sng" dirty="0" err="1" smtClean="0"/>
              <a:t>part</a:t>
            </a:r>
            <a:r>
              <a:rPr lang="de-DE" u="sng" dirty="0" smtClean="0"/>
              <a:t> 6, e.g.: </a:t>
            </a:r>
            <a:endParaRPr lang="de-DE" u="sng" dirty="0"/>
          </a:p>
          <a:p>
            <a:pPr lvl="2"/>
            <a:r>
              <a:rPr lang="de-DE" dirty="0" err="1" smtClean="0"/>
              <a:t>FindServer</a:t>
            </a:r>
            <a:endParaRPr lang="en-GB" dirty="0" smtClean="0"/>
          </a:p>
          <a:p>
            <a:pPr lvl="2"/>
            <a:endParaRPr lang="de-DE" dirty="0" smtClean="0"/>
          </a:p>
          <a:p>
            <a:pPr marL="0" lvl="1" indent="0">
              <a:buFontTx/>
              <a:buNone/>
            </a:pPr>
            <a:r>
              <a:rPr lang="en-US" u="sng" dirty="0" smtClean="0">
                <a:latin typeface="+mn-lt"/>
              </a:rPr>
              <a:t>Using TDL-TO, e.g.:</a:t>
            </a:r>
          </a:p>
          <a:p>
            <a:pPr lvl="2"/>
            <a:r>
              <a:rPr lang="de-DE" dirty="0" err="1" smtClean="0"/>
              <a:t>Condition</a:t>
            </a:r>
            <a:endParaRPr lang="de-DE" dirty="0" smtClean="0"/>
          </a:p>
          <a:p>
            <a:pPr lvl="2"/>
            <a:r>
              <a:rPr lang="de-DE" dirty="0" smtClean="0"/>
              <a:t>Domain</a:t>
            </a:r>
            <a:r>
              <a:rPr lang="de-DE" dirty="0"/>
              <a:t>: </a:t>
            </a:r>
            <a:r>
              <a:rPr lang="en-GB" dirty="0" smtClean="0"/>
              <a:t>entities</a:t>
            </a:r>
            <a:r>
              <a:rPr lang="de-DE" dirty="0"/>
              <a:t>, </a:t>
            </a:r>
            <a:r>
              <a:rPr lang="en-GB" dirty="0" smtClean="0"/>
              <a:t>events, pics</a:t>
            </a:r>
            <a:r>
              <a:rPr lang="de-DE" dirty="0" smtClean="0"/>
              <a:t> </a:t>
            </a:r>
            <a:endParaRPr lang="en-GB" dirty="0"/>
          </a:p>
          <a:p>
            <a:pPr lvl="2"/>
            <a:r>
              <a:rPr lang="de-DE" dirty="0" smtClean="0"/>
              <a:t>Event </a:t>
            </a:r>
            <a:r>
              <a:rPr lang="en-GB" dirty="0" smtClean="0"/>
              <a:t>sequence</a:t>
            </a:r>
          </a:p>
        </p:txBody>
      </p:sp>
      <p:sp>
        <p:nvSpPr>
          <p:cNvPr id="7" name="Rechteck 6"/>
          <p:cNvSpPr/>
          <p:nvPr/>
        </p:nvSpPr>
        <p:spPr>
          <a:xfrm>
            <a:off x="5217090" y="1540901"/>
            <a:ext cx="6670110" cy="604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5217090" y="2144994"/>
            <a:ext cx="6670110" cy="5982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9" name="Rechteck 8"/>
          <p:cNvSpPr/>
          <p:nvPr/>
        </p:nvSpPr>
        <p:spPr>
          <a:xfrm>
            <a:off x="5217090" y="2743200"/>
            <a:ext cx="6670110" cy="604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0" name="Rechteck 9"/>
          <p:cNvSpPr/>
          <p:nvPr/>
        </p:nvSpPr>
        <p:spPr>
          <a:xfrm>
            <a:off x="5217090" y="4221622"/>
            <a:ext cx="6670110" cy="20843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9978708" y="477967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</a:rPr>
              <a:t>TRIGGER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978708" y="5804816"/>
            <a:ext cx="169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Expectation</a:t>
            </a:r>
            <a:endParaRPr lang="de-DE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217089" y="3341406"/>
            <a:ext cx="6670110" cy="8659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23590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</a:t>
            </a:r>
            <a:r>
              <a:rPr lang="de-DE" dirty="0" smtClean="0"/>
              <a:t>he </a:t>
            </a:r>
            <a:r>
              <a:rPr lang="en-GB" dirty="0" smtClean="0"/>
              <a:t>foundation for security certification</a:t>
            </a: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687035" y="2505736"/>
            <a:ext cx="3542686" cy="667597"/>
            <a:chOff x="3895487" y="1487653"/>
            <a:chExt cx="3542686" cy="667597"/>
          </a:xfrm>
        </p:grpSpPr>
        <p:sp>
          <p:nvSpPr>
            <p:cNvPr id="6" name="Textfeld 5"/>
            <p:cNvSpPr txBox="1"/>
            <p:nvPr/>
          </p:nvSpPr>
          <p:spPr>
            <a:xfrm>
              <a:off x="4021099" y="1508919"/>
              <a:ext cx="341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Generic </a:t>
              </a:r>
            </a:p>
            <a:p>
              <a:r>
                <a:rPr lang="en-GB" dirty="0" smtClean="0"/>
                <a:t>      security requirements</a:t>
              </a:r>
              <a:endParaRPr lang="en-GB" dirty="0"/>
            </a:p>
          </p:txBody>
        </p:sp>
        <p:pic>
          <p:nvPicPr>
            <p:cNvPr id="7" name="Picture 2" descr="C:\Users\wardaschka\AppData\Local\Microsoft\Windows\INetCache\IE\TNRB55AT\Ambox_emblem_plus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95487" y="1487653"/>
              <a:ext cx="409203" cy="40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2025706" y="1730574"/>
            <a:ext cx="3174533" cy="512591"/>
            <a:chOff x="8403382" y="2441800"/>
            <a:chExt cx="3174533" cy="512591"/>
          </a:xfrm>
        </p:grpSpPr>
        <p:sp>
          <p:nvSpPr>
            <p:cNvPr id="9" name="Textfeld 8"/>
            <p:cNvSpPr txBox="1"/>
            <p:nvPr/>
          </p:nvSpPr>
          <p:spPr>
            <a:xfrm>
              <a:off x="8982823" y="2492726"/>
              <a:ext cx="2595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IEC 62443 as basis</a:t>
              </a:r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8403382" y="2441800"/>
              <a:ext cx="489204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687035" y="3276700"/>
            <a:ext cx="3247411" cy="667597"/>
            <a:chOff x="3895487" y="1487653"/>
            <a:chExt cx="3247411" cy="667597"/>
          </a:xfrm>
        </p:grpSpPr>
        <p:sp>
          <p:nvSpPr>
            <p:cNvPr id="12" name="Textfeld 11"/>
            <p:cNvSpPr txBox="1"/>
            <p:nvPr/>
          </p:nvSpPr>
          <p:spPr>
            <a:xfrm>
              <a:off x="4021098" y="1508919"/>
              <a:ext cx="31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Functional AND process </a:t>
              </a:r>
            </a:p>
            <a:p>
              <a:r>
                <a:rPr lang="en-GB" dirty="0" smtClean="0"/>
                <a:t>      security requirements</a:t>
              </a:r>
              <a:endParaRPr lang="en-GB" dirty="0"/>
            </a:p>
          </p:txBody>
        </p:sp>
        <p:pic>
          <p:nvPicPr>
            <p:cNvPr id="13" name="Picture 2" descr="C:\Users\wardaschka\AppData\Local\Microsoft\Windows\INetCache\IE\TNRB55AT\Ambox_emblem_plus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95487" y="1487653"/>
              <a:ext cx="409203" cy="40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2679881" y="4807967"/>
            <a:ext cx="4378266" cy="409203"/>
            <a:chOff x="3895487" y="1487653"/>
            <a:chExt cx="4378266" cy="409203"/>
          </a:xfrm>
        </p:grpSpPr>
        <p:sp>
          <p:nvSpPr>
            <p:cNvPr id="15" name="Textfeld 14"/>
            <p:cNvSpPr txBox="1"/>
            <p:nvPr/>
          </p:nvSpPr>
          <p:spPr>
            <a:xfrm>
              <a:off x="4021097" y="1508919"/>
              <a:ext cx="425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Supports domain-specific profiles</a:t>
              </a:r>
              <a:endParaRPr lang="en-GB" dirty="0"/>
            </a:p>
          </p:txBody>
        </p:sp>
        <p:pic>
          <p:nvPicPr>
            <p:cNvPr id="16" name="Picture 2" descr="C:\Users\wardaschka\AppData\Local\Microsoft\Windows\INetCache\IE\TNRB55AT\Ambox_emblem_plus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95487" y="1487653"/>
              <a:ext cx="409203" cy="40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ieren 16"/>
          <p:cNvGrpSpPr/>
          <p:nvPr/>
        </p:nvGrpSpPr>
        <p:grpSpPr>
          <a:xfrm>
            <a:off x="8283588" y="2602229"/>
            <a:ext cx="1626375" cy="2262722"/>
            <a:chOff x="9149976" y="1216568"/>
            <a:chExt cx="1626375" cy="2262722"/>
          </a:xfrm>
        </p:grpSpPr>
        <p:pic>
          <p:nvPicPr>
            <p:cNvPr id="18" name="Picture 2" descr="C:\Users\wardaschka\AppData\Local\Microsoft\Windows\INetCache\IE\J3FERK79\tree-305629_960_72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976" y="1216568"/>
              <a:ext cx="1626375" cy="195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9417257" y="3109958"/>
              <a:ext cx="1187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IEC 62443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8580353" y="2279441"/>
            <a:ext cx="115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Industrial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998583" y="2668676"/>
            <a:ext cx="57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IoT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972563" y="3524704"/>
            <a:ext cx="57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Rail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9624958" y="2672271"/>
            <a:ext cx="96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Medical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679881" y="4093684"/>
            <a:ext cx="5502478" cy="409203"/>
            <a:chOff x="3895487" y="1487653"/>
            <a:chExt cx="5502478" cy="409203"/>
          </a:xfrm>
        </p:grpSpPr>
        <p:sp>
          <p:nvSpPr>
            <p:cNvPr id="25" name="Textfeld 24"/>
            <p:cNvSpPr txBox="1"/>
            <p:nvPr/>
          </p:nvSpPr>
          <p:spPr>
            <a:xfrm>
              <a:off x="4021097" y="1508919"/>
              <a:ext cx="5376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Being established as „horizontal standard“</a:t>
              </a:r>
            </a:p>
          </p:txBody>
        </p:sp>
        <p:pic>
          <p:nvPicPr>
            <p:cNvPr id="26" name="Picture 2" descr="C:\Users\wardaschka\AppData\Local\Microsoft\Windows\INetCache\IE\TNRB55AT\Ambox_emblem_plus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95487" y="1487653"/>
              <a:ext cx="409203" cy="40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58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IoT </a:t>
            </a:r>
            <a:r>
              <a:rPr lang="en-GB" dirty="0" smtClean="0"/>
              <a:t>profile</a:t>
            </a: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325984" y="2413036"/>
            <a:ext cx="3780695" cy="3487757"/>
            <a:chOff x="3710548" y="3104744"/>
            <a:chExt cx="3132693" cy="2887756"/>
          </a:xfrm>
        </p:grpSpPr>
        <p:pic>
          <p:nvPicPr>
            <p:cNvPr id="6" name="Picture 2" descr="C:\Users\wardaschka\AppData\Local\Microsoft\Windows\INetCache\IE\22S42FBV\idealisk-sieb__23790_PE099056_S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548" y="3104744"/>
              <a:ext cx="2887756" cy="2887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3919407" y="5524949"/>
              <a:ext cx="2923834" cy="33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ym typeface="Wingdings" panose="05000000000000000000" pitchFamily="2" charset="2"/>
                </a:rPr>
                <a:t>Basic IoT security requirements</a:t>
              </a:r>
              <a:endParaRPr lang="en-GB" sz="2000" b="1" dirty="0"/>
            </a:p>
          </p:txBody>
        </p:sp>
        <p:sp>
          <p:nvSpPr>
            <p:cNvPr id="8" name="Pfeil nach rechts 7"/>
            <p:cNvSpPr/>
            <p:nvPr/>
          </p:nvSpPr>
          <p:spPr>
            <a:xfrm rot="5400000">
              <a:off x="4365406" y="3821116"/>
              <a:ext cx="748299" cy="660059"/>
            </a:xfrm>
            <a:prstGeom prst="rightArrow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feil nach rechts 8"/>
            <p:cNvSpPr/>
            <p:nvPr/>
          </p:nvSpPr>
          <p:spPr>
            <a:xfrm rot="5400000">
              <a:off x="4476332" y="5039294"/>
              <a:ext cx="549686" cy="292843"/>
            </a:xfrm>
            <a:prstGeom prst="rightArrow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2472997" y="1696907"/>
            <a:ext cx="691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IEC 62443 subset to define minimum IoT security 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1883496" y="1662742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2567413" y="2644898"/>
            <a:ext cx="526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IEC 62443-4-2 (component requirements)</a:t>
            </a:r>
            <a:endParaRPr lang="en-GB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593847" y="3141368"/>
            <a:ext cx="4764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Basic IoT security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Focus on SL1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Excluded aspects: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Auditing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Central Security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Secure boot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DoS</a:t>
            </a:r>
            <a:r>
              <a:rPr lang="en-GB" dirty="0" smtClean="0"/>
              <a:t>- /malicious code protection</a:t>
            </a:r>
            <a:endParaRPr lang="en-GB" dirty="0"/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4308339" y="3358055"/>
            <a:ext cx="1285508" cy="361253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918564" y="1916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 err="1" smtClean="0">
              <a:solidFill>
                <a:schemeClr val="tx2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7666333" y="5754569"/>
            <a:ext cx="3043408" cy="495830"/>
            <a:chOff x="2023370" y="5754569"/>
            <a:chExt cx="3043408" cy="495830"/>
          </a:xfrm>
        </p:grpSpPr>
        <p:sp>
          <p:nvSpPr>
            <p:cNvPr id="15" name="Textfeld 14"/>
            <p:cNvSpPr txBox="1"/>
            <p:nvPr/>
          </p:nvSpPr>
          <p:spPr>
            <a:xfrm>
              <a:off x="2612871" y="5788734"/>
              <a:ext cx="2453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Test development </a:t>
              </a:r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2023370" y="5754569"/>
              <a:ext cx="489204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07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081F64-533C-F04E-9D6D-3C5F154E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</a:t>
            </a:r>
            <a:r>
              <a:rPr lang="de-DE" dirty="0"/>
              <a:t>S</a:t>
            </a:r>
            <a:r>
              <a:rPr lang="de-DE" dirty="0" smtClean="0"/>
              <a:t>ecurity Test </a:t>
            </a:r>
            <a:r>
              <a:rPr lang="en-GB" dirty="0" smtClean="0"/>
              <a:t>Purpose</a:t>
            </a:r>
            <a:r>
              <a:rPr lang="de-DE" dirty="0" smtClean="0"/>
              <a:t> </a:t>
            </a:r>
            <a:r>
              <a:rPr lang="en-GB" dirty="0" smtClean="0"/>
              <a:t>using</a:t>
            </a:r>
            <a:r>
              <a:rPr lang="de-DE" dirty="0" smtClean="0"/>
              <a:t> TDL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52" y="1197062"/>
            <a:ext cx="7004518" cy="5303946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 txBox="1">
            <a:spLocks/>
          </p:cNvSpPr>
          <p:nvPr/>
        </p:nvSpPr>
        <p:spPr>
          <a:xfrm>
            <a:off x="877663" y="1597152"/>
            <a:ext cx="4387356" cy="4110629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3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3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F</a:t>
            </a:r>
            <a:r>
              <a:rPr lang="en-GB" u="sng" dirty="0" smtClean="0"/>
              <a:t>oundational</a:t>
            </a:r>
            <a:r>
              <a:rPr lang="de-DE" u="sng" dirty="0" smtClean="0"/>
              <a:t> TPs, e.g.: </a:t>
            </a:r>
            <a:endParaRPr lang="de-DE" u="sng" dirty="0"/>
          </a:p>
          <a:p>
            <a:pPr lvl="2"/>
            <a:r>
              <a:rPr lang="en-GB" dirty="0"/>
              <a:t>A</a:t>
            </a:r>
            <a:r>
              <a:rPr lang="en-GB" dirty="0" smtClean="0"/>
              <a:t>uthenticator</a:t>
            </a:r>
            <a:r>
              <a:rPr lang="de-DE" dirty="0" smtClean="0"/>
              <a:t> </a:t>
            </a:r>
            <a:r>
              <a:rPr lang="en-GB" dirty="0" smtClean="0"/>
              <a:t>feedback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assword</a:t>
            </a:r>
            <a:r>
              <a:rPr lang="de-DE" dirty="0" smtClean="0"/>
              <a:t> </a:t>
            </a:r>
            <a:r>
              <a:rPr lang="en-GB" dirty="0" smtClean="0"/>
              <a:t>lifetime</a:t>
            </a:r>
          </a:p>
          <a:p>
            <a:pPr lvl="2"/>
            <a:r>
              <a:rPr lang="en-GB" dirty="0"/>
              <a:t>S</a:t>
            </a:r>
            <a:r>
              <a:rPr lang="en-GB" dirty="0" smtClean="0"/>
              <a:t>ession</a:t>
            </a:r>
            <a:r>
              <a:rPr lang="de-DE" dirty="0" smtClean="0"/>
              <a:t> </a:t>
            </a:r>
            <a:r>
              <a:rPr lang="en-GB" dirty="0" smtClean="0"/>
              <a:t>lock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ccount</a:t>
            </a:r>
            <a:r>
              <a:rPr lang="de-DE" dirty="0" smtClean="0"/>
              <a:t> </a:t>
            </a:r>
            <a:r>
              <a:rPr lang="en-GB" dirty="0" smtClean="0"/>
              <a:t>changeability</a:t>
            </a:r>
          </a:p>
          <a:p>
            <a:pPr lvl="2"/>
            <a:endParaRPr lang="de-DE" dirty="0" smtClean="0"/>
          </a:p>
          <a:p>
            <a:pPr marL="0" lvl="1" indent="0">
              <a:buFontTx/>
              <a:buNone/>
            </a:pPr>
            <a:r>
              <a:rPr lang="en-US" u="sng" dirty="0" smtClean="0">
                <a:latin typeface="+mn-lt"/>
              </a:rPr>
              <a:t>Using TDL-TO, e.g.:</a:t>
            </a:r>
          </a:p>
          <a:p>
            <a:pPr lvl="2"/>
            <a:r>
              <a:rPr lang="de-DE" dirty="0"/>
              <a:t>Domain: </a:t>
            </a:r>
            <a:r>
              <a:rPr lang="en-GB" dirty="0" smtClean="0"/>
              <a:t>entities</a:t>
            </a:r>
            <a:r>
              <a:rPr lang="de-DE" dirty="0"/>
              <a:t>, </a:t>
            </a:r>
            <a:r>
              <a:rPr lang="en-GB" dirty="0" smtClean="0"/>
              <a:t>events, pics</a:t>
            </a:r>
            <a:r>
              <a:rPr lang="de-DE" dirty="0" smtClean="0"/>
              <a:t> </a:t>
            </a:r>
            <a:endParaRPr lang="en-GB" dirty="0"/>
          </a:p>
          <a:p>
            <a:pPr lvl="2"/>
            <a:r>
              <a:rPr lang="de-DE" dirty="0" smtClean="0"/>
              <a:t>Event </a:t>
            </a:r>
            <a:r>
              <a:rPr lang="en-GB" dirty="0" smtClean="0"/>
              <a:t>sequence</a:t>
            </a:r>
          </a:p>
          <a:p>
            <a:pPr lvl="2"/>
            <a:r>
              <a:rPr lang="de-DE" dirty="0" smtClean="0"/>
              <a:t>Time </a:t>
            </a:r>
            <a:r>
              <a:rPr lang="en-GB" dirty="0" smtClean="0"/>
              <a:t>label</a:t>
            </a:r>
            <a:r>
              <a:rPr lang="de-DE" dirty="0" smtClean="0"/>
              <a:t> </a:t>
            </a:r>
            <a:r>
              <a:rPr lang="en-GB" dirty="0" smtClean="0"/>
              <a:t>and</a:t>
            </a:r>
            <a:r>
              <a:rPr lang="de-DE" dirty="0" smtClean="0"/>
              <a:t> </a:t>
            </a:r>
            <a:r>
              <a:rPr lang="de-DE" dirty="0"/>
              <a:t>time </a:t>
            </a:r>
            <a:r>
              <a:rPr lang="en-GB" dirty="0" smtClean="0"/>
              <a:t>constraint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5217090" y="1258866"/>
            <a:ext cx="6670110" cy="2755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5217090" y="1540902"/>
            <a:ext cx="6670110" cy="3936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5217090" y="1917783"/>
            <a:ext cx="6670110" cy="2755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9" name="Rechteck 8"/>
          <p:cNvSpPr/>
          <p:nvPr/>
        </p:nvSpPr>
        <p:spPr>
          <a:xfrm>
            <a:off x="5217090" y="2481794"/>
            <a:ext cx="6670110" cy="9753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10" name="Rechteck 9"/>
          <p:cNvSpPr/>
          <p:nvPr/>
        </p:nvSpPr>
        <p:spPr>
          <a:xfrm>
            <a:off x="5217090" y="3479300"/>
            <a:ext cx="6670110" cy="23766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9926877" y="4096011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</a:rPr>
              <a:t>TRIGGER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926877" y="4812083"/>
            <a:ext cx="169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Expectation</a:t>
            </a:r>
            <a:endParaRPr lang="de-DE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IoT-Testware</a:t>
            </a:r>
            <a:br>
              <a:rPr lang="de-DE" dirty="0"/>
            </a:br>
            <a:r>
              <a:rPr lang="de-DE" dirty="0"/>
              <a:t>Big Picture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tangle 33"/>
          <p:cNvSpPr/>
          <p:nvPr/>
        </p:nvSpPr>
        <p:spPr bwMode="auto">
          <a:xfrm>
            <a:off x="3423892" y="2081443"/>
            <a:ext cx="2876411" cy="149761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/>
          <p:nvPr/>
        </p:nvSpPr>
        <p:spPr bwMode="auto">
          <a:xfrm>
            <a:off x="3423892" y="3582262"/>
            <a:ext cx="5777907" cy="63858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"/>
          <p:cNvSpPr/>
          <p:nvPr/>
        </p:nvSpPr>
        <p:spPr bwMode="auto">
          <a:xfrm>
            <a:off x="6300305" y="2078232"/>
            <a:ext cx="2901495" cy="150082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olded Corner 6"/>
          <p:cNvSpPr/>
          <p:nvPr/>
        </p:nvSpPr>
        <p:spPr bwMode="auto">
          <a:xfrm>
            <a:off x="1773643" y="2239737"/>
            <a:ext cx="898903" cy="1418771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2500" b="1" dirty="0">
                <a:solidFill>
                  <a:schemeClr val="bg2"/>
                </a:solidFill>
              </a:rPr>
              <a:t>…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50701" y="2353670"/>
            <a:ext cx="744787" cy="195333"/>
          </a:xfrm>
          <a:prstGeom prst="rect">
            <a:avLst/>
          </a:prstGeom>
        </p:spPr>
      </p:pic>
      <p:sp>
        <p:nvSpPr>
          <p:cNvPr id="10" name="Right Arrow 8"/>
          <p:cNvSpPr/>
          <p:nvPr/>
        </p:nvSpPr>
        <p:spPr bwMode="auto">
          <a:xfrm>
            <a:off x="2888511" y="2553309"/>
            <a:ext cx="317635" cy="5486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6476601" y="2553311"/>
            <a:ext cx="317635" cy="5486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3"/>
          <p:cNvSpPr/>
          <p:nvPr/>
        </p:nvSpPr>
        <p:spPr bwMode="auto">
          <a:xfrm rot="5400000">
            <a:off x="7206791" y="3674579"/>
            <a:ext cx="317635" cy="5486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exagon 14"/>
          <p:cNvSpPr/>
          <p:nvPr/>
        </p:nvSpPr>
        <p:spPr bwMode="auto">
          <a:xfrm>
            <a:off x="6794237" y="4428663"/>
            <a:ext cx="1203159" cy="100102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</a:rPr>
              <a:t>ETS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4" name="Right Arrow 15"/>
          <p:cNvSpPr/>
          <p:nvPr/>
        </p:nvSpPr>
        <p:spPr bwMode="auto">
          <a:xfrm rot="10800000">
            <a:off x="6012779" y="4669735"/>
            <a:ext cx="317635" cy="5486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6"/>
          <p:cNvSpPr/>
          <p:nvPr/>
        </p:nvSpPr>
        <p:spPr bwMode="auto">
          <a:xfrm>
            <a:off x="4273686" y="4438771"/>
            <a:ext cx="1275273" cy="40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Reporting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17"/>
          <p:cNvSpPr/>
          <p:nvPr/>
        </p:nvSpPr>
        <p:spPr bwMode="auto">
          <a:xfrm>
            <a:off x="4273686" y="5072510"/>
            <a:ext cx="1275273" cy="40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Logging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17" name="Pictur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7493" y="3620667"/>
            <a:ext cx="519108" cy="519108"/>
          </a:xfrm>
          <a:prstGeom prst="rect">
            <a:avLst/>
          </a:prstGeom>
        </p:spPr>
      </p:pic>
      <p:pic>
        <p:nvPicPr>
          <p:cNvPr id="18" name="Picture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23956" y="1474098"/>
            <a:ext cx="1702025" cy="399537"/>
          </a:xfrm>
          <a:prstGeom prst="rect">
            <a:avLst/>
          </a:prstGeom>
        </p:spPr>
      </p:pic>
      <p:pic>
        <p:nvPicPr>
          <p:cNvPr id="19" name="Picture 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52608" y="2470280"/>
            <a:ext cx="788877" cy="670545"/>
          </a:xfrm>
          <a:prstGeom prst="rect">
            <a:avLst/>
          </a:prstGeom>
        </p:spPr>
      </p:pic>
      <p:sp>
        <p:nvSpPr>
          <p:cNvPr id="20" name="TextBox 23"/>
          <p:cNvSpPr/>
          <p:nvPr/>
        </p:nvSpPr>
        <p:spPr bwMode="auto">
          <a:xfrm>
            <a:off x="8650254" y="4542275"/>
            <a:ext cx="2072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b="1" dirty="0"/>
              <a:t>TP</a:t>
            </a:r>
            <a:r>
              <a:rPr lang="en-US" sz="1500" dirty="0"/>
              <a:t>: Test Purpose</a:t>
            </a:r>
            <a:endParaRPr dirty="0"/>
          </a:p>
          <a:p>
            <a:pPr>
              <a:defRPr/>
            </a:pPr>
            <a:r>
              <a:rPr lang="en-US" sz="1500" b="1" dirty="0"/>
              <a:t>TSS</a:t>
            </a:r>
            <a:r>
              <a:rPr lang="en-US" sz="1500" dirty="0"/>
              <a:t>: Test Suite Structure</a:t>
            </a:r>
            <a:endParaRPr dirty="0"/>
          </a:p>
          <a:p>
            <a:pPr>
              <a:defRPr/>
            </a:pPr>
            <a:endParaRPr lang="en-US" sz="1500" dirty="0"/>
          </a:p>
          <a:p>
            <a:pPr>
              <a:defRPr/>
            </a:pPr>
            <a:r>
              <a:rPr lang="en-US" sz="1500" b="1" dirty="0"/>
              <a:t>ATS</a:t>
            </a:r>
            <a:r>
              <a:rPr lang="en-US" sz="1500" dirty="0"/>
              <a:t>: Abstract Test Suite</a:t>
            </a:r>
            <a:endParaRPr dirty="0"/>
          </a:p>
          <a:p>
            <a:pPr>
              <a:defRPr/>
            </a:pPr>
            <a:r>
              <a:rPr lang="en-US" sz="1500" b="1" dirty="0"/>
              <a:t>ETS</a:t>
            </a:r>
            <a:r>
              <a:rPr lang="en-US" sz="1500" dirty="0"/>
              <a:t>: Executable TS</a:t>
            </a:r>
            <a:endParaRPr dirty="0"/>
          </a:p>
          <a:p>
            <a:pPr>
              <a:defRPr/>
            </a:pPr>
            <a:r>
              <a:rPr lang="en-US" sz="1500" b="1" dirty="0"/>
              <a:t>SUT</a:t>
            </a:r>
            <a:r>
              <a:rPr lang="en-US" sz="1500" dirty="0"/>
              <a:t>: System Under Test</a:t>
            </a:r>
            <a:endParaRPr dirty="0"/>
          </a:p>
        </p:txBody>
      </p:sp>
      <p:pic>
        <p:nvPicPr>
          <p:cNvPr id="21" name="Picture 2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50701" y="2733953"/>
            <a:ext cx="728431" cy="387392"/>
          </a:xfrm>
          <a:prstGeom prst="rect">
            <a:avLst/>
          </a:prstGeom>
        </p:spPr>
      </p:pic>
      <p:sp>
        <p:nvSpPr>
          <p:cNvPr id="22" name="Folded Corner 26"/>
          <p:cNvSpPr/>
          <p:nvPr/>
        </p:nvSpPr>
        <p:spPr bwMode="auto">
          <a:xfrm>
            <a:off x="3680695" y="2258171"/>
            <a:ext cx="974928" cy="1138916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TSS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3" name="Rectangle 27"/>
          <p:cNvSpPr/>
          <p:nvPr/>
        </p:nvSpPr>
        <p:spPr bwMode="auto">
          <a:xfrm>
            <a:off x="6300304" y="1283796"/>
            <a:ext cx="2901493" cy="796945"/>
          </a:xfrm>
          <a:prstGeom prst="rect">
            <a:avLst/>
          </a:prstGeom>
          <a:solidFill>
            <a:srgbClr val="7030A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8"/>
          <p:cNvSpPr/>
          <p:nvPr/>
        </p:nvSpPr>
        <p:spPr bwMode="auto">
          <a:xfrm>
            <a:off x="3425387" y="1283795"/>
            <a:ext cx="2874919" cy="794439"/>
          </a:xfrm>
          <a:prstGeom prst="rect">
            <a:avLst/>
          </a:prstGeom>
          <a:solidFill>
            <a:srgbClr val="0070C0">
              <a:alpha val="1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3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642577" y="1414759"/>
            <a:ext cx="1682419" cy="525756"/>
          </a:xfrm>
          <a:prstGeom prst="rect">
            <a:avLst/>
          </a:prstGeom>
        </p:spPr>
      </p:pic>
      <p:sp>
        <p:nvSpPr>
          <p:cNvPr id="26" name="Right Arrow 34"/>
          <p:cNvSpPr/>
          <p:nvPr/>
        </p:nvSpPr>
        <p:spPr bwMode="auto">
          <a:xfrm>
            <a:off x="4788573" y="2553309"/>
            <a:ext cx="317635" cy="5486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" name="Picture 3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96741" y="3671663"/>
            <a:ext cx="1345824" cy="468112"/>
          </a:xfrm>
          <a:prstGeom prst="rect">
            <a:avLst/>
          </a:prstGeom>
        </p:spPr>
      </p:pic>
      <p:sp>
        <p:nvSpPr>
          <p:cNvPr id="28" name="Rounded Rectangle 36"/>
          <p:cNvSpPr/>
          <p:nvPr/>
        </p:nvSpPr>
        <p:spPr bwMode="auto">
          <a:xfrm>
            <a:off x="5266689" y="2418339"/>
            <a:ext cx="914400" cy="77442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solidFill>
                  <a:schemeClr val="bg2"/>
                </a:solidFill>
              </a:rPr>
              <a:t>TP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9" name="Rounded Rectangle 37"/>
          <p:cNvSpPr/>
          <p:nvPr/>
        </p:nvSpPr>
        <p:spPr bwMode="auto">
          <a:xfrm>
            <a:off x="6908408" y="2444290"/>
            <a:ext cx="914400" cy="77442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solidFill>
                  <a:schemeClr val="bg2"/>
                </a:solidFill>
              </a:rPr>
              <a:t>ATS</a:t>
            </a:r>
            <a:endParaRPr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 Corporate Presentation Template V11 - Light Template.potx [Read-Only]" id="{320F5729-2B7F-46EC-8543-25A745E54B01}" vid="{E57A0DDB-0E8E-4835-925C-8C43F378A82F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ETSI_CORPORATE_PRESENTATION_template_2018_Light_Version</Template>
  <TotalTime>0</TotalTime>
  <Words>348</Words>
  <Application>Microsoft Office PowerPoint</Application>
  <PresentationFormat>Breitbild</PresentationFormat>
  <Paragraphs>101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Tahoma</vt:lpstr>
      <vt:lpstr>Wingdings</vt:lpstr>
      <vt:lpstr>ETSI Corporate 2018</vt:lpstr>
      <vt:lpstr>ETSI TC MTS WG TST introduction</vt:lpstr>
      <vt:lpstr>ETSI TC MTS: WG TST</vt:lpstr>
      <vt:lpstr>MTS TST Work Programme</vt:lpstr>
      <vt:lpstr>Background</vt:lpstr>
      <vt:lpstr>Sample OPCUA Services Test Purpose using TDL</vt:lpstr>
      <vt:lpstr>The foundation for security certification</vt:lpstr>
      <vt:lpstr>IoT profile</vt:lpstr>
      <vt:lpstr>Sample Security Test Purpose using TDL</vt:lpstr>
      <vt:lpstr>IoT-Testware Big Picture</vt:lpstr>
      <vt:lpstr>OPC-UA co-operation and 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Axel Rennoch</dc:creator>
  <cp:keywords>Amdocs</cp:keywords>
  <cp:lastModifiedBy>Axel Rennoch</cp:lastModifiedBy>
  <cp:revision>80</cp:revision>
  <dcterms:created xsi:type="dcterms:W3CDTF">2018-07-30T12:45:27Z</dcterms:created>
  <dcterms:modified xsi:type="dcterms:W3CDTF">2019-05-22T05:48:05Z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