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300" r:id="rId3"/>
    <p:sldId id="293" r:id="rId4"/>
    <p:sldId id="301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6412" autoAdjust="0"/>
  </p:normalViewPr>
  <p:slideViewPr>
    <p:cSldViewPr snapToGrid="0" showGuides="1">
      <p:cViewPr varScale="1">
        <p:scale>
          <a:sx n="88" d="100"/>
          <a:sy n="88" d="100"/>
        </p:scale>
        <p:origin x="178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4" d="100"/>
          <a:sy n="124" d="100"/>
        </p:scale>
        <p:origin x="49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1D7F00F-875E-41B7-9D55-27006DAC748A}"/>
              </a:ext>
            </a:extLst>
          </p:cNvPr>
          <p:cNvSpPr txBox="1"/>
          <p:nvPr/>
        </p:nvSpPr>
        <p:spPr>
          <a:xfrm>
            <a:off x="422994" y="8685213"/>
            <a:ext cx="122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schemeClr val="tx2"/>
                </a:solidFill>
              </a:rPr>
              <a:t>© ETSI 2018</a:t>
            </a:r>
            <a:endParaRPr lang="he-IL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234AD6-6F34-4B9B-A850-864FB3DE6968}"/>
              </a:ext>
            </a:extLst>
          </p:cNvPr>
          <p:cNvSpPr txBox="1"/>
          <p:nvPr/>
        </p:nvSpPr>
        <p:spPr>
          <a:xfrm>
            <a:off x="422994" y="8685213"/>
            <a:ext cx="122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schemeClr val="tx2"/>
                </a:solidFill>
              </a:rPr>
              <a:t>© ETSI 2018</a:t>
            </a:r>
            <a:endParaRPr lang="he-IL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630DADC7-25AE-4B73-A1DD-1C0132BB56CA}"/>
              </a:ext>
            </a:extLst>
          </p:cNvPr>
          <p:cNvGrpSpPr/>
          <p:nvPr userDrawn="1"/>
        </p:nvGrpSpPr>
        <p:grpSpPr>
          <a:xfrm>
            <a:off x="1953901" y="0"/>
            <a:ext cx="7667717" cy="6858001"/>
            <a:chOff x="2731193" y="0"/>
            <a:chExt cx="7667717" cy="6858001"/>
          </a:xfrm>
        </p:grpSpPr>
        <p:sp>
          <p:nvSpPr>
            <p:cNvPr id="20" name="צורה חופשית: צורה 19">
              <a:extLst>
                <a:ext uri="{FF2B5EF4-FFF2-40B4-BE49-F238E27FC236}">
                  <a16:creationId xmlns:a16="http://schemas.microsoft.com/office/drawing/2014/main" id="{17DF4961-DCED-4D2E-A58B-A63307BFE713}"/>
                </a:ext>
              </a:extLst>
            </p:cNvPr>
            <p:cNvSpPr/>
            <p:nvPr userDrawn="1"/>
          </p:nvSpPr>
          <p:spPr>
            <a:xfrm>
              <a:off x="4777558" y="0"/>
              <a:ext cx="4389250" cy="6858000"/>
            </a:xfrm>
            <a:custGeom>
              <a:avLst/>
              <a:gdLst>
                <a:gd name="connsiteX0" fmla="*/ 2039448 w 4389250"/>
                <a:gd name="connsiteY0" fmla="*/ 0 h 6858000"/>
                <a:gd name="connsiteX1" fmla="*/ 2783030 w 4389250"/>
                <a:gd name="connsiteY1" fmla="*/ 0 h 6858000"/>
                <a:gd name="connsiteX2" fmla="*/ 2854818 w 4389250"/>
                <a:gd name="connsiteY2" fmla="*/ 53222 h 6858000"/>
                <a:gd name="connsiteX3" fmla="*/ 4388762 w 4389250"/>
                <a:gd name="connsiteY3" fmla="*/ 2923229 h 6858000"/>
                <a:gd name="connsiteX4" fmla="*/ 692952 w 4389250"/>
                <a:gd name="connsiteY4" fmla="*/ 6796091 h 6858000"/>
                <a:gd name="connsiteX5" fmla="*/ 498457 w 4389250"/>
                <a:gd name="connsiteY5" fmla="*/ 6858000 h 6858000"/>
                <a:gd name="connsiteX6" fmla="*/ 0 w 4389250"/>
                <a:gd name="connsiteY6" fmla="*/ 6858000 h 6858000"/>
                <a:gd name="connsiteX7" fmla="*/ 163544 w 4389250"/>
                <a:gd name="connsiteY7" fmla="*/ 6793240 h 6858000"/>
                <a:gd name="connsiteX8" fmla="*/ 3648163 w 4389250"/>
                <a:gd name="connsiteY8" fmla="*/ 2892256 h 6858000"/>
                <a:gd name="connsiteX9" fmla="*/ 2055949 w 4389250"/>
                <a:gd name="connsiteY9" fmla="*/ 12634 h 6858000"/>
                <a:gd name="connsiteX10" fmla="*/ 2039448 w 4389250"/>
                <a:gd name="connsiteY10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89250" h="6858000">
                  <a:moveTo>
                    <a:pt x="2039448" y="0"/>
                  </a:moveTo>
                  <a:lnTo>
                    <a:pt x="2783030" y="0"/>
                  </a:lnTo>
                  <a:lnTo>
                    <a:pt x="2854818" y="53222"/>
                  </a:lnTo>
                  <a:cubicBezTo>
                    <a:pt x="3715038" y="727088"/>
                    <a:pt x="4367479" y="1656240"/>
                    <a:pt x="4388762" y="2923229"/>
                  </a:cubicBezTo>
                  <a:cubicBezTo>
                    <a:pt x="4425645" y="5114604"/>
                    <a:pt x="2365114" y="6242376"/>
                    <a:pt x="692952" y="6796091"/>
                  </a:cubicBezTo>
                  <a:lnTo>
                    <a:pt x="498457" y="6858000"/>
                  </a:lnTo>
                  <a:lnTo>
                    <a:pt x="0" y="6858000"/>
                  </a:lnTo>
                  <a:lnTo>
                    <a:pt x="163544" y="6793240"/>
                  </a:lnTo>
                  <a:cubicBezTo>
                    <a:pt x="1669864" y="6179291"/>
                    <a:pt x="3711092" y="4949986"/>
                    <a:pt x="3648163" y="2892256"/>
                  </a:cubicBezTo>
                  <a:cubicBezTo>
                    <a:pt x="3610657" y="1644998"/>
                    <a:pt x="2917462" y="702965"/>
                    <a:pt x="2055949" y="12634"/>
                  </a:cubicBezTo>
                  <a:lnTo>
                    <a:pt x="2039448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21" name="צורה חופשית: צורה 20">
              <a:extLst>
                <a:ext uri="{FF2B5EF4-FFF2-40B4-BE49-F238E27FC236}">
                  <a16:creationId xmlns:a16="http://schemas.microsoft.com/office/drawing/2014/main" id="{9F261F25-391E-4495-9F8C-317D9B8B74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1193" y="2"/>
              <a:ext cx="4206981" cy="6857999"/>
            </a:xfrm>
            <a:custGeom>
              <a:avLst/>
              <a:gdLst>
                <a:gd name="connsiteX0" fmla="*/ 2134482 w 4206981"/>
                <a:gd name="connsiteY0" fmla="*/ 0 h 6857999"/>
                <a:gd name="connsiteX1" fmla="*/ 2565507 w 4206981"/>
                <a:gd name="connsiteY1" fmla="*/ 0 h 6857999"/>
                <a:gd name="connsiteX2" fmla="*/ 2607190 w 4206981"/>
                <a:gd name="connsiteY2" fmla="*/ 29852 h 6857999"/>
                <a:gd name="connsiteX3" fmla="*/ 4206859 w 4206981"/>
                <a:gd name="connsiteY3" fmla="*/ 2889873 h 6857999"/>
                <a:gd name="connsiteX4" fmla="*/ 364395 w 4206981"/>
                <a:gd name="connsiteY4" fmla="*/ 6830388 h 6857999"/>
                <a:gd name="connsiteX5" fmla="*/ 280110 w 4206981"/>
                <a:gd name="connsiteY5" fmla="*/ 6857999 h 6857999"/>
                <a:gd name="connsiteX6" fmla="*/ 0 w 4206981"/>
                <a:gd name="connsiteY6" fmla="*/ 6857999 h 6857999"/>
                <a:gd name="connsiteX7" fmla="*/ 67164 w 4206981"/>
                <a:gd name="connsiteY7" fmla="*/ 6831728 h 6857999"/>
                <a:gd name="connsiteX8" fmla="*/ 3516140 w 4206981"/>
                <a:gd name="connsiteY8" fmla="*/ 2908934 h 6857999"/>
                <a:gd name="connsiteX9" fmla="*/ 2319762 w 4206981"/>
                <a:gd name="connsiteY9" fmla="*/ 163793 h 6857999"/>
                <a:gd name="connsiteX10" fmla="*/ 2134482 w 4206981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06981" h="6857999">
                  <a:moveTo>
                    <a:pt x="2134482" y="0"/>
                  </a:moveTo>
                  <a:lnTo>
                    <a:pt x="2565507" y="0"/>
                  </a:lnTo>
                  <a:lnTo>
                    <a:pt x="2607190" y="29852"/>
                  </a:lnTo>
                  <a:cubicBezTo>
                    <a:pt x="3525928" y="721020"/>
                    <a:pt x="4217577" y="1658697"/>
                    <a:pt x="4206859" y="2889873"/>
                  </a:cubicBezTo>
                  <a:cubicBezTo>
                    <a:pt x="4186902" y="5047419"/>
                    <a:pt x="2074272" y="6248861"/>
                    <a:pt x="364395" y="6830388"/>
                  </a:cubicBezTo>
                  <a:lnTo>
                    <a:pt x="280110" y="6857999"/>
                  </a:lnTo>
                  <a:lnTo>
                    <a:pt x="0" y="6857999"/>
                  </a:lnTo>
                  <a:lnTo>
                    <a:pt x="67164" y="6831728"/>
                  </a:lnTo>
                  <a:cubicBezTo>
                    <a:pt x="1611971" y="6205232"/>
                    <a:pt x="3504906" y="4917315"/>
                    <a:pt x="3516140" y="2908934"/>
                  </a:cubicBezTo>
                  <a:cubicBezTo>
                    <a:pt x="3522095" y="1708731"/>
                    <a:pt x="3017034" y="819374"/>
                    <a:pt x="2319762" y="163793"/>
                  </a:cubicBezTo>
                  <a:lnTo>
                    <a:pt x="2134482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22" name="צורה חופשית: צורה 21">
              <a:extLst>
                <a:ext uri="{FF2B5EF4-FFF2-40B4-BE49-F238E27FC236}">
                  <a16:creationId xmlns:a16="http://schemas.microsoft.com/office/drawing/2014/main" id="{703373F4-4545-463C-90D2-59838D9126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5728" y="1"/>
              <a:ext cx="4093156" cy="6857999"/>
            </a:xfrm>
            <a:custGeom>
              <a:avLst/>
              <a:gdLst>
                <a:gd name="connsiteX0" fmla="*/ 1916065 w 4093156"/>
                <a:gd name="connsiteY0" fmla="*/ 0 h 6857999"/>
                <a:gd name="connsiteX1" fmla="*/ 2481932 w 4093156"/>
                <a:gd name="connsiteY1" fmla="*/ 0 h 6857999"/>
                <a:gd name="connsiteX2" fmla="*/ 2637513 w 4093156"/>
                <a:gd name="connsiteY2" fmla="*/ 119981 h 6857999"/>
                <a:gd name="connsiteX3" fmla="*/ 4093021 w 4093156"/>
                <a:gd name="connsiteY3" fmla="*/ 2889873 h 6857999"/>
                <a:gd name="connsiteX4" fmla="*/ 424957 w 4093156"/>
                <a:gd name="connsiteY4" fmla="*/ 6820408 h 6857999"/>
                <a:gd name="connsiteX5" fmla="*/ 312696 w 4093156"/>
                <a:gd name="connsiteY5" fmla="*/ 6857999 h 6857999"/>
                <a:gd name="connsiteX6" fmla="*/ 0 w 4093156"/>
                <a:gd name="connsiteY6" fmla="*/ 6857999 h 6857999"/>
                <a:gd name="connsiteX7" fmla="*/ 37473 w 4093156"/>
                <a:gd name="connsiteY7" fmla="*/ 6843451 h 6857999"/>
                <a:gd name="connsiteX8" fmla="*/ 3414182 w 4093156"/>
                <a:gd name="connsiteY8" fmla="*/ 2923229 h 6857999"/>
                <a:gd name="connsiteX9" fmla="*/ 1931972 w 4093156"/>
                <a:gd name="connsiteY9" fmla="*/ 12867 h 6857999"/>
                <a:gd name="connsiteX10" fmla="*/ 1916065 w 4093156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3156" h="6857999">
                  <a:moveTo>
                    <a:pt x="1916065" y="0"/>
                  </a:moveTo>
                  <a:lnTo>
                    <a:pt x="2481932" y="0"/>
                  </a:lnTo>
                  <a:lnTo>
                    <a:pt x="2637513" y="119981"/>
                  </a:lnTo>
                  <a:cubicBezTo>
                    <a:pt x="3461823" y="790118"/>
                    <a:pt x="4082377" y="1693319"/>
                    <a:pt x="4093021" y="2889873"/>
                  </a:cubicBezTo>
                  <a:cubicBezTo>
                    <a:pt x="4112374" y="5087764"/>
                    <a:pt x="2050364" y="6254462"/>
                    <a:pt x="424957" y="6820408"/>
                  </a:cubicBezTo>
                  <a:lnTo>
                    <a:pt x="312696" y="6857999"/>
                  </a:lnTo>
                  <a:lnTo>
                    <a:pt x="0" y="6857999"/>
                  </a:lnTo>
                  <a:lnTo>
                    <a:pt x="37473" y="6843451"/>
                  </a:lnTo>
                  <a:cubicBezTo>
                    <a:pt x="1492772" y="6258553"/>
                    <a:pt x="3443881" y="5043389"/>
                    <a:pt x="3414182" y="2923229"/>
                  </a:cubicBezTo>
                  <a:cubicBezTo>
                    <a:pt x="3397211" y="1658102"/>
                    <a:pt x="2750863" y="707246"/>
                    <a:pt x="1931972" y="12867"/>
                  </a:cubicBezTo>
                  <a:lnTo>
                    <a:pt x="1916065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23" name="צורה חופשית: צורה 22">
              <a:extLst>
                <a:ext uri="{FF2B5EF4-FFF2-40B4-BE49-F238E27FC236}">
                  <a16:creationId xmlns:a16="http://schemas.microsoft.com/office/drawing/2014/main" id="{590407C2-26F7-45D5-BE31-B110BBC520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73203" y="1"/>
              <a:ext cx="2425707" cy="2659585"/>
            </a:xfrm>
            <a:custGeom>
              <a:avLst/>
              <a:gdLst>
                <a:gd name="connsiteX0" fmla="*/ 0 w 2425707"/>
                <a:gd name="connsiteY0" fmla="*/ 0 h 2659585"/>
                <a:gd name="connsiteX1" fmla="*/ 544789 w 2425707"/>
                <a:gd name="connsiteY1" fmla="*/ 0 h 2659585"/>
                <a:gd name="connsiteX2" fmla="*/ 617562 w 2425707"/>
                <a:gd name="connsiteY2" fmla="*/ 48632 h 2659585"/>
                <a:gd name="connsiteX3" fmla="*/ 2425707 w 2425707"/>
                <a:gd name="connsiteY3" fmla="*/ 2659585 h 2659585"/>
                <a:gd name="connsiteX4" fmla="*/ 1558654 w 2425707"/>
                <a:gd name="connsiteY4" fmla="*/ 2659585 h 2659585"/>
                <a:gd name="connsiteX5" fmla="*/ 140026 w 2425707"/>
                <a:gd name="connsiteY5" fmla="*/ 105783 h 2659585"/>
                <a:gd name="connsiteX6" fmla="*/ 0 w 2425707"/>
                <a:gd name="connsiteY6" fmla="*/ 0 h 265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5707" h="2659585">
                  <a:moveTo>
                    <a:pt x="0" y="0"/>
                  </a:moveTo>
                  <a:lnTo>
                    <a:pt x="544789" y="0"/>
                  </a:lnTo>
                  <a:lnTo>
                    <a:pt x="617562" y="48632"/>
                  </a:lnTo>
                  <a:cubicBezTo>
                    <a:pt x="1525571" y="684578"/>
                    <a:pt x="2263581" y="1537343"/>
                    <a:pt x="2425707" y="2659585"/>
                  </a:cubicBezTo>
                  <a:lnTo>
                    <a:pt x="1558654" y="2659585"/>
                  </a:lnTo>
                  <a:cubicBezTo>
                    <a:pt x="1555379" y="1581578"/>
                    <a:pt x="942724" y="742636"/>
                    <a:pt x="140026" y="1057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</p:grp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C889F92E-54E5-4148-B838-023E4ACC68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2" y="389003"/>
            <a:ext cx="3414056" cy="1400739"/>
          </a:xfrm>
          <a:prstGeom prst="rect">
            <a:avLst/>
          </a:prstGeom>
        </p:spPr>
      </p:pic>
      <p:sp>
        <p:nvSpPr>
          <p:cNvPr id="30" name="כותרת 1">
            <a:extLst>
              <a:ext uri="{FF2B5EF4-FFF2-40B4-BE49-F238E27FC236}">
                <a16:creationId xmlns:a16="http://schemas.microsoft.com/office/drawing/2014/main" id="{9ABE937E-880A-485B-B24C-45CBD5961E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Title – Title – Title</a:t>
            </a:r>
            <a:br>
              <a:rPr lang="en-US" dirty="0"/>
            </a:br>
            <a:r>
              <a:rPr lang="en-US" dirty="0" err="1"/>
              <a:t>Title</a:t>
            </a:r>
            <a:r>
              <a:rPr lang="en-US" dirty="0"/>
              <a:t> – Title – Title</a:t>
            </a:r>
          </a:p>
        </p:txBody>
      </p:sp>
      <p:sp>
        <p:nvSpPr>
          <p:cNvPr id="31" name="מציין מיקום טקסט 46">
            <a:extLst>
              <a:ext uri="{FF2B5EF4-FFF2-40B4-BE49-F238E27FC236}">
                <a16:creationId xmlns:a16="http://schemas.microsoft.com/office/drawing/2014/main" id="{DBBED7A2-FE66-4BAE-B1DF-AE0297E5DF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Author</a:t>
            </a:r>
          </a:p>
        </p:txBody>
      </p:sp>
      <p:sp>
        <p:nvSpPr>
          <p:cNvPr id="32" name="מציין מיקום טקסט 46">
            <a:extLst>
              <a:ext uri="{FF2B5EF4-FFF2-40B4-BE49-F238E27FC236}">
                <a16:creationId xmlns:a16="http://schemas.microsoft.com/office/drawing/2014/main" id="{04D61B56-6656-4B35-905A-D7A6DE36E9E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CA7211-2781-4CC7-A862-D01C14DA3256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39F56A-2FC9-4842-8E82-805A8A15B5D4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25BB3E-08E5-45D6-B257-2910811173C9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7" name="מציין מיקום טקסט 46">
            <a:extLst>
              <a:ext uri="{FF2B5EF4-FFF2-40B4-BE49-F238E27FC236}">
                <a16:creationId xmlns:a16="http://schemas.microsoft.com/office/drawing/2014/main" id="{FD6F9B42-0030-44D8-B2E1-52F3445726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6884" y="4293567"/>
            <a:ext cx="10998774" cy="520661"/>
          </a:xfrm>
        </p:spPr>
        <p:txBody>
          <a:bodyPr vert="horz" lIns="108878" tIns="54439" rIns="108878" bIns="54439" rtlCol="0">
            <a:noAutofit/>
          </a:bodyPr>
          <a:lstStyle>
            <a:lvl1pPr algn="ctr">
              <a:defRPr lang="en-US" sz="3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Subtitle – Subtitle – Subtitle</a:t>
            </a:r>
          </a:p>
        </p:txBody>
      </p:sp>
    </p:spTree>
    <p:extLst>
      <p:ext uri="{BB962C8B-B14F-4D97-AF65-F5344CB8AC3E}">
        <p14:creationId xmlns:p14="http://schemas.microsoft.com/office/powerpoint/2010/main" val="248172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660" r:id="rId2"/>
    <p:sldLayoutId id="2147483779" r:id="rId3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93000"/>
        <a:buFontTx/>
        <a:buBlip>
          <a:blip r:embed="rId5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SzPct val="93000"/>
        <a:buFontTx/>
        <a:buBlip>
          <a:blip r:embed="rId5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SzPct val="93000"/>
        <a:buFontTx/>
        <a:buBlip>
          <a:blip r:embed="rId5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box.etsi.org/GA/2019_GA/GA(19)73_012r1_Changes_to_Board_Powers_and_Functions_on_STFs_and_TTFs.doc" TargetMode="External"/><Relationship Id="rId2" Type="http://schemas.openxmlformats.org/officeDocument/2006/relationships/hyperlink" Target="https://docbox.etsi.org/Board/2019_Board/BOARD(19)121_018a3_STF_Budget_Allocation_Process_2019012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>
            <a:extLst>
              <a:ext uri="{FF2B5EF4-FFF2-40B4-BE49-F238E27FC236}">
                <a16:creationId xmlns:a16="http://schemas.microsoft.com/office/drawing/2014/main" id="{73561937-6AE1-4D3E-98C4-F84F84DE7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Task Force process overview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Ultan Mulligan</a:t>
            </a:r>
            <a:br>
              <a:rPr lang="en-US" dirty="0"/>
            </a:br>
            <a:r>
              <a:rPr lang="en-US" dirty="0"/>
              <a:t>Anthony Wiles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156C221-E8FE-4FCC-B9EC-0C922B7AB2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TC MTS#77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A18571AB-3840-4330-A451-3E90D0C4632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B5E449-9AE3-4975-8BFD-CF6AF85DA045}"/>
              </a:ext>
            </a:extLst>
          </p:cNvPr>
          <p:cNvSpPr txBox="1"/>
          <p:nvPr/>
        </p:nvSpPr>
        <p:spPr>
          <a:xfrm>
            <a:off x="8051800" y="259935"/>
            <a:ext cx="391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Doc: 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MTS(19)077011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Source: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ETSI Secretariat (CTI)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Agenda item: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CTI/MTS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For: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Information</a:t>
            </a:r>
          </a:p>
        </p:txBody>
      </p:sp>
    </p:spTree>
    <p:extLst>
      <p:ext uri="{BB962C8B-B14F-4D97-AF65-F5344CB8AC3E}">
        <p14:creationId xmlns:p14="http://schemas.microsoft.com/office/powerpoint/2010/main" val="16577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F2417-2926-4C6B-B4B1-F76CCA26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STF/TTF budget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1C6FF-D215-42B3-B2E4-6061213EABD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600571"/>
            <a:ext cx="11225625" cy="4680000"/>
          </a:xfrm>
        </p:spPr>
        <p:txBody>
          <a:bodyPr/>
          <a:lstStyle/>
          <a:p>
            <a:r>
              <a:rPr lang="en-GB" sz="2000" dirty="0"/>
              <a:t>New process described &amp; agreed in </a:t>
            </a:r>
            <a:r>
              <a:rPr lang="en-GB" sz="2000" dirty="0">
                <a:hlinkClick r:id="rId2"/>
              </a:rPr>
              <a:t>BOARD(19)121_18r3 </a:t>
            </a:r>
            <a:r>
              <a:rPr lang="en-GB" sz="2000" dirty="0"/>
              <a:t>and annexes, and </a:t>
            </a:r>
            <a:r>
              <a:rPr lang="en-GB" sz="2000" dirty="0">
                <a:hlinkClick r:id="rId3"/>
              </a:rPr>
              <a:t>GA(19)73_012r1</a:t>
            </a:r>
            <a:endParaRPr lang="en-GB" sz="2000" dirty="0"/>
          </a:p>
          <a:p>
            <a:pPr lvl="1"/>
            <a:r>
              <a:rPr lang="en-GB" sz="2000" dirty="0"/>
              <a:t>Split testing &amp; methodology STFs into new Testing Task Force (TTF) budget</a:t>
            </a:r>
          </a:p>
          <a:p>
            <a:pPr lvl="1"/>
            <a:r>
              <a:rPr lang="en-GB" sz="2000" dirty="0"/>
              <a:t>Annual budgets for STFs and TTFs, variable year to year</a:t>
            </a:r>
          </a:p>
          <a:p>
            <a:pPr lvl="1"/>
            <a:r>
              <a:rPr lang="en-GB" sz="2000" dirty="0"/>
              <a:t>Simplified Terms of Reference documents</a:t>
            </a:r>
          </a:p>
          <a:p>
            <a:r>
              <a:rPr lang="en-GB" sz="2000" dirty="0"/>
              <a:t>Testing Task Forces</a:t>
            </a:r>
          </a:p>
          <a:p>
            <a:pPr lvl="1"/>
            <a:r>
              <a:rPr lang="en-GB" sz="2000" dirty="0"/>
              <a:t>Secretariat (CTI) to develop annual budget proposal and multi-annual testing roadmap for OCG &amp; Board consultation in September</a:t>
            </a:r>
          </a:p>
          <a:p>
            <a:pPr lvl="1"/>
            <a:r>
              <a:rPr lang="en-GB" sz="2000" dirty="0"/>
              <a:t>Annual budget decided by GA in November</a:t>
            </a:r>
          </a:p>
          <a:p>
            <a:pPr lvl="1"/>
            <a:r>
              <a:rPr lang="en-GB" sz="2000" dirty="0"/>
              <a:t>DG decides on creation of each TTF</a:t>
            </a:r>
          </a:p>
          <a:p>
            <a:pPr lvl="2"/>
            <a:r>
              <a:rPr lang="en-GB" sz="1800" dirty="0"/>
              <a:t>Based on results of OCG &amp; Board consultation, after budget agreed at GA</a:t>
            </a:r>
          </a:p>
          <a:p>
            <a:pPr lvl="2"/>
            <a:r>
              <a:rPr lang="en-GB" sz="1800" dirty="0"/>
              <a:t>Board approval no longer required. Full </a:t>
            </a:r>
            <a:r>
              <a:rPr lang="en-GB" sz="1800" dirty="0" err="1"/>
              <a:t>ToRs</a:t>
            </a:r>
            <a:r>
              <a:rPr lang="en-GB" sz="1800" dirty="0"/>
              <a:t> still required</a:t>
            </a:r>
          </a:p>
          <a:p>
            <a:pPr lvl="1"/>
            <a:r>
              <a:rPr lang="en-GB" sz="2000" dirty="0"/>
              <a:t>Regular reporting in January, June &amp; September to OCG &amp; Board on finance, progress, roadmap updates</a:t>
            </a:r>
          </a:p>
        </p:txBody>
      </p:sp>
    </p:spTree>
    <p:extLst>
      <p:ext uri="{BB962C8B-B14F-4D97-AF65-F5344CB8AC3E}">
        <p14:creationId xmlns:p14="http://schemas.microsoft.com/office/powerpoint/2010/main" val="407343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A677-F352-42A8-BB29-FDF2CE48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Task Force (TTF) Process implementation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2C15F-5A29-449A-886B-856554164C5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June 2019: Reminder call for TTF Requests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Announcement at OCG Workshop, 11 June</a:t>
            </a:r>
          </a:p>
          <a:p>
            <a:pPr lvl="1"/>
            <a:r>
              <a:rPr lang="en-GB" dirty="0"/>
              <a:t>Need a ‘TTF Request’ form submitted by TBs/ISGs</a:t>
            </a:r>
          </a:p>
          <a:p>
            <a:pPr lvl="2"/>
            <a:r>
              <a:rPr lang="en-GB" dirty="0"/>
              <a:t>Simplified STF </a:t>
            </a:r>
            <a:r>
              <a:rPr lang="en-GB" dirty="0" err="1"/>
              <a:t>ToR</a:t>
            </a:r>
            <a:r>
              <a:rPr lang="en-GB" dirty="0"/>
              <a:t> but with sufficient detail to develop 2020 budget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1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A677-F352-42A8-BB29-FDF2CE48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Task Force (TTF) Process implementation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2C15F-5A29-449A-886B-856554164C5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September 2019: CTI Documents for OCG, Board </a:t>
            </a:r>
            <a:br>
              <a:rPr lang="en-GB" dirty="0"/>
            </a:br>
            <a:endParaRPr lang="en-GB" dirty="0"/>
          </a:p>
          <a:p>
            <a:pPr marL="457200" lvl="1" indent="-457200">
              <a:buFont typeface="+mj-lt"/>
              <a:buAutoNum type="arabicPeriod"/>
            </a:pPr>
            <a:r>
              <a:rPr lang="en-GB" dirty="0"/>
              <a:t>2020 budget proposal for GA in November</a:t>
            </a:r>
          </a:p>
          <a:p>
            <a:pPr lvl="2"/>
            <a:r>
              <a:rPr lang="en-GB" dirty="0"/>
              <a:t>Requires sufficient detail of projects, costs, start dates and timescales to justify budget</a:t>
            </a:r>
          </a:p>
          <a:p>
            <a:pPr marL="360000" lvl="2" indent="0">
              <a:buNone/>
            </a:pPr>
            <a:endParaRPr lang="en-GB" dirty="0"/>
          </a:p>
          <a:p>
            <a:pPr marL="457200" lvl="1" indent="-457200">
              <a:buFont typeface="+mj-lt"/>
              <a:buAutoNum type="arabicPeriod"/>
            </a:pPr>
            <a:r>
              <a:rPr lang="en-GB" dirty="0"/>
              <a:t>Forward looking (3 year) Multi-Annual Roadmap of technical priorities</a:t>
            </a:r>
          </a:p>
          <a:p>
            <a:pPr lvl="2"/>
            <a:r>
              <a:rPr lang="en-GB" dirty="0"/>
              <a:t>Committees/standards/protocols/technologies for which testing should be funded</a:t>
            </a:r>
          </a:p>
          <a:p>
            <a:pPr lvl="2"/>
            <a:r>
              <a:rPr lang="en-GB" dirty="0"/>
              <a:t>Take into account multi-annual testing programmes, continuation of projects already started</a:t>
            </a:r>
          </a:p>
          <a:p>
            <a:pPr lvl="2"/>
            <a:r>
              <a:rPr lang="en-GB" dirty="0"/>
              <a:t>No budget projections required, only a list of priority areas</a:t>
            </a:r>
          </a:p>
          <a:p>
            <a:pPr lvl="2"/>
            <a:r>
              <a:rPr lang="en-GB" dirty="0"/>
              <a:t>Priority list can be updated through the year</a:t>
            </a:r>
          </a:p>
        </p:txBody>
      </p:sp>
    </p:spTree>
    <p:extLst>
      <p:ext uri="{BB962C8B-B14F-4D97-AF65-F5344CB8AC3E}">
        <p14:creationId xmlns:p14="http://schemas.microsoft.com/office/powerpoint/2010/main" val="252570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25200-E2A9-409A-BD53-800363B16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Task Force (TTF) Process implementation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5AA5A-1BC5-444B-8908-2A4ED6E6CF4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October 2019 onwards: Full Terms of Reference of TTFs delivered</a:t>
            </a:r>
          </a:p>
          <a:p>
            <a:r>
              <a:rPr lang="en-GB" dirty="0"/>
              <a:t>November GA: budget based upon real TTF/STF needs, not fixed annual sum</a:t>
            </a:r>
          </a:p>
          <a:p>
            <a:pPr lvl="1"/>
            <a:r>
              <a:rPr lang="en-GB" dirty="0"/>
              <a:t>DG approves start of each TTF, if in annual budget and </a:t>
            </a:r>
            <a:r>
              <a:rPr lang="en-GB" dirty="0" err="1"/>
              <a:t>ToR</a:t>
            </a:r>
            <a:r>
              <a:rPr lang="en-GB" dirty="0"/>
              <a:t> available</a:t>
            </a:r>
          </a:p>
          <a:p>
            <a:pPr lvl="1"/>
            <a:r>
              <a:rPr lang="en-GB" dirty="0"/>
              <a:t>TTFs run like STFs, with </a:t>
            </a:r>
            <a:r>
              <a:rPr lang="en-GB" dirty="0" err="1"/>
              <a:t>STFLink</a:t>
            </a:r>
            <a:r>
              <a:rPr lang="en-GB" dirty="0"/>
              <a:t> support as usual</a:t>
            </a:r>
          </a:p>
          <a:p>
            <a:r>
              <a:rPr lang="en-GB" dirty="0"/>
              <a:t>NOTE: </a:t>
            </a:r>
          </a:p>
          <a:p>
            <a:pPr lvl="1"/>
            <a:r>
              <a:rPr lang="en-GB" dirty="0"/>
              <a:t>TTF budget also covers methodologies (TC MTS)</a:t>
            </a:r>
          </a:p>
          <a:p>
            <a:pPr lvl="1"/>
            <a:r>
              <a:rPr lang="en-GB" dirty="0"/>
              <a:t>STF process similar, but with Board decision (not DG) on each STF in September, and no multi-annual roadmap</a:t>
            </a:r>
          </a:p>
          <a:p>
            <a:pPr lvl="1"/>
            <a:r>
              <a:rPr lang="en-GB" dirty="0"/>
              <a:t>EC-Funded projects still possible, will use STF process</a:t>
            </a:r>
          </a:p>
        </p:txBody>
      </p:sp>
    </p:spTree>
    <p:extLst>
      <p:ext uri="{BB962C8B-B14F-4D97-AF65-F5344CB8AC3E}">
        <p14:creationId xmlns:p14="http://schemas.microsoft.com/office/powerpoint/2010/main" val="1134277266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D92E5C7C-FD97-44E1-97E2-5AC1941D140B}" vid="{9243484A-C848-4224-8717-E20EA6EC1C6D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ETSI_INTERNAL_REPORTING_template_2019</Template>
  <TotalTime>1790</TotalTime>
  <Words>304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Wingdings</vt:lpstr>
      <vt:lpstr>ETSI Corporate 2018</vt:lpstr>
      <vt:lpstr>Testing Task Force process overview</vt:lpstr>
      <vt:lpstr>New STF/TTF budget process</vt:lpstr>
      <vt:lpstr>Testing Task Force (TTF) Process implementation #1</vt:lpstr>
      <vt:lpstr>Testing Task Force (TTF) Process implementation #2</vt:lpstr>
      <vt:lpstr>Testing Task Force (TTF) Process implementation 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CTI Reporting OPS Management Meeting</dc:title>
  <dc:subject>&lt;Speech title here&gt;</dc:subject>
  <dc:creator>Ultan Mulligan</dc:creator>
  <cp:keywords>Amdocs</cp:keywords>
  <cp:lastModifiedBy>Ultan Mulligan</cp:lastModifiedBy>
  <cp:revision>41</cp:revision>
  <dcterms:created xsi:type="dcterms:W3CDTF">2019-05-13T08:52:17Z</dcterms:created>
  <dcterms:modified xsi:type="dcterms:W3CDTF">2019-05-22T13:03:34Z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</Properties>
</file>