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89" r:id="rId3"/>
    <p:sldId id="299" r:id="rId4"/>
    <p:sldId id="300" r:id="rId5"/>
    <p:sldId id="428" r:id="rId6"/>
    <p:sldId id="298" r:id="rId7"/>
    <p:sldId id="309" r:id="rId8"/>
    <p:sldId id="304" r:id="rId9"/>
    <p:sldId id="305" r:id="rId10"/>
    <p:sldId id="490" r:id="rId11"/>
    <p:sldId id="459" r:id="rId12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FD1"/>
    <a:srgbClr val="F067A6"/>
    <a:srgbClr val="F58C7E"/>
    <a:srgbClr val="E1F0FF"/>
    <a:srgbClr val="004A8D"/>
    <a:srgbClr val="E7E6E6"/>
    <a:srgbClr val="302E45"/>
    <a:srgbClr val="EC008C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7" autoAdjust="0"/>
    <p:restoredTop sz="87304" autoAdjust="0"/>
  </p:normalViewPr>
  <p:slideViewPr>
    <p:cSldViewPr snapToGrid="0" showGuides="1">
      <p:cViewPr varScale="1">
        <p:scale>
          <a:sx n="77" d="100"/>
          <a:sy n="77" d="100"/>
        </p:scale>
        <p:origin x="63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622308" cy="4982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971AAC-6C7F-49EA-858F-6EAF79CF60E9}"/>
              </a:ext>
            </a:extLst>
          </p:cNvPr>
          <p:cNvSpPr txBox="1"/>
          <p:nvPr/>
        </p:nvSpPr>
        <p:spPr>
          <a:xfrm>
            <a:off x="419078" y="9433107"/>
            <a:ext cx="121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622308" cy="4982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E6141E-71BE-4E31-A161-E99910D93714}"/>
              </a:ext>
            </a:extLst>
          </p:cNvPr>
          <p:cNvSpPr txBox="1"/>
          <p:nvPr/>
        </p:nvSpPr>
        <p:spPr>
          <a:xfrm>
            <a:off x="419078" y="9433107"/>
            <a:ext cx="121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1) Wrong</a:t>
            </a:r>
            <a:r>
              <a:rPr lang="en-GB" baseline="0" dirty="0"/>
              <a:t> styles</a:t>
            </a:r>
            <a:endParaRPr lang="en-GB" dirty="0"/>
          </a:p>
          <a:p>
            <a:r>
              <a:rPr lang="en-GB" dirty="0"/>
              <a:t>2) When starting a revision of a document you</a:t>
            </a:r>
            <a:r>
              <a:rPr lang="en-GB" baseline="0" dirty="0"/>
              <a:t> need to find the right version of the document. Where is it? Has the chair a newer version with comments included etc.</a:t>
            </a:r>
          </a:p>
          <a:p>
            <a:r>
              <a:rPr lang="en-GB" baseline="0" dirty="0"/>
              <a:t>3) Incomplete list of references that you use ; incorrect referencing; no deep links possible</a:t>
            </a:r>
          </a:p>
          <a:p>
            <a:r>
              <a:rPr lang="en-GB" baseline="0" dirty="0"/>
              <a:t>4) When drafting in a team; use </a:t>
            </a:r>
            <a:r>
              <a:rPr lang="en-GB" baseline="0" dirty="0" err="1"/>
              <a:t>email+attachment+append</a:t>
            </a:r>
            <a:r>
              <a:rPr lang="en-GB" baseline="0" dirty="0"/>
              <a:t> with initials</a:t>
            </a:r>
          </a:p>
          <a:p>
            <a:r>
              <a:rPr lang="en-GB" baseline="0" dirty="0"/>
              <a:t>5) Ask somebody new to upload a document </a:t>
            </a:r>
            <a:r>
              <a:rPr lang="en-GB" baseline="0" dirty="0">
                <a:sym typeface="Wingdings" panose="05000000000000000000" pitchFamily="2" charset="2"/>
              </a:rPr>
              <a:t></a:t>
            </a:r>
          </a:p>
          <a:p>
            <a:r>
              <a:rPr lang="en-GB" baseline="0" dirty="0">
                <a:sym typeface="Wingdings" panose="05000000000000000000" pitchFamily="2" charset="2"/>
              </a:rPr>
              <a:t>6) Document contains something else as what the cover page describes</a:t>
            </a:r>
          </a:p>
          <a:p>
            <a:r>
              <a:rPr lang="en-GB" baseline="0" dirty="0">
                <a:sym typeface="Wingdings" panose="05000000000000000000" pitchFamily="2" charset="2"/>
              </a:rPr>
              <a:t>7) Too cumbersome and hence hardly used at ETSI</a:t>
            </a:r>
          </a:p>
          <a:p>
            <a:r>
              <a:rPr lang="en-GB" baseline="0" dirty="0">
                <a:sym typeface="Wingdings" panose="05000000000000000000" pitchFamily="2" charset="2"/>
              </a:rPr>
              <a:t>8) How to keep the oversight? How to compare?</a:t>
            </a:r>
          </a:p>
          <a:p>
            <a:r>
              <a:rPr lang="en-GB" baseline="0" dirty="0">
                <a:sym typeface="Wingdings" panose="05000000000000000000" pitchFamily="2" charset="2"/>
              </a:rPr>
              <a:t>9) Big meeting and lots of documents (redundancy in CRs)</a:t>
            </a:r>
          </a:p>
          <a:p>
            <a:r>
              <a:rPr lang="en-GB" baseline="0" dirty="0">
                <a:sym typeface="Wingdings" panose="05000000000000000000" pitchFamily="2" charset="2"/>
              </a:rPr>
              <a:t>10) Information spread wide. How to keep the oversight?</a:t>
            </a:r>
          </a:p>
          <a:p>
            <a:r>
              <a:rPr lang="en-GB" baseline="0" dirty="0">
                <a:sym typeface="Wingdings" panose="05000000000000000000" pitchFamily="2" charset="2"/>
              </a:rPr>
              <a:t>11) No </a:t>
            </a:r>
            <a:r>
              <a:rPr lang="en-GB" baseline="0">
                <a:sym typeface="Wingdings" panose="05000000000000000000" pitchFamily="2" charset="2"/>
              </a:rPr>
              <a:t>process control</a:t>
            </a: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5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8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EFE5C21-EDE3-49A3-AB4C-201632488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009FC410-4D6C-41A2-AE5F-CD38EB72D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9DDB4D93-0915-4D24-8981-29B50DDF6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Interoperabili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78F9903-36C8-46DC-A63E-A1A6975B7D4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665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Interoperabil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DC8444-6C9E-45CA-BCD9-805408007AB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F2A82F-CD8F-4013-8CB9-06BFC6C56457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E956F5EC-E948-4408-9F64-0657F22C8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00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Connecting Thing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B0DD8D0-7699-4FEA-8339-A0B0FF8F4F0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052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Connecting Thing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38E914-E5C2-4FDA-8DA8-03B57C05592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1E0E8EA-F309-45D9-8162-AF34B3A6D15B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BAD6F975-1E67-4C33-9566-4D46D52FA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0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ublic Safe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0D06280-CD97-4941-979E-AAF436D9088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6083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Public Safe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C5ACE5-66CC-4D67-A392-3EC19DA1F02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5CA478FE-BAB1-4242-9DF7-8A8E6F2A7EAF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77B3D064-0B08-4DEF-812C-55F4DC3FA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17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Securi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55ABCB7-C237-4670-9356-9FFC5D4DF85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3518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Secur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C45AA8-2DD0-41E2-BE70-2C7C2A14557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50B28D8-9AF2-47E9-A96A-1E52D940EB6C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2071622C-6C1B-4FFB-B420-1523F3F5E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07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Home &amp; Offic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8A155C-0803-45F2-A139-AC623E9A07C7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6919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Home &amp; Offic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331313-3BBE-4A6D-9604-505212750757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A27284A-8ECE-4A88-AFAF-5AF6A10A10D6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80A87F92-419C-4F03-BFE5-7E413A4F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98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Transporta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DA3B92E-BBDE-41E6-A2DE-8BABA4892C6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3430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ransporta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C64C3E-A2F1-4A6F-A0E8-59D88562E442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E48E2555-4C5B-47A1-90CE-AC3F189C611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C6FC09E2-6FC2-4A1D-8DD8-65860AD98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07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Wireless System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9F14565-13C1-487B-AFFC-C2EB753F614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2136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Wireless System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FAB8074-D808-4A01-AA1E-A8C534E20F88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C23D0673-7BDC-432D-AD50-39FE9FFF343D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BD2490F6-CDAD-4FAC-994D-AFDF6DFF3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1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FC31B947-751B-4A09-BE8E-F3985E927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4EC85E-377B-49E3-8581-98F4A5FBD68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5270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7112E6-CDF3-4B9F-8343-2D9B2244AB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11AB7998-3E65-42DE-8F1E-102D673380FB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91FE33DA-C4E1-4139-A4EE-3CA5644C8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06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etter Living with IC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2198318-A83B-4CAA-AC54-944AE1ADE98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3475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Better Living with IC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B2C10D-7CF2-4423-B418-DAECCC84805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E4BE3E4-4019-417B-A87C-BA62D650FD5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7555F6D8-8709-4E49-84D5-FCA164BFD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16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Content Deliver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A376C41-18E2-4529-A444-948176B08AF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8044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Content Deliver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86D6A44-F00F-42F7-805C-8413C84C8E8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6C050F15-2D83-433C-973C-99CEEFA9632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D70FCC3C-D070-495E-A4E9-9CD63D09E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5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8052D5F3-C0B9-4514-B7A2-549305CDD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18FB610E-9806-493B-9C00-A8FB75363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AD95CAA0-D765-4A48-BCDB-23B3F8E3B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4B39FA4-0625-40DB-9345-F9D4DCF46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10" r:id="rId16"/>
    <p:sldLayoutId id="2147483811" r:id="rId17"/>
    <p:sldLayoutId id="2147483808" r:id="rId18"/>
    <p:sldLayoutId id="2147483809" r:id="rId19"/>
    <p:sldLayoutId id="2147483806" r:id="rId20"/>
    <p:sldLayoutId id="2147483807" r:id="rId21"/>
    <p:sldLayoutId id="2147483804" r:id="rId22"/>
    <p:sldLayoutId id="2147483805" r:id="rId23"/>
    <p:sldLayoutId id="2147483791" r:id="rId24"/>
    <p:sldLayoutId id="2147483799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37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37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3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box.etsi.org/Board/2019_Board/BOARD(19)122_005_New_Working_Methods_Principles_and_concepts.docx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riting.sv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best.com/2016/10/16/the-cost-of-missing-the-december-1st-flsa-deadline-in-business-and-at-work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NWM</a:t>
            </a:r>
            <a:br>
              <a:rPr lang="en-US" dirty="0"/>
            </a:br>
            <a:r>
              <a:rPr lang="en-US" dirty="0"/>
              <a:t>New Working Methods</a:t>
            </a:r>
            <a:br>
              <a:rPr lang="en-US" dirty="0"/>
            </a:br>
            <a:endParaRPr lang="en-US" sz="4000" b="1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Secretariat NWM Team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56C221-E8FE-4FCC-B9EC-0C922B7AB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22942" y="5071255"/>
            <a:ext cx="2290710" cy="87429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MTS#77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94C22D-D097-48F9-9B2F-68C852721C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23.05.2019</a:t>
            </a:r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06" y="283328"/>
            <a:ext cx="9525657" cy="866110"/>
          </a:xfrm>
        </p:spPr>
        <p:txBody>
          <a:bodyPr/>
          <a:lstStyle/>
          <a:p>
            <a:r>
              <a:rPr lang="en-US" dirty="0"/>
              <a:t>NWM -  in a nutshell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93" y="1431985"/>
            <a:ext cx="8157398" cy="4936585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2065481" y="1963587"/>
            <a:ext cx="1433398" cy="731520"/>
          </a:xfrm>
          <a:prstGeom prst="curvedDownArrow">
            <a:avLst>
              <a:gd name="adj1" fmla="val 7415"/>
              <a:gd name="adj2" fmla="val 54174"/>
              <a:gd name="adj3" fmla="val 2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Share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295" y="3726180"/>
            <a:ext cx="660075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996" y="3168116"/>
            <a:ext cx="379006" cy="379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226" y="2522978"/>
            <a:ext cx="405946" cy="406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247" y="3973830"/>
            <a:ext cx="405947" cy="406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499" y="4083157"/>
            <a:ext cx="405946" cy="406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967" y="2196846"/>
            <a:ext cx="405947" cy="4061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044" y="3243193"/>
            <a:ext cx="379006" cy="379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293" y="2051673"/>
            <a:ext cx="674046" cy="674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6445" y="3152486"/>
            <a:ext cx="634688" cy="4699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30943" y="2763494"/>
            <a:ext cx="1568502" cy="1378523"/>
            <a:chOff x="855342" y="4379976"/>
            <a:chExt cx="1568502" cy="13785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55342" y="5284046"/>
              <a:ext cx="1568502" cy="47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2"/>
                  </a:solidFill>
                </a:rPr>
                <a:t>Delegates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28715" y="4286230"/>
            <a:ext cx="1568502" cy="1735067"/>
            <a:chOff x="855342" y="4379976"/>
            <a:chExt cx="1568502" cy="173506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55342" y="5284046"/>
              <a:ext cx="1568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2"/>
                  </a:solidFill>
                </a:rPr>
                <a:t>Technical Officers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796991" y="2410909"/>
            <a:ext cx="1568502" cy="1378523"/>
            <a:chOff x="855342" y="4379976"/>
            <a:chExt cx="1568502" cy="137852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55342" y="5284046"/>
              <a:ext cx="1568502" cy="47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2"/>
                  </a:solidFill>
                </a:rPr>
                <a:t>Chair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03849" y="4379976"/>
            <a:ext cx="1568502" cy="1378523"/>
            <a:chOff x="855342" y="4379976"/>
            <a:chExt cx="1568502" cy="137852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55342" y="5284046"/>
              <a:ext cx="1568502" cy="47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2"/>
                  </a:solidFill>
                </a:rPr>
                <a:t>EditHelp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22631" y="5370951"/>
            <a:ext cx="1895661" cy="1365735"/>
            <a:chOff x="855341" y="4379976"/>
            <a:chExt cx="1895661" cy="13657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55341" y="5284046"/>
              <a:ext cx="1895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2"/>
                  </a:solidFill>
                </a:rPr>
                <a:t>Rapporteur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071973" y="818323"/>
            <a:ext cx="1568502" cy="1378523"/>
            <a:chOff x="855342" y="4379976"/>
            <a:chExt cx="1568502" cy="137852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55342" y="5284046"/>
              <a:ext cx="1568502" cy="47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2"/>
                  </a:solidFill>
                </a:rPr>
                <a:t>STF Leader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 rot="19926325">
            <a:off x="6224817" y="3148536"/>
            <a:ext cx="1076976" cy="402206"/>
            <a:chOff x="541515" y="1561381"/>
            <a:chExt cx="1076976" cy="402206"/>
          </a:xfrm>
        </p:grpSpPr>
        <p:sp>
          <p:nvSpPr>
            <p:cNvPr id="32" name="Oval 31"/>
            <p:cNvSpPr/>
            <p:nvPr/>
          </p:nvSpPr>
          <p:spPr>
            <a:xfrm>
              <a:off x="541515" y="1561381"/>
              <a:ext cx="381511" cy="4022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cxnSp>
          <p:nvCxnSpPr>
            <p:cNvPr id="34" name="Straight Connector 33"/>
            <p:cNvCxnSpPr>
              <a:stCxn id="32" idx="6"/>
            </p:cNvCxnSpPr>
            <p:nvPr/>
          </p:nvCxnSpPr>
          <p:spPr>
            <a:xfrm>
              <a:off x="923026" y="1762484"/>
              <a:ext cx="695465" cy="231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30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C275-F568-4D6A-8A2D-590A5399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NWM – </a:t>
            </a:r>
            <a:r>
              <a:rPr lang="en-GB" altLang="en-US"/>
              <a:t>Concept Paper</a:t>
            </a:r>
            <a:endParaRPr lang="en-GB" dirty="0"/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E4801477-447D-409F-A089-336681439727}"/>
              </a:ext>
            </a:extLst>
          </p:cNvPr>
          <p:cNvSpPr txBox="1">
            <a:spLocks noGrp="1"/>
          </p:cNvSpPr>
          <p:nvPr>
            <p:ph sz="quarter" idx="10"/>
          </p:nvPr>
        </p:nvSpPr>
        <p:spPr bwMode="auto">
          <a:xfrm>
            <a:off x="696022" y="4504473"/>
            <a:ext cx="11234309" cy="110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  <a:buSzPct val="93000"/>
              <a:buNone/>
            </a:pPr>
            <a:r>
              <a:rPr lang="en-GB" altLang="en-US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Concept paper available at </a:t>
            </a:r>
            <a:r>
              <a:rPr lang="en-GB" altLang="en-US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https://docbox.etsi.org/Board/2019_Board/BOARD(19)122_005_New_Working_Methods_Principles_and_concepts.docx</a:t>
            </a:r>
            <a:r>
              <a:rPr lang="en-GB" altLang="en-US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GB" sz="1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lvl="0" indent="-360000" algn="just">
              <a:spcBef>
                <a:spcPts val="600"/>
              </a:spcBef>
              <a:spcAft>
                <a:spcPts val="600"/>
              </a:spcAft>
              <a:buSzPct val="93000"/>
              <a:buBlip>
                <a:blip r:embed="rId4"/>
              </a:buBlip>
            </a:pPr>
            <a:endParaRPr lang="en-GB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sz="1800" dirty="0"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800" dirty="0"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608" y="1433872"/>
            <a:ext cx="7094014" cy="2879335"/>
          </a:xfrm>
          <a:prstGeom prst="rect">
            <a:avLst/>
          </a:prstGeom>
          <a:ln w="28575">
            <a:solidFill>
              <a:srgbClr val="004A8D"/>
            </a:solidFill>
          </a:ln>
        </p:spPr>
      </p:pic>
    </p:spTree>
    <p:extLst>
      <p:ext uri="{BB962C8B-B14F-4D97-AF65-F5344CB8AC3E}">
        <p14:creationId xmlns:p14="http://schemas.microsoft.com/office/powerpoint/2010/main" val="310121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can be unexpected and fast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4A3D0D-D272-4E71-BE77-FDD9D2A8A8F8}"/>
              </a:ext>
            </a:extLst>
          </p:cNvPr>
          <p:cNvGrpSpPr/>
          <p:nvPr/>
        </p:nvGrpSpPr>
        <p:grpSpPr>
          <a:xfrm>
            <a:off x="604732" y="1300162"/>
            <a:ext cx="6050608" cy="3752950"/>
            <a:chOff x="604732" y="1300162"/>
            <a:chExt cx="6050608" cy="3752950"/>
          </a:xfrm>
        </p:grpSpPr>
        <p:pic>
          <p:nvPicPr>
            <p:cNvPr id="4" name="Picture 3" descr="A vintage photo of a large crowd of people&#10;&#10;Description generated with very high confidence">
              <a:extLst>
                <a:ext uri="{FF2B5EF4-FFF2-40B4-BE49-F238E27FC236}">
                  <a16:creationId xmlns:a16="http://schemas.microsoft.com/office/drawing/2014/main" id="{DBEA554D-F97A-47EC-B446-D6F3FD102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732" y="1300162"/>
              <a:ext cx="5669605" cy="3189153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FE85A2-5A1D-4F98-A2F2-3C4162E8DB9E}"/>
                </a:ext>
              </a:extLst>
            </p:cNvPr>
            <p:cNvSpPr txBox="1"/>
            <p:nvPr/>
          </p:nvSpPr>
          <p:spPr>
            <a:xfrm>
              <a:off x="711740" y="4591447"/>
              <a:ext cx="594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/>
                  </a:solidFill>
                </a:rPr>
                <a:t>5</a:t>
              </a:r>
              <a:r>
                <a:rPr lang="en-GB" sz="2400" baseline="30000" dirty="0">
                  <a:solidFill>
                    <a:schemeClr val="tx2"/>
                  </a:solidFill>
                </a:rPr>
                <a:t>th</a:t>
              </a:r>
              <a:r>
                <a:rPr lang="en-GB" sz="2400" dirty="0">
                  <a:solidFill>
                    <a:schemeClr val="tx2"/>
                  </a:solidFill>
                </a:rPr>
                <a:t> Avenue, New York 1900 …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901BB7-5F58-4789-B876-92C99D15E269}"/>
              </a:ext>
            </a:extLst>
          </p:cNvPr>
          <p:cNvGrpSpPr/>
          <p:nvPr/>
        </p:nvGrpSpPr>
        <p:grpSpPr>
          <a:xfrm>
            <a:off x="5739311" y="2481560"/>
            <a:ext cx="6057098" cy="3804940"/>
            <a:chOff x="5739311" y="2481560"/>
            <a:chExt cx="6057098" cy="3804940"/>
          </a:xfrm>
        </p:grpSpPr>
        <p:pic>
          <p:nvPicPr>
            <p:cNvPr id="7" name="Picture 6" descr="A vintage photo of a busy city street&#10;&#10;Description generated with very high confidence">
              <a:extLst>
                <a:ext uri="{FF2B5EF4-FFF2-40B4-BE49-F238E27FC236}">
                  <a16:creationId xmlns:a16="http://schemas.microsoft.com/office/drawing/2014/main" id="{E8A881C3-C33B-4A9F-ACC9-78CB74AA5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9311" y="2999767"/>
              <a:ext cx="5843081" cy="3286733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E9DAC5-9C3F-4B23-8CE0-ADBA34D71157}"/>
                </a:ext>
              </a:extLst>
            </p:cNvPr>
            <p:cNvSpPr txBox="1"/>
            <p:nvPr/>
          </p:nvSpPr>
          <p:spPr>
            <a:xfrm>
              <a:off x="6788284" y="2481560"/>
              <a:ext cx="5008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/>
                  </a:solidFill>
                </a:rPr>
                <a:t>… 5</a:t>
              </a:r>
              <a:r>
                <a:rPr lang="en-GB" sz="2400" baseline="30000" dirty="0">
                  <a:solidFill>
                    <a:schemeClr val="tx2"/>
                  </a:solidFill>
                </a:rPr>
                <a:t>th</a:t>
              </a:r>
              <a:r>
                <a:rPr lang="en-GB" sz="2400" dirty="0">
                  <a:solidFill>
                    <a:schemeClr val="tx2"/>
                  </a:solidFill>
                </a:rPr>
                <a:t> Avenue in1913.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3F46171-5279-45AA-97C9-C0BE08A2307A}"/>
              </a:ext>
            </a:extLst>
          </p:cNvPr>
          <p:cNvSpPr txBox="1"/>
          <p:nvPr/>
        </p:nvSpPr>
        <p:spPr>
          <a:xfrm>
            <a:off x="8060042" y="1760792"/>
            <a:ext cx="3736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chemeClr val="accent1"/>
                </a:solidFill>
                <a:ea typeface="+mj-ea"/>
                <a:cs typeface="Tahoma" panose="020B0604030504040204" pitchFamily="34" charset="0"/>
              </a:rPr>
              <a:t>Where are the horses?</a:t>
            </a:r>
            <a:endParaRPr lang="en-GB" sz="3000" i="1" dirty="0" err="1">
              <a:solidFill>
                <a:schemeClr val="accent1"/>
              </a:solidFill>
              <a:ea typeface="+mj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74F2E-FB6D-42F7-B017-CB1816E7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 – What do we mean by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6917E-B5FF-4087-9E84-6A6CF1C795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3416838"/>
            <a:ext cx="11225625" cy="1288544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One of ETSI’s strategic objectives,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Being an Enabler of Standards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, talks about providing the very best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processes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methodologies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tools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to enable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Members to draft and publish the very best technical standards. </a:t>
            </a:r>
          </a:p>
        </p:txBody>
      </p:sp>
      <p:sp>
        <p:nvSpPr>
          <p:cNvPr id="5" name="מציין מיקום תוכן 5">
            <a:extLst>
              <a:ext uri="{FF2B5EF4-FFF2-40B4-BE49-F238E27FC236}">
                <a16:creationId xmlns:a16="http://schemas.microsoft.com/office/drawing/2014/main" id="{90338ACB-6C50-47DC-B113-4192B21D834A}"/>
              </a:ext>
            </a:extLst>
          </p:cNvPr>
          <p:cNvSpPr txBox="1">
            <a:spLocks/>
          </p:cNvSpPr>
          <p:nvPr/>
        </p:nvSpPr>
        <p:spPr>
          <a:xfrm>
            <a:off x="609759" y="1542425"/>
            <a:ext cx="11203084" cy="586153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/>
              <a:t>ETSI is not the horse …</a:t>
            </a:r>
          </a:p>
        </p:txBody>
      </p:sp>
      <p:sp>
        <p:nvSpPr>
          <p:cNvPr id="7" name="מציין מיקום תוכן 5">
            <a:extLst>
              <a:ext uri="{FF2B5EF4-FFF2-40B4-BE49-F238E27FC236}">
                <a16:creationId xmlns:a16="http://schemas.microsoft.com/office/drawing/2014/main" id="{597C14EC-E9EA-4213-A035-DB7323082D0E}"/>
              </a:ext>
            </a:extLst>
          </p:cNvPr>
          <p:cNvSpPr txBox="1">
            <a:spLocks/>
          </p:cNvSpPr>
          <p:nvPr/>
        </p:nvSpPr>
        <p:spPr>
          <a:xfrm>
            <a:off x="609759" y="2263491"/>
            <a:ext cx="11203084" cy="533400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/>
              <a:t>ETSI is 5</a:t>
            </a:r>
            <a:r>
              <a:rPr lang="en-US" sz="3600" baseline="30000" dirty="0"/>
              <a:t>th</a:t>
            </a:r>
            <a:r>
              <a:rPr lang="en-US" sz="3600" dirty="0"/>
              <a:t> Avenue!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CFDFA4-3FCC-4A54-BED2-256E82022FEA}"/>
              </a:ext>
            </a:extLst>
          </p:cNvPr>
          <p:cNvSpPr txBox="1">
            <a:spLocks/>
          </p:cNvSpPr>
          <p:nvPr/>
        </p:nvSpPr>
        <p:spPr>
          <a:xfrm>
            <a:off x="609759" y="4897120"/>
            <a:ext cx="11225625" cy="1096806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‘horses’ are our </a:t>
            </a:r>
            <a:r>
              <a:rPr lang="en-GB" b="1" dirty="0"/>
              <a:t>processes</a:t>
            </a:r>
            <a:r>
              <a:rPr lang="en-GB" dirty="0"/>
              <a:t>, </a:t>
            </a:r>
            <a:r>
              <a:rPr lang="en-GB" b="1" dirty="0"/>
              <a:t>methodologies</a:t>
            </a:r>
            <a:r>
              <a:rPr lang="en-GB" dirty="0"/>
              <a:t> and </a:t>
            </a:r>
            <a:r>
              <a:rPr lang="en-GB" b="1" dirty="0"/>
              <a:t>tools</a:t>
            </a:r>
            <a:r>
              <a:rPr lang="en-GB" dirty="0"/>
              <a:t> </a:t>
            </a:r>
            <a:r>
              <a:rPr lang="en-GB" b="1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99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C040-A2F6-4C58-9F3F-12C8F5AA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let’s not put the cart before the horse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914E7-F77A-4CEE-AD40-0E477CA1D1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sz="2000" dirty="0"/>
              <a:t>ETSI has a very successful record in the production and publication of its deliverables. In 2017 alone: </a:t>
            </a:r>
          </a:p>
          <a:p>
            <a:pPr lvl="2"/>
            <a:r>
              <a:rPr lang="en-GB" sz="1800" b="1" dirty="0"/>
              <a:t>384 face-to-face technical meeting</a:t>
            </a:r>
            <a:r>
              <a:rPr lang="en-GB" sz="1800" dirty="0"/>
              <a:t>s were held at ETSI premises involving </a:t>
            </a:r>
            <a:r>
              <a:rPr lang="en-GB" sz="1800" b="1" dirty="0"/>
              <a:t>over 7000 delegates</a:t>
            </a:r>
            <a:endParaRPr lang="en-GB" sz="1800" dirty="0"/>
          </a:p>
          <a:p>
            <a:pPr lvl="2"/>
            <a:r>
              <a:rPr lang="en-GB" sz="1800" b="1" dirty="0"/>
              <a:t>Over 20 000 contributions </a:t>
            </a:r>
            <a:r>
              <a:rPr lang="en-GB" sz="1800" dirty="0"/>
              <a:t>were uploaded to the Portal</a:t>
            </a:r>
          </a:p>
          <a:p>
            <a:pPr lvl="2"/>
            <a:r>
              <a:rPr lang="en-GB" sz="1800" b="1" dirty="0"/>
              <a:t>And 409 deliverables were published.</a:t>
            </a:r>
            <a:endParaRPr lang="en-GB" sz="1800" dirty="0"/>
          </a:p>
          <a:p>
            <a:pPr lvl="1"/>
            <a:r>
              <a:rPr lang="en-GB" sz="2000" dirty="0"/>
              <a:t>In the same year:</a:t>
            </a:r>
          </a:p>
          <a:p>
            <a:pPr lvl="2"/>
            <a:r>
              <a:rPr lang="en-GB" sz="1800" b="1" dirty="0"/>
              <a:t>Around 16 000 3GPP delegates</a:t>
            </a:r>
            <a:r>
              <a:rPr lang="en-GB" sz="1800" dirty="0"/>
              <a:t> participated in </a:t>
            </a:r>
            <a:r>
              <a:rPr lang="en-GB" sz="1800" b="1" dirty="0"/>
              <a:t>139 meetings</a:t>
            </a:r>
            <a:r>
              <a:rPr lang="en-GB" sz="1800" dirty="0"/>
              <a:t>,</a:t>
            </a:r>
          </a:p>
          <a:p>
            <a:pPr lvl="2"/>
            <a:r>
              <a:rPr lang="en-GB" sz="1800" b="1" dirty="0"/>
              <a:t>Over 100 000 T-Docs were uploaded</a:t>
            </a:r>
          </a:p>
          <a:p>
            <a:pPr lvl="2"/>
            <a:r>
              <a:rPr lang="en-GB" sz="1800" b="1" dirty="0"/>
              <a:t>Over 9 000 Change Requests handled</a:t>
            </a:r>
            <a:endParaRPr lang="en-GB" sz="1800" dirty="0"/>
          </a:p>
          <a:p>
            <a:pPr lvl="2"/>
            <a:r>
              <a:rPr lang="en-GB" sz="1800" b="1" dirty="0"/>
              <a:t>And 2 351 deliverables were published</a:t>
            </a:r>
            <a:r>
              <a:rPr lang="en-GB" sz="1800" dirty="0"/>
              <a:t>. </a:t>
            </a:r>
          </a:p>
          <a:p>
            <a:pPr lvl="1"/>
            <a:r>
              <a:rPr lang="en-GB" sz="2000" dirty="0"/>
              <a:t>And the trend is upwards</a:t>
            </a:r>
          </a:p>
          <a:p>
            <a:pPr lvl="1"/>
            <a:r>
              <a:rPr lang="en-GB" sz="2000" dirty="0"/>
              <a:t>Many industries are re-evaluating their collaborative drafting processes, methodologies and tools</a:t>
            </a:r>
          </a:p>
          <a:p>
            <a:pPr lvl="1"/>
            <a:r>
              <a:rPr lang="en-GB" sz="2000" dirty="0"/>
              <a:t>Should we be doing the same? 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18455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all have something in common 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5211" y="2205041"/>
            <a:ext cx="1914310" cy="1896020"/>
            <a:chOff x="661478" y="2086543"/>
            <a:chExt cx="1914310" cy="18960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1272056">
              <a:off x="880290" y="2572889"/>
              <a:ext cx="14766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Struggling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with styles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and layout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rot="919575">
            <a:off x="1413060" y="3667967"/>
            <a:ext cx="2170496" cy="1896020"/>
            <a:chOff x="661478" y="2086543"/>
            <a:chExt cx="1914310" cy="189602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21272056">
              <a:off x="861809" y="2537437"/>
              <a:ext cx="15158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Finding the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latest version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of a draft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 rot="919575">
            <a:off x="2184353" y="1855593"/>
            <a:ext cx="1914310" cy="1896020"/>
            <a:chOff x="661478" y="2086543"/>
            <a:chExt cx="1914310" cy="18960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1272056">
              <a:off x="840216" y="2572889"/>
              <a:ext cx="15568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Inconsistent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normative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references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77606" y="2528878"/>
            <a:ext cx="1914310" cy="1896020"/>
            <a:chOff x="661478" y="2086543"/>
            <a:chExt cx="1914310" cy="18960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21272056">
              <a:off x="883496" y="2572888"/>
              <a:ext cx="14702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Managing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multiple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local copies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 rot="919575">
            <a:off x="3917960" y="3967748"/>
            <a:ext cx="1914310" cy="1896020"/>
            <a:chOff x="661478" y="2086543"/>
            <a:chExt cx="1914310" cy="189602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 rot="21272056">
              <a:off x="840221" y="2572887"/>
              <a:ext cx="15568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Inconsistent</a:t>
              </a:r>
              <a:br>
                <a:rPr lang="en-US" b="1" dirty="0">
                  <a:latin typeface="Segoe Print" panose="02000600000000000000" pitchFamily="2" charset="0"/>
                </a:rPr>
              </a:br>
              <a:r>
                <a:rPr lang="en-US" b="1" dirty="0">
                  <a:latin typeface="Segoe Print" panose="02000600000000000000" pitchFamily="2" charset="0"/>
                </a:rPr>
                <a:t>cover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pages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 rot="919575">
            <a:off x="5187101" y="1841874"/>
            <a:ext cx="1914310" cy="1896020"/>
            <a:chOff x="661478" y="2086543"/>
            <a:chExt cx="1914310" cy="189602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 rot="21272056">
              <a:off x="946818" y="2572887"/>
              <a:ext cx="13436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Uploading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 to the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 portal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 rot="20647009">
            <a:off x="5565729" y="3577681"/>
            <a:ext cx="1914310" cy="1896020"/>
            <a:chOff x="986634" y="2586249"/>
            <a:chExt cx="1914310" cy="189602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634" y="2586249"/>
              <a:ext cx="1914310" cy="189602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21272056">
              <a:off x="1251363" y="3000443"/>
              <a:ext cx="13340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Preparing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a 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Change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 Request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rot="21270864">
            <a:off x="6793528" y="1996929"/>
            <a:ext cx="1914310" cy="1896020"/>
            <a:chOff x="1019713" y="1632444"/>
            <a:chExt cx="1914310" cy="189602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713" y="1632444"/>
              <a:ext cx="1914310" cy="189602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 rot="21272056">
              <a:off x="1221086" y="2125110"/>
              <a:ext cx="15103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Conflicting 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Change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 Requests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 rot="919575">
            <a:off x="7265754" y="3648452"/>
            <a:ext cx="1914310" cy="1896020"/>
            <a:chOff x="677712" y="2027733"/>
            <a:chExt cx="1914310" cy="189602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712" y="2027733"/>
              <a:ext cx="1914310" cy="189602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 rot="21272056">
              <a:off x="758473" y="2295888"/>
              <a:ext cx="172034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At a meeting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2000+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documents,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hundreds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 of emails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 rot="946978">
            <a:off x="8607980" y="2429641"/>
            <a:ext cx="1914310" cy="1896020"/>
            <a:chOff x="661478" y="2086543"/>
            <a:chExt cx="1914310" cy="189602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 rot="21272056">
              <a:off x="874679" y="2434388"/>
              <a:ext cx="14879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Info spread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over ftp,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email,</a:t>
              </a:r>
            </a:p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portal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 rot="20564696">
            <a:off x="9200745" y="3756238"/>
            <a:ext cx="1914310" cy="1896020"/>
            <a:chOff x="661478" y="2086543"/>
            <a:chExt cx="1914310" cy="189602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 rot="21272056">
              <a:off x="897125" y="2434390"/>
              <a:ext cx="14430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No </a:t>
              </a:r>
              <a:br>
                <a:rPr lang="en-US" b="1" dirty="0">
                  <a:latin typeface="Segoe Print" panose="02000600000000000000" pitchFamily="2" charset="0"/>
                </a:rPr>
              </a:br>
              <a:r>
                <a:rPr lang="en-US" b="1" dirty="0">
                  <a:latin typeface="Segoe Print" panose="02000600000000000000" pitchFamily="2" charset="0"/>
                </a:rPr>
                <a:t>automated</a:t>
              </a:r>
              <a:br>
                <a:rPr lang="en-US" b="1" dirty="0">
                  <a:latin typeface="Segoe Print" panose="02000600000000000000" pitchFamily="2" charset="0"/>
                </a:rPr>
              </a:br>
              <a:r>
                <a:rPr lang="en-US" b="1" dirty="0">
                  <a:latin typeface="Segoe Print" panose="02000600000000000000" pitchFamily="2" charset="0"/>
                </a:rPr>
                <a:t>process</a:t>
              </a:r>
              <a:br>
                <a:rPr lang="en-US" b="1" dirty="0">
                  <a:latin typeface="Segoe Print" panose="02000600000000000000" pitchFamily="2" charset="0"/>
                </a:rPr>
              </a:br>
              <a:r>
                <a:rPr lang="en-US" b="1" dirty="0">
                  <a:latin typeface="Segoe Print" panose="02000600000000000000" pitchFamily="2" charset="0"/>
                </a:rPr>
                <a:t>control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 rot="1524534">
            <a:off x="10192970" y="2643511"/>
            <a:ext cx="1914310" cy="1896020"/>
            <a:chOff x="661478" y="2086543"/>
            <a:chExt cx="1914310" cy="189602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78" y="2086543"/>
              <a:ext cx="1914310" cy="189602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 rot="21272056">
              <a:off x="913957" y="2572889"/>
              <a:ext cx="14093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600000000000000" pitchFamily="2" charset="0"/>
                </a:rPr>
                <a:t>Fixing </a:t>
              </a:r>
              <a:br>
                <a:rPr lang="en-US" b="1" dirty="0">
                  <a:latin typeface="Segoe Print" panose="02000600000000000000" pitchFamily="2" charset="0"/>
                </a:rPr>
              </a:br>
              <a:r>
                <a:rPr lang="en-US" b="1" dirty="0">
                  <a:latin typeface="Segoe Print" panose="02000600000000000000" pitchFamily="2" charset="0"/>
                </a:rPr>
                <a:t>Quality </a:t>
              </a:r>
              <a:br>
                <a:rPr lang="en-US" b="1" dirty="0">
                  <a:latin typeface="Segoe Print" panose="02000600000000000000" pitchFamily="2" charset="0"/>
                </a:rPr>
              </a:br>
              <a:r>
                <a:rPr lang="en-US" b="1" dirty="0">
                  <a:latin typeface="Segoe Print" panose="02000600000000000000" pitchFamily="2" charset="0"/>
                </a:rPr>
                <a:t>at 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3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5A8A-C4F1-4754-9F99-0A210F59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motivation to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128C-F62D-47F5-9F4C-4A17F7EBE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sz="2800" dirty="0"/>
              <a:t>By taking advantage of modern collaboration and drafting approaches NWM hopes to achieve the following:</a:t>
            </a:r>
          </a:p>
          <a:p>
            <a:pPr marL="0" lvl="1" indent="0">
              <a:spcBef>
                <a:spcPts val="0"/>
              </a:spcBef>
              <a:buNone/>
            </a:pPr>
            <a:endParaRPr lang="en-GB" sz="2800" dirty="0"/>
          </a:p>
          <a:p>
            <a:pPr lvl="2"/>
            <a:r>
              <a:rPr lang="en-GB" sz="2400" dirty="0"/>
              <a:t>To help ETSI technical groups to </a:t>
            </a:r>
            <a:r>
              <a:rPr lang="en-GB" sz="2400" b="1" dirty="0"/>
              <a:t>work as efficiently as possible</a:t>
            </a:r>
            <a:r>
              <a:rPr lang="en-GB" sz="2400" dirty="0"/>
              <a:t>;</a:t>
            </a:r>
          </a:p>
          <a:p>
            <a:pPr lvl="2"/>
            <a:r>
              <a:rPr lang="en-GB" sz="2400" dirty="0"/>
              <a:t>To </a:t>
            </a:r>
            <a:r>
              <a:rPr lang="en-GB" sz="2400" b="1" dirty="0"/>
              <a:t>enable increased throughput </a:t>
            </a:r>
            <a:r>
              <a:rPr lang="en-GB" sz="2400" dirty="0"/>
              <a:t>by the ETSI Secretariat;</a:t>
            </a:r>
          </a:p>
          <a:p>
            <a:pPr lvl="2"/>
            <a:r>
              <a:rPr lang="en-GB" sz="2400" dirty="0"/>
              <a:t>To ensure the highest editorial and technical </a:t>
            </a:r>
            <a:r>
              <a:rPr lang="en-GB" sz="2400" b="1" dirty="0"/>
              <a:t>quality of our Deliverables</a:t>
            </a:r>
            <a:r>
              <a:rPr lang="en-GB" sz="2400" dirty="0"/>
              <a:t>;</a:t>
            </a:r>
          </a:p>
          <a:p>
            <a:pPr lvl="2"/>
            <a:r>
              <a:rPr lang="en-GB" sz="2400" dirty="0"/>
              <a:t>To facilitate </a:t>
            </a:r>
            <a:r>
              <a:rPr lang="en-GB" sz="2400" b="1" dirty="0"/>
              <a:t>closer integration </a:t>
            </a:r>
            <a:r>
              <a:rPr lang="en-GB" sz="2400" dirty="0"/>
              <a:t>with Member working practices;</a:t>
            </a:r>
          </a:p>
          <a:p>
            <a:pPr lvl="2"/>
            <a:r>
              <a:rPr lang="en-GB" sz="2400" dirty="0"/>
              <a:t>To give ETSI Deliverables an </a:t>
            </a:r>
            <a:r>
              <a:rPr lang="en-GB" sz="2400" b="1" dirty="0"/>
              <a:t>added value</a:t>
            </a:r>
            <a:r>
              <a:rPr lang="en-GB" sz="2400" dirty="0"/>
              <a:t> for end-users;</a:t>
            </a:r>
          </a:p>
          <a:p>
            <a:pPr lvl="2"/>
            <a:r>
              <a:rPr lang="en-GB" sz="2400" dirty="0"/>
              <a:t>To be attractive to the </a:t>
            </a:r>
            <a:r>
              <a:rPr lang="en-GB" sz="2400" b="1" dirty="0"/>
              <a:t>next generation of standardizers </a:t>
            </a:r>
            <a:r>
              <a:rPr lang="en-GB" sz="2400" dirty="0"/>
              <a:t>and external organizations.</a:t>
            </a:r>
          </a:p>
          <a:p>
            <a:pPr lvl="2"/>
            <a:r>
              <a:rPr lang="en-GB" sz="2400" dirty="0"/>
              <a:t>To be the </a:t>
            </a:r>
            <a:r>
              <a:rPr lang="en-GB" sz="2400" b="1" dirty="0"/>
              <a:t>best in the pack </a:t>
            </a:r>
            <a:r>
              <a:rPr lang="en-GB" sz="2400" dirty="0"/>
              <a:t>(in other words, to use cars and not horses)</a:t>
            </a:r>
          </a:p>
        </p:txBody>
      </p:sp>
    </p:spTree>
    <p:extLst>
      <p:ext uri="{BB962C8B-B14F-4D97-AF65-F5344CB8AC3E}">
        <p14:creationId xmlns:p14="http://schemas.microsoft.com/office/powerpoint/2010/main" val="379638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19" y="274702"/>
            <a:ext cx="9525657" cy="866110"/>
          </a:xfrm>
        </p:spPr>
        <p:txBody>
          <a:bodyPr/>
          <a:lstStyle/>
          <a:p>
            <a:r>
              <a:rPr lang="en-US" dirty="0"/>
              <a:t>Scope of NWM in the context of the ETSI SMP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742A08-EADD-4CC8-8F7A-7F2A1A83149C}"/>
              </a:ext>
            </a:extLst>
          </p:cNvPr>
          <p:cNvGrpSpPr/>
          <p:nvPr/>
        </p:nvGrpSpPr>
        <p:grpSpPr>
          <a:xfrm>
            <a:off x="1845802" y="2770581"/>
            <a:ext cx="7467475" cy="307777"/>
            <a:chOff x="1845802" y="2084779"/>
            <a:chExt cx="7467475" cy="3077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68713E-940E-4559-9FC6-9682492C46E2}"/>
                </a:ext>
              </a:extLst>
            </p:cNvPr>
            <p:cNvSpPr txBox="1"/>
            <p:nvPr/>
          </p:nvSpPr>
          <p:spPr>
            <a:xfrm>
              <a:off x="1845802" y="2084779"/>
              <a:ext cx="1060905" cy="307777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WI Creation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2661FB-94E4-4858-BC1F-D2E2DE8485AF}"/>
                </a:ext>
              </a:extLst>
            </p:cNvPr>
            <p:cNvSpPr txBox="1"/>
            <p:nvPr/>
          </p:nvSpPr>
          <p:spPr>
            <a:xfrm>
              <a:off x="2906707" y="2084779"/>
              <a:ext cx="2522809" cy="307777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Drafting</a:t>
              </a:r>
              <a:endParaRPr lang="en-GB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1BEEF0-3147-42F4-9F47-0F42E566DA7C}"/>
                </a:ext>
              </a:extLst>
            </p:cNvPr>
            <p:cNvSpPr txBox="1"/>
            <p:nvPr/>
          </p:nvSpPr>
          <p:spPr>
            <a:xfrm>
              <a:off x="6397094" y="2084779"/>
              <a:ext cx="1554723" cy="307777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Pre-processing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4F192A-6CD2-444A-9531-006D480BD163}"/>
                </a:ext>
              </a:extLst>
            </p:cNvPr>
            <p:cNvSpPr txBox="1"/>
            <p:nvPr/>
          </p:nvSpPr>
          <p:spPr>
            <a:xfrm>
              <a:off x="7951817" y="2084779"/>
              <a:ext cx="1361460" cy="307777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Adoption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D08F88-90A6-493A-B12B-42B88185BBD5}"/>
                </a:ext>
              </a:extLst>
            </p:cNvPr>
            <p:cNvSpPr txBox="1"/>
            <p:nvPr/>
          </p:nvSpPr>
          <p:spPr>
            <a:xfrm>
              <a:off x="5429516" y="2084779"/>
              <a:ext cx="967577" cy="307777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Approval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A4D35F9-387F-49BE-B562-4F99E67D70F5}"/>
              </a:ext>
            </a:extLst>
          </p:cNvPr>
          <p:cNvSpPr txBox="1"/>
          <p:nvPr/>
        </p:nvSpPr>
        <p:spPr>
          <a:xfrm>
            <a:off x="2908388" y="3078358"/>
            <a:ext cx="251667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Draft Deliverables</a:t>
            </a:r>
          </a:p>
          <a:p>
            <a:r>
              <a:rPr lang="en-GB" sz="1200" dirty="0"/>
              <a:t>Agendas</a:t>
            </a:r>
          </a:p>
          <a:p>
            <a:r>
              <a:rPr lang="en-GB" sz="1200" dirty="0"/>
              <a:t>Minutes (Meeting Reports)</a:t>
            </a:r>
          </a:p>
          <a:p>
            <a:r>
              <a:rPr lang="en-GB" sz="1200" dirty="0"/>
              <a:t>Change Requests</a:t>
            </a:r>
          </a:p>
          <a:p>
            <a:r>
              <a:rPr lang="en-GB" sz="1200" dirty="0"/>
              <a:t>Liaison Statements (In and out)</a:t>
            </a:r>
          </a:p>
          <a:p>
            <a:r>
              <a:rPr lang="en-GB" sz="1200" dirty="0"/>
              <a:t>STF Proposals</a:t>
            </a:r>
          </a:p>
          <a:p>
            <a:r>
              <a:rPr lang="en-GB" sz="1200" dirty="0"/>
              <a:t>New Work Items</a:t>
            </a:r>
          </a:p>
          <a:p>
            <a:r>
              <a:rPr lang="en-GB" sz="1200" dirty="0"/>
              <a:t>Discussion Papers</a:t>
            </a:r>
          </a:p>
          <a:p>
            <a:r>
              <a:rPr lang="en-GB" sz="1200" dirty="0"/>
              <a:t>Other 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90613E-FA5B-45D0-A6DC-9F0CBB865A93}"/>
              </a:ext>
            </a:extLst>
          </p:cNvPr>
          <p:cNvSpPr txBox="1"/>
          <p:nvPr/>
        </p:nvSpPr>
        <p:spPr>
          <a:xfrm>
            <a:off x="1845802" y="3078358"/>
            <a:ext cx="1038056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WI Form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77AE6-2B37-48AC-8FC1-1287336D212C}"/>
              </a:ext>
            </a:extLst>
          </p:cNvPr>
          <p:cNvSpPr txBox="1"/>
          <p:nvPr/>
        </p:nvSpPr>
        <p:spPr>
          <a:xfrm>
            <a:off x="5447908" y="3078358"/>
            <a:ext cx="2503909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Draft Deliverables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75D1B6-DACA-4512-9890-7862485EC688}"/>
              </a:ext>
            </a:extLst>
          </p:cNvPr>
          <p:cNvSpPr txBox="1"/>
          <p:nvPr/>
        </p:nvSpPr>
        <p:spPr>
          <a:xfrm>
            <a:off x="9313276" y="3076605"/>
            <a:ext cx="1012787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Deliverables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3AC2EE-C84B-438A-B9E2-01D36F60A293}"/>
              </a:ext>
            </a:extLst>
          </p:cNvPr>
          <p:cNvSpPr txBox="1"/>
          <p:nvPr/>
        </p:nvSpPr>
        <p:spPr>
          <a:xfrm>
            <a:off x="7970209" y="3078358"/>
            <a:ext cx="1316104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Draft Deliverables</a:t>
            </a:r>
          </a:p>
          <a:p>
            <a:r>
              <a:rPr lang="en-GB" sz="1200" dirty="0"/>
              <a:t>Comments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1181DC-291F-4D19-82B3-969EA374DD18}"/>
              </a:ext>
            </a:extLst>
          </p:cNvPr>
          <p:cNvGrpSpPr/>
          <p:nvPr/>
        </p:nvGrpSpPr>
        <p:grpSpPr>
          <a:xfrm>
            <a:off x="2342119" y="2069461"/>
            <a:ext cx="4627418" cy="644225"/>
            <a:chOff x="2342119" y="1383659"/>
            <a:chExt cx="4627418" cy="644225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D3CB7704-17C3-4743-AB39-5C85AEC2882D}"/>
                </a:ext>
              </a:extLst>
            </p:cNvPr>
            <p:cNvSpPr/>
            <p:nvPr/>
          </p:nvSpPr>
          <p:spPr>
            <a:xfrm rot="16200000">
              <a:off x="4459876" y="-252999"/>
              <a:ext cx="342835" cy="4218931"/>
            </a:xfrm>
            <a:prstGeom prst="rightBrace">
              <a:avLst>
                <a:gd name="adj1" fmla="val 8333"/>
                <a:gd name="adj2" fmla="val 50875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C56C37-885E-46D8-8C66-6BAB0880D31F}"/>
                </a:ext>
              </a:extLst>
            </p:cNvPr>
            <p:cNvSpPr txBox="1"/>
            <p:nvPr/>
          </p:nvSpPr>
          <p:spPr>
            <a:xfrm>
              <a:off x="2342119" y="1383659"/>
              <a:ext cx="46274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70C0"/>
                  </a:solidFill>
                </a:rPr>
                <a:t>Focus of NWM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A050569-0E41-4372-8896-39E2A01A2783}"/>
              </a:ext>
            </a:extLst>
          </p:cNvPr>
          <p:cNvGrpSpPr/>
          <p:nvPr/>
        </p:nvGrpSpPr>
        <p:grpSpPr>
          <a:xfrm>
            <a:off x="624876" y="4832684"/>
            <a:ext cx="10896725" cy="707513"/>
            <a:chOff x="710081" y="5068889"/>
            <a:chExt cx="10811522" cy="707513"/>
          </a:xfrm>
        </p:grpSpPr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4BA37C67-7746-4918-AC2C-E597A097F400}"/>
                </a:ext>
              </a:extLst>
            </p:cNvPr>
            <p:cNvSpPr/>
            <p:nvPr/>
          </p:nvSpPr>
          <p:spPr>
            <a:xfrm rot="5400000">
              <a:off x="5944424" y="-165454"/>
              <a:ext cx="342835" cy="10811522"/>
            </a:xfrm>
            <a:prstGeom prst="rightBrac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D150E6-EA8C-41CE-9634-7BB520BEC3C0}"/>
                </a:ext>
              </a:extLst>
            </p:cNvPr>
            <p:cNvSpPr txBox="1"/>
            <p:nvPr/>
          </p:nvSpPr>
          <p:spPr>
            <a:xfrm>
              <a:off x="4400473" y="5468625"/>
              <a:ext cx="3337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>
                      <a:lumMod val="75000"/>
                    </a:schemeClr>
                  </a:solidFill>
                </a:rPr>
                <a:t>Plus Added Value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8D11A0-F0E5-4ED5-8F20-B72B68248915}"/>
              </a:ext>
            </a:extLst>
          </p:cNvPr>
          <p:cNvSpPr txBox="1"/>
          <p:nvPr/>
        </p:nvSpPr>
        <p:spPr>
          <a:xfrm>
            <a:off x="624877" y="2756945"/>
            <a:ext cx="118974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Added Value </a:t>
            </a:r>
          </a:p>
          <a:p>
            <a:pPr algn="ctr"/>
            <a:r>
              <a:rPr lang="en-GB" sz="1400" dirty="0"/>
              <a:t>for Members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24918E-E1F0-42E1-9B68-7CF9895FDE61}"/>
              </a:ext>
            </a:extLst>
          </p:cNvPr>
          <p:cNvSpPr txBox="1"/>
          <p:nvPr/>
        </p:nvSpPr>
        <p:spPr>
          <a:xfrm>
            <a:off x="9310255" y="2767879"/>
            <a:ext cx="1015809" cy="30777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Publication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925D3C-A61C-4123-AF5D-EC7D45A28AD5}"/>
              </a:ext>
            </a:extLst>
          </p:cNvPr>
          <p:cNvSpPr txBox="1"/>
          <p:nvPr/>
        </p:nvSpPr>
        <p:spPr>
          <a:xfrm>
            <a:off x="10350005" y="2767879"/>
            <a:ext cx="117159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Added Value for Users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375E49B-38DA-4312-BBE3-3F76A4590207}"/>
              </a:ext>
            </a:extLst>
          </p:cNvPr>
          <p:cNvSpPr/>
          <p:nvPr/>
        </p:nvSpPr>
        <p:spPr>
          <a:xfrm>
            <a:off x="7555577" y="1259533"/>
            <a:ext cx="2909223" cy="1265812"/>
          </a:xfrm>
          <a:prstGeom prst="wedgeEllipseCallout">
            <a:avLst>
              <a:gd name="adj1" fmla="val -138874"/>
              <a:gd name="adj2" fmla="val 19573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And non-ETSI documents too!!</a:t>
            </a:r>
          </a:p>
        </p:txBody>
      </p:sp>
    </p:spTree>
    <p:extLst>
      <p:ext uri="{BB962C8B-B14F-4D97-AF65-F5344CB8AC3E}">
        <p14:creationId xmlns:p14="http://schemas.microsoft.com/office/powerpoint/2010/main" val="9697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31" grpId="0" animBg="1"/>
      <p:bldP spid="3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Fundamentals of a generic drafting process</a:t>
            </a:r>
            <a:endParaRPr lang="en-US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600571"/>
            <a:ext cx="11225625" cy="4680000"/>
          </a:xfrm>
        </p:spPr>
        <p:txBody>
          <a:bodyPr/>
          <a:lstStyle/>
          <a:p>
            <a:pPr lvl="1"/>
            <a:r>
              <a:rPr lang="en-GB" dirty="0"/>
              <a:t>Drafting = taking a document from content state D1 -&gt; content state D2</a:t>
            </a:r>
          </a:p>
          <a:p>
            <a:pPr lvl="1"/>
            <a:r>
              <a:rPr lang="en-GB" dirty="0"/>
              <a:t>Fundamental drafting process characteristics</a:t>
            </a:r>
          </a:p>
          <a:p>
            <a:pPr lvl="2"/>
            <a:r>
              <a:rPr lang="en-GB" sz="1800" dirty="0"/>
              <a:t>Well-defined roles (responsibilities, permissions etc.)</a:t>
            </a:r>
          </a:p>
          <a:p>
            <a:pPr lvl="2"/>
            <a:r>
              <a:rPr lang="en-GB" sz="1800" dirty="0"/>
              <a:t>Submission of proposed modifications (by some means)</a:t>
            </a:r>
          </a:p>
          <a:p>
            <a:pPr lvl="2"/>
            <a:r>
              <a:rPr lang="en-GB" sz="1800" dirty="0"/>
              <a:t>Review of the proposed modifications (by some means) </a:t>
            </a:r>
          </a:p>
          <a:p>
            <a:pPr lvl="2"/>
            <a:r>
              <a:rPr lang="en-GB" sz="1800" dirty="0"/>
              <a:t>Decisions based on those proposed modifications</a:t>
            </a:r>
          </a:p>
          <a:p>
            <a:pPr lvl="2"/>
            <a:r>
              <a:rPr lang="en-GB" sz="1800" dirty="0"/>
              <a:t>Actions taken as  a result of those decisions</a:t>
            </a:r>
          </a:p>
          <a:p>
            <a:pPr lvl="2"/>
            <a:r>
              <a:rPr lang="en-GB" sz="1800" dirty="0"/>
              <a:t>Integration of the (accepted) modifications into the baseline</a:t>
            </a:r>
          </a:p>
          <a:p>
            <a:pPr lvl="2"/>
            <a:r>
              <a:rPr lang="en-GB" sz="1800" dirty="0"/>
              <a:t>Time (sync points , durations, deadlines, overlaps … )</a:t>
            </a:r>
          </a:p>
          <a:p>
            <a:pPr lvl="2"/>
            <a:r>
              <a:rPr lang="en-GB" sz="1800" dirty="0"/>
              <a:t>Quality control (editorial &amp; technical, progress and oversight … )</a:t>
            </a:r>
          </a:p>
          <a:p>
            <a:pPr lvl="2"/>
            <a:r>
              <a:rPr lang="en-GB" sz="1800" dirty="0"/>
              <a:t>Ability to split work off into sub-processes</a:t>
            </a:r>
          </a:p>
          <a:p>
            <a:pPr lvl="2"/>
            <a:r>
              <a:rPr lang="en-GB" sz="1800" dirty="0"/>
              <a:t>Traceability of decisions, actions, modifications etc.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C47AE-FDE1-4AE9-BD41-F246CA402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72778" y="1241539"/>
            <a:ext cx="2994660" cy="299466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891A2F3-6D09-46BB-B0F9-477D322975F1}"/>
              </a:ext>
            </a:extLst>
          </p:cNvPr>
          <p:cNvGrpSpPr/>
          <p:nvPr/>
        </p:nvGrpSpPr>
        <p:grpSpPr>
          <a:xfrm>
            <a:off x="5252720" y="1399118"/>
            <a:ext cx="6514718" cy="3132311"/>
            <a:chOff x="5252720" y="1399118"/>
            <a:chExt cx="6514718" cy="3132311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C226736A-EB75-435E-A22D-4178963A79F2}"/>
                </a:ext>
              </a:extLst>
            </p:cNvPr>
            <p:cNvSpPr/>
            <p:nvPr/>
          </p:nvSpPr>
          <p:spPr>
            <a:xfrm>
              <a:off x="5252720" y="1399118"/>
              <a:ext cx="4795520" cy="988481"/>
            </a:xfrm>
            <a:prstGeom prst="wedgeEllipseCallout">
              <a:avLst>
                <a:gd name="adj1" fmla="val 30872"/>
                <a:gd name="adj2" fmla="val 193678"/>
              </a:avLst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6DDE31-D0A2-4731-AFC0-833D107B4302}"/>
                </a:ext>
              </a:extLst>
            </p:cNvPr>
            <p:cNvSpPr txBox="1"/>
            <p:nvPr/>
          </p:nvSpPr>
          <p:spPr>
            <a:xfrm>
              <a:off x="9118535" y="3700432"/>
              <a:ext cx="2648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By looking at how we do this 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2379F-AE01-4648-9526-FC0E76BE3E99}"/>
              </a:ext>
            </a:extLst>
          </p:cNvPr>
          <p:cNvGrpSpPr/>
          <p:nvPr/>
        </p:nvGrpSpPr>
        <p:grpSpPr>
          <a:xfrm>
            <a:off x="1046480" y="2589053"/>
            <a:ext cx="10441499" cy="3583148"/>
            <a:chOff x="1046480" y="2589053"/>
            <a:chExt cx="10441499" cy="3583148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80A7AB23-80E9-4846-8A91-ED9D7FDE60D2}"/>
                </a:ext>
              </a:extLst>
            </p:cNvPr>
            <p:cNvSpPr/>
            <p:nvPr/>
          </p:nvSpPr>
          <p:spPr>
            <a:xfrm>
              <a:off x="1046480" y="2589053"/>
              <a:ext cx="5659120" cy="3583148"/>
            </a:xfrm>
            <a:prstGeom prst="wedgeEllipseCallout">
              <a:avLst>
                <a:gd name="adj1" fmla="val 76473"/>
                <a:gd name="adj2" fmla="val 18193"/>
              </a:avLst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801A53-E048-4C0E-B058-926B745CD79C}"/>
                </a:ext>
              </a:extLst>
            </p:cNvPr>
            <p:cNvSpPr txBox="1"/>
            <p:nvPr/>
          </p:nvSpPr>
          <p:spPr>
            <a:xfrm>
              <a:off x="8396194" y="4603857"/>
              <a:ext cx="3091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… and tweaking these parameters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68B2443-F44F-406D-A607-A48699FCFAA1}"/>
              </a:ext>
            </a:extLst>
          </p:cNvPr>
          <p:cNvSpPr txBox="1"/>
          <p:nvPr/>
        </p:nvSpPr>
        <p:spPr>
          <a:xfrm>
            <a:off x="6795309" y="5535581"/>
            <a:ext cx="47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… we can accommodate various modes of working (= processes)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4EF03E-A6C0-4664-957E-9F2931CA0F71}"/>
              </a:ext>
            </a:extLst>
          </p:cNvPr>
          <p:cNvSpPr/>
          <p:nvPr/>
        </p:nvSpPr>
        <p:spPr>
          <a:xfrm>
            <a:off x="9188775" y="2438994"/>
            <a:ext cx="2793807" cy="923330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highlight>
                  <a:srgbClr val="FFFFFF"/>
                </a:highlight>
              </a:rPr>
              <a:t>A </a:t>
            </a:r>
            <a:r>
              <a:rPr lang="en-GB" b="1" dirty="0">
                <a:highlight>
                  <a:srgbClr val="FFFFFF"/>
                </a:highlight>
              </a:rPr>
              <a:t>Variant</a:t>
            </a:r>
            <a:r>
              <a:rPr lang="en-GB" dirty="0">
                <a:highlight>
                  <a:srgbClr val="FFFFFF"/>
                </a:highlight>
              </a:rPr>
              <a:t> is a linked modified copy (child) of a base (parent) document </a:t>
            </a:r>
          </a:p>
        </p:txBody>
      </p:sp>
    </p:spTree>
    <p:extLst>
      <p:ext uri="{BB962C8B-B14F-4D97-AF65-F5344CB8AC3E}">
        <p14:creationId xmlns:p14="http://schemas.microsoft.com/office/powerpoint/2010/main" val="968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</p:spPr>
        <p:txBody>
          <a:bodyPr/>
          <a:lstStyle/>
          <a:p>
            <a:r>
              <a:rPr lang="en-US" dirty="0"/>
              <a:t>Can be summarized in this conceptual model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7B047D-E294-4AF6-A5B6-627177F7A2C9}"/>
              </a:ext>
            </a:extLst>
          </p:cNvPr>
          <p:cNvSpPr/>
          <p:nvPr/>
        </p:nvSpPr>
        <p:spPr>
          <a:xfrm>
            <a:off x="4229205" y="2851269"/>
            <a:ext cx="2340260" cy="2160240"/>
          </a:xfrm>
          <a:prstGeom prst="ellipse">
            <a:avLst/>
          </a:prstGeom>
          <a:solidFill>
            <a:srgbClr val="B3A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r>
              <a:rPr lang="en-GB" dirty="0">
                <a:solidFill>
                  <a:srgbClr val="FFFFFF"/>
                </a:solidFill>
              </a:rPr>
              <a:t>Roles</a:t>
            </a:r>
          </a:p>
          <a:p>
            <a:pPr algn="ctr"/>
            <a:r>
              <a:rPr lang="en-GB" dirty="0">
                <a:solidFill>
                  <a:srgbClr val="FFFFFF"/>
                </a:solidFill>
              </a:rPr>
              <a:t>Decisions</a:t>
            </a:r>
          </a:p>
          <a:p>
            <a:pPr algn="ctr"/>
            <a:r>
              <a:rPr lang="en-GB" dirty="0">
                <a:solidFill>
                  <a:srgbClr val="FFFFFF"/>
                </a:solidFill>
              </a:rPr>
              <a:t>Actions</a:t>
            </a:r>
          </a:p>
          <a:p>
            <a:pPr algn="ctr"/>
            <a:r>
              <a:rPr lang="en-GB" dirty="0">
                <a:solidFill>
                  <a:srgbClr val="FFFFFF"/>
                </a:solidFill>
              </a:rPr>
              <a:t>Timing</a:t>
            </a:r>
          </a:p>
          <a:p>
            <a:pPr algn="ctr"/>
            <a:r>
              <a:rPr lang="en-GB" dirty="0">
                <a:solidFill>
                  <a:srgbClr val="FFFFFF"/>
                </a:solidFill>
              </a:rPr>
              <a:t>Quality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99D03-D1E6-4874-A785-4E1D865388D9}"/>
              </a:ext>
            </a:extLst>
          </p:cNvPr>
          <p:cNvSpPr txBox="1"/>
          <p:nvPr/>
        </p:nvSpPr>
        <p:spPr>
          <a:xfrm>
            <a:off x="6106119" y="3926706"/>
            <a:ext cx="1628272" cy="369332"/>
          </a:xfrm>
          <a:prstGeom prst="rect">
            <a:avLst/>
          </a:prstGeom>
          <a:solidFill>
            <a:srgbClr val="C3D69B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GB" dirty="0"/>
              <a:t>DISCUSS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7A0C6B-5AB6-4BA6-A66A-60A052FB3C18}"/>
              </a:ext>
            </a:extLst>
          </p:cNvPr>
          <p:cNvSpPr txBox="1"/>
          <p:nvPr/>
        </p:nvSpPr>
        <p:spPr>
          <a:xfrm>
            <a:off x="3132903" y="3913453"/>
            <a:ext cx="1628272" cy="369332"/>
          </a:xfrm>
          <a:prstGeom prst="rect">
            <a:avLst/>
          </a:prstGeom>
          <a:solidFill>
            <a:srgbClr val="93CDD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INTEGRATE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264BC-1F8A-4E12-B922-798B08CB9B5F}"/>
              </a:ext>
            </a:extLst>
          </p:cNvPr>
          <p:cNvSpPr txBox="1"/>
          <p:nvPr/>
        </p:nvSpPr>
        <p:spPr>
          <a:xfrm>
            <a:off x="4502750" y="2699901"/>
            <a:ext cx="1713299" cy="369332"/>
          </a:xfrm>
          <a:prstGeom prst="rect">
            <a:avLst/>
          </a:prstGeom>
          <a:solidFill>
            <a:srgbClr val="D99694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SHARE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23764C-F0EC-4729-9434-1E05BBF968AB}"/>
              </a:ext>
            </a:extLst>
          </p:cNvPr>
          <p:cNvGrpSpPr/>
          <p:nvPr/>
        </p:nvGrpSpPr>
        <p:grpSpPr>
          <a:xfrm>
            <a:off x="786038" y="4249092"/>
            <a:ext cx="2241179" cy="1533818"/>
            <a:chOff x="61740" y="3940671"/>
            <a:chExt cx="2241179" cy="153381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9CB772-8E36-4366-BD62-81231A57F84F}"/>
                </a:ext>
              </a:extLst>
            </p:cNvPr>
            <p:cNvSpPr txBox="1"/>
            <p:nvPr/>
          </p:nvSpPr>
          <p:spPr>
            <a:xfrm>
              <a:off x="61740" y="4458826"/>
              <a:ext cx="22411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/>
                <a:t>This is a conceptual model. It is neither a process description nor a state diagram. It is simply an aid to understanding and a hook for a neutral terminology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2700F0-A811-4265-8994-324A0EC27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63749" y="3940671"/>
              <a:ext cx="407592" cy="36004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62B1782-5EE3-40F8-84CF-2DC316DC6C90}"/>
              </a:ext>
            </a:extLst>
          </p:cNvPr>
          <p:cNvSpPr txBox="1"/>
          <p:nvPr/>
        </p:nvSpPr>
        <p:spPr>
          <a:xfrm>
            <a:off x="8271584" y="1612138"/>
            <a:ext cx="2793806" cy="1754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Can be 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Meeting 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Document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Variant 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Issue 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08E7DD-AE94-4DD3-AA11-67978B3CF155}"/>
              </a:ext>
            </a:extLst>
          </p:cNvPr>
          <p:cNvGrpSpPr/>
          <p:nvPr/>
        </p:nvGrpSpPr>
        <p:grpSpPr>
          <a:xfrm>
            <a:off x="3200400" y="1772599"/>
            <a:ext cx="4318000" cy="465667"/>
            <a:chOff x="3200400" y="1288146"/>
            <a:chExt cx="4318000" cy="46566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DC14D86-4997-4D53-899E-7AEB1261EDE4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1524000"/>
              <a:ext cx="4318000" cy="0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1072AA77-9007-4C90-BD4A-8E690B40531E}"/>
                </a:ext>
              </a:extLst>
            </p:cNvPr>
            <p:cNvSpPr/>
            <p:nvPr/>
          </p:nvSpPr>
          <p:spPr>
            <a:xfrm>
              <a:off x="3928533" y="1288146"/>
              <a:ext cx="2895600" cy="465667"/>
            </a:xfrm>
            <a:prstGeom prst="hexagon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2"/>
                  </a:solidFill>
                </a:rPr>
                <a:t>COLLECT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356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18_Full_Version.potx" id="{1413F975-43CE-4C32-9434-9A9DF24E8462}" vid="{B9F5DC65-6BC7-4114-B752-1458D5BDEDCC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9020</TotalTime>
  <Words>836</Words>
  <Application>Microsoft Office PowerPoint</Application>
  <PresentationFormat>Widescreen</PresentationFormat>
  <Paragraphs>157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Segoe Print</vt:lpstr>
      <vt:lpstr>Symbol</vt:lpstr>
      <vt:lpstr>Tahoma</vt:lpstr>
      <vt:lpstr>Wingdings</vt:lpstr>
      <vt:lpstr>ETSI Corporate 2018</vt:lpstr>
      <vt:lpstr>NWM New Working Methods </vt:lpstr>
      <vt:lpstr>Change can be unexpected and fast</vt:lpstr>
      <vt:lpstr>ETSI – What do we mean by change?</vt:lpstr>
      <vt:lpstr>But let’s not put the cart before the horse</vt:lpstr>
      <vt:lpstr>We all have something in common !</vt:lpstr>
      <vt:lpstr>The motivation to change?</vt:lpstr>
      <vt:lpstr>Scope of NWM in the context of the ETSI SMP</vt:lpstr>
      <vt:lpstr>Fundamentals of a generic drafting process</vt:lpstr>
      <vt:lpstr>Can be summarized in this conceptual model</vt:lpstr>
      <vt:lpstr>NWM -  in a nutshell</vt:lpstr>
      <vt:lpstr>NWM – Concept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ETSI</dc:creator>
  <cp:keywords/>
  <cp:lastModifiedBy>Ultan Mulligan</cp:lastModifiedBy>
  <cp:revision>212</cp:revision>
  <cp:lastPrinted>2019-01-07T10:21:37Z</cp:lastPrinted>
  <dcterms:created xsi:type="dcterms:W3CDTF">2018-11-16T13:59:20Z</dcterms:created>
  <dcterms:modified xsi:type="dcterms:W3CDTF">2019-05-22T23:03:24Z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