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354" r:id="rId3"/>
    <p:sldId id="356" r:id="rId4"/>
    <p:sldId id="3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EC008C"/>
    <a:srgbClr val="004A8D"/>
    <a:srgbClr val="E7E6E6"/>
    <a:srgbClr val="298FD1"/>
    <a:srgbClr val="302E45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101" d="100"/>
          <a:sy n="101" d="100"/>
        </p:scale>
        <p:origin x="494" y="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Baseline: will need to be partly upgraded for Standalone NR/5GC (NAS changes).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2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7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Baseline: will need to be partly upgraded for Standalone NR/5GC (NAS changes).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3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Baseline: will need to be partly upgraded for Standalone NR/5GC (NAS changes).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4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8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23.05.2019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84" y="2216727"/>
            <a:ext cx="10998774" cy="2061588"/>
          </a:xfrm>
        </p:spPr>
        <p:txBody>
          <a:bodyPr/>
          <a:lstStyle/>
          <a:p>
            <a:r>
              <a:rPr lang="en-GB" dirty="0"/>
              <a:t>CTI/MTS collaboration</a:t>
            </a:r>
            <a:br>
              <a:rPr lang="en-GB" dirty="0"/>
            </a:br>
            <a:r>
              <a:rPr lang="en-GB" dirty="0"/>
              <a:t>-</a:t>
            </a:r>
            <a:br>
              <a:rPr lang="en-GB" dirty="0"/>
            </a:br>
            <a:r>
              <a:rPr lang="en-GB" dirty="0"/>
              <a:t>3GPP TF160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Olivier Genoud (ETSI)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MTS#77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384C7-2D45-4AE3-8217-B9A60B8C796D}"/>
              </a:ext>
            </a:extLst>
          </p:cNvPr>
          <p:cNvSpPr/>
          <p:nvPr/>
        </p:nvSpPr>
        <p:spPr>
          <a:xfrm>
            <a:off x="9122938" y="832201"/>
            <a:ext cx="2872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ighlight>
                  <a:srgbClr val="E1F0FF"/>
                </a:highlight>
                <a:latin typeface="Arial" panose="020B0604020202020204" pitchFamily="34" charset="0"/>
              </a:rPr>
              <a:t>MTS(19)077014</a:t>
            </a:r>
            <a:endParaRPr lang="en-GB" sz="2800" b="1" dirty="0">
              <a:highlight>
                <a:srgbClr val="E1F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TF160 in a nutshell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32688"/>
            <a:ext cx="11225625" cy="5144311"/>
          </a:xfrm>
        </p:spPr>
        <p:txBody>
          <a:bodyPr/>
          <a:lstStyle/>
          <a:p>
            <a:pPr lvl="1"/>
            <a:r>
              <a:rPr lang="en-GB" sz="2000" dirty="0"/>
              <a:t>3GPP Task Force 160 setup in June 2000. </a:t>
            </a:r>
          </a:p>
          <a:p>
            <a:pPr lvl="1"/>
            <a:r>
              <a:rPr lang="en-GB" sz="2000" dirty="0"/>
              <a:t>Supporting &amp; under responsibility of 3GPP RAN WG5 (RAN5): Mobile Terminal Conformance Testing. </a:t>
            </a:r>
          </a:p>
          <a:p>
            <a:pPr lvl="1"/>
            <a:r>
              <a:rPr lang="en-GB" sz="2000" dirty="0"/>
              <a:t>Translates the 3GPP conformance test cases from prose (test specification) into a reference implementation. </a:t>
            </a:r>
          </a:p>
          <a:p>
            <a:pPr lvl="2"/>
            <a:r>
              <a:rPr lang="en-GB" sz="1800" dirty="0"/>
              <a:t>Implementation done using TTCN-2 for 3G (up to Release 9), </a:t>
            </a:r>
          </a:p>
          <a:p>
            <a:pPr lvl="2"/>
            <a:r>
              <a:rPr lang="en-GB" sz="1800" dirty="0"/>
              <a:t>Implementation done using TTCN-3 for 3G (from Release 10) and 4G. </a:t>
            </a:r>
          </a:p>
          <a:p>
            <a:pPr lvl="1"/>
            <a:r>
              <a:rPr lang="en-GB" sz="2000" dirty="0"/>
              <a:t>Develops and maintains a set of 25 TTCN-2 &amp; 20 TTCN-3 test suites (over 4000 test cases).</a:t>
            </a:r>
          </a:p>
          <a:p>
            <a:pPr lvl="1"/>
            <a:r>
              <a:rPr lang="en-GB" sz="2000" dirty="0"/>
              <a:t>Latest news: </a:t>
            </a:r>
          </a:p>
          <a:p>
            <a:pPr lvl="2"/>
            <a:r>
              <a:rPr lang="en-GB" sz="1800" b="1" dirty="0"/>
              <a:t>5G project:</a:t>
            </a:r>
          </a:p>
          <a:p>
            <a:pPr lvl="3"/>
            <a:r>
              <a:rPr lang="en-GB" dirty="0"/>
              <a:t>started mid-2017, ramping up rapidly, </a:t>
            </a:r>
          </a:p>
          <a:p>
            <a:pPr lvl="3"/>
            <a:r>
              <a:rPr lang="en-GB" dirty="0"/>
              <a:t>5G test cases implemented in TTCN-3,</a:t>
            </a:r>
          </a:p>
          <a:p>
            <a:pPr lvl="3"/>
            <a:r>
              <a:rPr lang="en-GB" dirty="0"/>
              <a:t>first 5G test cases executed on test platforms and passing against real 5G devices,</a:t>
            </a:r>
          </a:p>
          <a:p>
            <a:pPr lvl="3"/>
            <a:r>
              <a:rPr lang="en-GB" dirty="0"/>
              <a:t>expected to be a long-term project.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829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TF160 usage of MTS ‘outputs’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153222"/>
            <a:ext cx="11225625" cy="5144311"/>
          </a:xfrm>
        </p:spPr>
        <p:txBody>
          <a:bodyPr/>
          <a:lstStyle/>
          <a:p>
            <a:pPr lvl="1"/>
            <a:r>
              <a:rPr lang="en-GB" dirty="0"/>
              <a:t>TTCN-3 Standard: </a:t>
            </a:r>
          </a:p>
          <a:p>
            <a:pPr lvl="2"/>
            <a:r>
              <a:rPr lang="en-GB" dirty="0"/>
              <a:t>Used formally by TF160 since 2008. </a:t>
            </a:r>
          </a:p>
          <a:p>
            <a:pPr lvl="2"/>
            <a:r>
              <a:rPr lang="en-GB" dirty="0"/>
              <a:t>Current usage of standardized mappings for language imports:</a:t>
            </a:r>
          </a:p>
          <a:p>
            <a:pPr lvl="3"/>
            <a:r>
              <a:rPr lang="en-GB" dirty="0"/>
              <a:t>ASN.1, XML.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TTCN-3 Tool Vendors:</a:t>
            </a:r>
          </a:p>
          <a:p>
            <a:pPr lvl="2"/>
            <a:r>
              <a:rPr lang="en-GB" dirty="0"/>
              <a:t>Strong support, currently 3GPP TTCN-3 test suites analysed by TF160 against 5 different TTCN-3 tools.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Return on experience: </a:t>
            </a:r>
          </a:p>
          <a:p>
            <a:pPr lvl="2"/>
            <a:r>
              <a:rPr lang="en-GB" dirty="0"/>
              <a:t>TTCN-3 standard (and tools) very stable. </a:t>
            </a:r>
          </a:p>
          <a:p>
            <a:pPr lvl="3"/>
            <a:r>
              <a:rPr lang="en-GB" dirty="0"/>
              <a:t>Occasional Change Requests raised. </a:t>
            </a:r>
          </a:p>
          <a:p>
            <a:pPr lvl="3"/>
            <a:r>
              <a:rPr lang="en-GB" dirty="0"/>
              <a:t>Main area where issues are currently found: XML mapping &amp; handling by tools. 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4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TF160 expectations on MTS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32688"/>
            <a:ext cx="11225625" cy="5144311"/>
          </a:xfrm>
        </p:spPr>
        <p:txBody>
          <a:bodyPr/>
          <a:lstStyle/>
          <a:p>
            <a:pPr lvl="1"/>
            <a:r>
              <a:rPr lang="en-GB" sz="3200" dirty="0"/>
              <a:t>To continue:</a:t>
            </a:r>
          </a:p>
          <a:p>
            <a:pPr lvl="2"/>
            <a:endParaRPr lang="en-GB" sz="2800" dirty="0"/>
          </a:p>
          <a:p>
            <a:pPr lvl="2"/>
            <a:r>
              <a:rPr lang="en-GB" sz="2800" dirty="0"/>
              <a:t>the maintenance and evolution of the TTCN-3 standard. </a:t>
            </a:r>
          </a:p>
          <a:p>
            <a:pPr lvl="3"/>
            <a:r>
              <a:rPr lang="en-GB" sz="2600" dirty="0"/>
              <a:t>Change Requests resolution.</a:t>
            </a:r>
          </a:p>
          <a:p>
            <a:pPr lvl="2"/>
            <a:endParaRPr lang="en-GB" sz="2800" dirty="0"/>
          </a:p>
          <a:p>
            <a:pPr lvl="2"/>
            <a:r>
              <a:rPr lang="en-GB" sz="2800" dirty="0"/>
              <a:t>the maintenance and extension of conformance tests for TTCN-3 tools: </a:t>
            </a:r>
          </a:p>
          <a:p>
            <a:pPr lvl="3"/>
            <a:r>
              <a:rPr lang="en-GB" sz="2400" dirty="0"/>
              <a:t>With special focus on XML conformance.</a:t>
            </a:r>
          </a:p>
          <a:p>
            <a:pPr lvl="1"/>
            <a:endParaRPr lang="en-GB" sz="3200" dirty="0"/>
          </a:p>
          <a:p>
            <a:pPr lvl="2"/>
            <a:endParaRPr lang="en-GB" sz="2800" dirty="0"/>
          </a:p>
          <a:p>
            <a:pPr lvl="1"/>
            <a:endParaRPr lang="en-GB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8030169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1135</TotalTime>
  <Words>327</Words>
  <Application>Microsoft Office PowerPoint</Application>
  <PresentationFormat>Widescreen</PresentationFormat>
  <Paragraphs>48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Wingdings</vt:lpstr>
      <vt:lpstr>ETSI Corporate 2018</vt:lpstr>
      <vt:lpstr>CTI/MTS collaboration - 3GPP TF160</vt:lpstr>
      <vt:lpstr>TF160 in a nutshell</vt:lpstr>
      <vt:lpstr>TF160 usage of MTS ‘outputs’</vt:lpstr>
      <vt:lpstr>TF160 expectations on MTS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1 or 2 Lines</dc:title>
  <dc:subject>&lt;Speech title here&gt;</dc:subject>
  <dc:creator>ETSI (MCA)</dc:creator>
  <cp:keywords/>
  <cp:lastModifiedBy>MCC TF160</cp:lastModifiedBy>
  <cp:revision>32</cp:revision>
  <dcterms:created xsi:type="dcterms:W3CDTF">2019-05-21T11:41:50Z</dcterms:created>
  <dcterms:modified xsi:type="dcterms:W3CDTF">2019-05-23T07:02:58Z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