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5" r:id="rId2"/>
    <p:sldId id="345" r:id="rId3"/>
    <p:sldId id="340" r:id="rId4"/>
    <p:sldId id="341" r:id="rId5"/>
    <p:sldId id="343" r:id="rId6"/>
    <p:sldId id="346" r:id="rId7"/>
    <p:sldId id="342" r:id="rId8"/>
    <p:sldId id="328" r:id="rId9"/>
    <p:sldId id="337" r:id="rId10"/>
    <p:sldId id="336" r:id="rId11"/>
    <p:sldId id="329" r:id="rId12"/>
    <p:sldId id="339" r:id="rId13"/>
    <p:sldId id="338" r:id="rId14"/>
    <p:sldId id="344" r:id="rId15"/>
    <p:sldId id="330" r:id="rId16"/>
    <p:sldId id="33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 Shilat" initials="MS" lastIdx="20" clrIdx="0">
    <p:extLst>
      <p:ext uri="{19B8F6BF-5375-455C-9EA6-DF929625EA0E}">
        <p15:presenceInfo xmlns:p15="http://schemas.microsoft.com/office/powerpoint/2012/main" userId="S-1-5-21-143744227-174999600-642189945-19616" providerId="AD"/>
      </p:ext>
    </p:extLst>
  </p:cmAuthor>
  <p:cmAuthor id="2" name="Ronit Soen" initials="RS" lastIdx="4" clrIdx="1">
    <p:extLst>
      <p:ext uri="{19B8F6BF-5375-455C-9EA6-DF929625EA0E}">
        <p15:presenceInfo xmlns:p15="http://schemas.microsoft.com/office/powerpoint/2012/main" userId="S-1-5-21-143744227-174999600-642189945-8196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E45"/>
    <a:srgbClr val="E1F0FF"/>
    <a:srgbClr val="004A8D"/>
    <a:srgbClr val="E7E6E6"/>
    <a:srgbClr val="298FD1"/>
    <a:srgbClr val="EC008C"/>
    <a:srgbClr val="F58C7E"/>
    <a:srgbClr val="F067A6"/>
    <a:srgbClr val="B4B0BA"/>
    <a:srgbClr val="F9A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סגנון בהיר 2 - הדגשה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98" autoAdjust="0"/>
    <p:restoredTop sz="95274" autoAdjust="0"/>
  </p:normalViewPr>
  <p:slideViewPr>
    <p:cSldViewPr snapToGrid="0" showGuides="1">
      <p:cViewPr varScale="1">
        <p:scale>
          <a:sx n="124" d="100"/>
          <a:sy n="124" d="100"/>
        </p:scale>
        <p:origin x="92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40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theme" Target="../theme/theme3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16408" y="0"/>
            <a:ext cx="2696906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Headline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646816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556B1-47E5-4841-AF78-A552147C4512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5/20/19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646816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/>
            </a:lvl1pPr>
          </a:lstStyle>
          <a:p>
            <a:fld id="{31C06EA9-5B09-4754-A303-3A3F0FC820EB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B2504C87-FC84-438B-A720-21488CDB61C0}"/>
              </a:ext>
            </a:extLst>
          </p:cNvPr>
          <p:cNvGrpSpPr/>
          <p:nvPr/>
        </p:nvGrpSpPr>
        <p:grpSpPr>
          <a:xfrm>
            <a:off x="487353" y="8442026"/>
            <a:ext cx="1168026" cy="486374"/>
            <a:chOff x="10299671" y="346413"/>
            <a:chExt cx="1535713" cy="639482"/>
          </a:xfrm>
        </p:grpSpPr>
        <p:pic>
          <p:nvPicPr>
            <p:cNvPr id="18" name="Picture 557">
              <a:extLst>
                <a:ext uri="{FF2B5EF4-FFF2-40B4-BE49-F238E27FC236}">
                  <a16:creationId xmlns:a16="http://schemas.microsoft.com/office/drawing/2014/main" id="{0A92B92B-D22F-4FF9-B868-A7AC80615C3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853" y="346413"/>
              <a:ext cx="328512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58">
              <a:extLst>
                <a:ext uri="{FF2B5EF4-FFF2-40B4-BE49-F238E27FC236}">
                  <a16:creationId xmlns:a16="http://schemas.microsoft.com/office/drawing/2014/main" id="{7D250BE4-0032-4CCD-84C8-744BBB7185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6660" y="354387"/>
              <a:ext cx="314160" cy="470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59">
              <a:extLst>
                <a:ext uri="{FF2B5EF4-FFF2-40B4-BE49-F238E27FC236}">
                  <a16:creationId xmlns:a16="http://schemas.microsoft.com/office/drawing/2014/main" id="{C15384F6-8DB7-41A6-93B8-A4BC23530E8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2871" y="346413"/>
              <a:ext cx="328512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60">
              <a:extLst>
                <a:ext uri="{FF2B5EF4-FFF2-40B4-BE49-F238E27FC236}">
                  <a16:creationId xmlns:a16="http://schemas.microsoft.com/office/drawing/2014/main" id="{43EBC18D-92B8-4565-8E90-F7ECD31B201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9671" y="590405"/>
              <a:ext cx="755895" cy="23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61">
              <a:extLst>
                <a:ext uri="{FF2B5EF4-FFF2-40B4-BE49-F238E27FC236}">
                  <a16:creationId xmlns:a16="http://schemas.microsoft.com/office/drawing/2014/main" id="{1C501CCD-4174-4668-8166-87CAAEB77A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7832" y="346413"/>
              <a:ext cx="320538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62">
              <a:extLst>
                <a:ext uri="{FF2B5EF4-FFF2-40B4-BE49-F238E27FC236}">
                  <a16:creationId xmlns:a16="http://schemas.microsoft.com/office/drawing/2014/main" id="{E57B3E20-17C7-494E-A0A2-BAB2AF195E3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6404" y="346413"/>
              <a:ext cx="307781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63">
              <a:extLst>
                <a:ext uri="{FF2B5EF4-FFF2-40B4-BE49-F238E27FC236}">
                  <a16:creationId xmlns:a16="http://schemas.microsoft.com/office/drawing/2014/main" id="{514A8179-A926-426C-9CAA-AA208EA17DF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5841" y="346413"/>
              <a:ext cx="322133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564">
              <a:extLst>
                <a:ext uri="{FF2B5EF4-FFF2-40B4-BE49-F238E27FC236}">
                  <a16:creationId xmlns:a16="http://schemas.microsoft.com/office/drawing/2014/main" id="{74373E8D-8315-4171-8C2E-F8914FEB2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72642" y="360766"/>
              <a:ext cx="621939" cy="457684"/>
            </a:xfrm>
            <a:custGeom>
              <a:avLst/>
              <a:gdLst>
                <a:gd name="T0" fmla="*/ 245 w 261"/>
                <a:gd name="T1" fmla="*/ 100 h 192"/>
                <a:gd name="T2" fmla="*/ 139 w 261"/>
                <a:gd name="T3" fmla="*/ 192 h 192"/>
                <a:gd name="T4" fmla="*/ 261 w 261"/>
                <a:gd name="T5" fmla="*/ 88 h 192"/>
                <a:gd name="T6" fmla="*/ 17 w 261"/>
                <a:gd name="T7" fmla="*/ 88 h 192"/>
                <a:gd name="T8" fmla="*/ 124 w 261"/>
                <a:gd name="T9" fmla="*/ 0 h 192"/>
                <a:gd name="T10" fmla="*/ 0 w 261"/>
                <a:gd name="T11" fmla="*/ 100 h 192"/>
                <a:gd name="T12" fmla="*/ 245 w 261"/>
                <a:gd name="T13" fmla="*/ 10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192">
                  <a:moveTo>
                    <a:pt x="245" y="100"/>
                  </a:moveTo>
                  <a:cubicBezTo>
                    <a:pt x="245" y="167"/>
                    <a:pt x="142" y="192"/>
                    <a:pt x="139" y="192"/>
                  </a:cubicBezTo>
                  <a:cubicBezTo>
                    <a:pt x="150" y="192"/>
                    <a:pt x="261" y="172"/>
                    <a:pt x="261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22"/>
                    <a:pt x="121" y="0"/>
                    <a:pt x="124" y="0"/>
                  </a:cubicBezTo>
                  <a:cubicBezTo>
                    <a:pt x="113" y="0"/>
                    <a:pt x="0" y="18"/>
                    <a:pt x="0" y="100"/>
                  </a:cubicBezTo>
                  <a:lnTo>
                    <a:pt x="245" y="10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6" name="Picture 565">
              <a:extLst>
                <a:ext uri="{FF2B5EF4-FFF2-40B4-BE49-F238E27FC236}">
                  <a16:creationId xmlns:a16="http://schemas.microsoft.com/office/drawing/2014/main" id="{22FAB139-CD22-4E10-BE68-C62BC7B58D7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6872" y="351198"/>
              <a:ext cx="328512" cy="236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eform 566">
              <a:extLst>
                <a:ext uri="{FF2B5EF4-FFF2-40B4-BE49-F238E27FC236}">
                  <a16:creationId xmlns:a16="http://schemas.microsoft.com/office/drawing/2014/main" id="{7EC961B9-3432-4D00-BA4C-4A78D343FA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06050" y="429338"/>
              <a:ext cx="157877" cy="151499"/>
            </a:xfrm>
            <a:custGeom>
              <a:avLst/>
              <a:gdLst>
                <a:gd name="T0" fmla="*/ 0 w 99"/>
                <a:gd name="T1" fmla="*/ 95 h 95"/>
                <a:gd name="T2" fmla="*/ 24 w 99"/>
                <a:gd name="T3" fmla="*/ 0 h 95"/>
                <a:gd name="T4" fmla="*/ 99 w 99"/>
                <a:gd name="T5" fmla="*/ 0 h 95"/>
                <a:gd name="T6" fmla="*/ 93 w 99"/>
                <a:gd name="T7" fmla="*/ 23 h 95"/>
                <a:gd name="T8" fmla="*/ 48 w 99"/>
                <a:gd name="T9" fmla="*/ 23 h 95"/>
                <a:gd name="T10" fmla="*/ 45 w 99"/>
                <a:gd name="T11" fmla="*/ 36 h 95"/>
                <a:gd name="T12" fmla="*/ 82 w 99"/>
                <a:gd name="T13" fmla="*/ 36 h 95"/>
                <a:gd name="T14" fmla="*/ 76 w 99"/>
                <a:gd name="T15" fmla="*/ 57 h 95"/>
                <a:gd name="T16" fmla="*/ 39 w 99"/>
                <a:gd name="T17" fmla="*/ 57 h 95"/>
                <a:gd name="T18" fmla="*/ 36 w 99"/>
                <a:gd name="T19" fmla="*/ 72 h 95"/>
                <a:gd name="T20" fmla="*/ 82 w 99"/>
                <a:gd name="T21" fmla="*/ 72 h 95"/>
                <a:gd name="T22" fmla="*/ 76 w 99"/>
                <a:gd name="T23" fmla="*/ 95 h 95"/>
                <a:gd name="T24" fmla="*/ 0 w 99"/>
                <a:gd name="T2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5">
                  <a:moveTo>
                    <a:pt x="0" y="95"/>
                  </a:moveTo>
                  <a:lnTo>
                    <a:pt x="24" y="0"/>
                  </a:lnTo>
                  <a:lnTo>
                    <a:pt x="99" y="0"/>
                  </a:lnTo>
                  <a:lnTo>
                    <a:pt x="93" y="23"/>
                  </a:lnTo>
                  <a:lnTo>
                    <a:pt x="48" y="23"/>
                  </a:lnTo>
                  <a:lnTo>
                    <a:pt x="45" y="36"/>
                  </a:lnTo>
                  <a:lnTo>
                    <a:pt x="82" y="36"/>
                  </a:lnTo>
                  <a:lnTo>
                    <a:pt x="76" y="57"/>
                  </a:lnTo>
                  <a:lnTo>
                    <a:pt x="39" y="57"/>
                  </a:lnTo>
                  <a:lnTo>
                    <a:pt x="36" y="72"/>
                  </a:lnTo>
                  <a:lnTo>
                    <a:pt x="82" y="72"/>
                  </a:lnTo>
                  <a:lnTo>
                    <a:pt x="76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67">
              <a:extLst>
                <a:ext uri="{FF2B5EF4-FFF2-40B4-BE49-F238E27FC236}">
                  <a16:creationId xmlns:a16="http://schemas.microsoft.com/office/drawing/2014/main" id="{93907AED-F43B-4D7B-9361-12CA48814B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60738" y="429338"/>
              <a:ext cx="143524" cy="151499"/>
            </a:xfrm>
            <a:custGeom>
              <a:avLst/>
              <a:gdLst>
                <a:gd name="T0" fmla="*/ 6 w 90"/>
                <a:gd name="T1" fmla="*/ 0 h 95"/>
                <a:gd name="T2" fmla="*/ 90 w 90"/>
                <a:gd name="T3" fmla="*/ 0 h 95"/>
                <a:gd name="T4" fmla="*/ 84 w 90"/>
                <a:gd name="T5" fmla="*/ 26 h 95"/>
                <a:gd name="T6" fmla="*/ 57 w 90"/>
                <a:gd name="T7" fmla="*/ 26 h 95"/>
                <a:gd name="T8" fmla="*/ 39 w 90"/>
                <a:gd name="T9" fmla="*/ 95 h 95"/>
                <a:gd name="T10" fmla="*/ 9 w 90"/>
                <a:gd name="T11" fmla="*/ 95 h 95"/>
                <a:gd name="T12" fmla="*/ 27 w 90"/>
                <a:gd name="T13" fmla="*/ 26 h 95"/>
                <a:gd name="T14" fmla="*/ 0 w 90"/>
                <a:gd name="T15" fmla="*/ 26 h 95"/>
                <a:gd name="T16" fmla="*/ 6 w 90"/>
                <a:gd name="T1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95">
                  <a:moveTo>
                    <a:pt x="6" y="0"/>
                  </a:moveTo>
                  <a:lnTo>
                    <a:pt x="90" y="0"/>
                  </a:lnTo>
                  <a:lnTo>
                    <a:pt x="84" y="26"/>
                  </a:lnTo>
                  <a:lnTo>
                    <a:pt x="57" y="26"/>
                  </a:lnTo>
                  <a:lnTo>
                    <a:pt x="39" y="95"/>
                  </a:lnTo>
                  <a:lnTo>
                    <a:pt x="9" y="95"/>
                  </a:lnTo>
                  <a:lnTo>
                    <a:pt x="27" y="26"/>
                  </a:lnTo>
                  <a:lnTo>
                    <a:pt x="0" y="2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68">
              <a:extLst>
                <a:ext uri="{FF2B5EF4-FFF2-40B4-BE49-F238E27FC236}">
                  <a16:creationId xmlns:a16="http://schemas.microsoft.com/office/drawing/2014/main" id="{1C955C52-2EFE-47FC-A984-DC626F9F84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5558" y="427744"/>
              <a:ext cx="151499" cy="154688"/>
            </a:xfrm>
            <a:custGeom>
              <a:avLst/>
              <a:gdLst>
                <a:gd name="T0" fmla="*/ 43 w 64"/>
                <a:gd name="T1" fmla="*/ 19 h 65"/>
                <a:gd name="T2" fmla="*/ 42 w 64"/>
                <a:gd name="T3" fmla="*/ 15 h 65"/>
                <a:gd name="T4" fmla="*/ 37 w 64"/>
                <a:gd name="T5" fmla="*/ 14 h 65"/>
                <a:gd name="T6" fmla="*/ 30 w 64"/>
                <a:gd name="T7" fmla="*/ 18 h 65"/>
                <a:gd name="T8" fmla="*/ 58 w 64"/>
                <a:gd name="T9" fmla="*/ 44 h 65"/>
                <a:gd name="T10" fmla="*/ 24 w 64"/>
                <a:gd name="T11" fmla="*/ 65 h 65"/>
                <a:gd name="T12" fmla="*/ 2 w 64"/>
                <a:gd name="T13" fmla="*/ 44 h 65"/>
                <a:gd name="T14" fmla="*/ 21 w 64"/>
                <a:gd name="T15" fmla="*/ 44 h 65"/>
                <a:gd name="T16" fmla="*/ 23 w 64"/>
                <a:gd name="T17" fmla="*/ 49 h 65"/>
                <a:gd name="T18" fmla="*/ 29 w 64"/>
                <a:gd name="T19" fmla="*/ 51 h 65"/>
                <a:gd name="T20" fmla="*/ 38 w 64"/>
                <a:gd name="T21" fmla="*/ 46 h 65"/>
                <a:gd name="T22" fmla="*/ 10 w 64"/>
                <a:gd name="T23" fmla="*/ 20 h 65"/>
                <a:gd name="T24" fmla="*/ 41 w 64"/>
                <a:gd name="T25" fmla="*/ 0 h 65"/>
                <a:gd name="T26" fmla="*/ 62 w 64"/>
                <a:gd name="T27" fmla="*/ 19 h 65"/>
                <a:gd name="T28" fmla="*/ 43 w 64"/>
                <a:gd name="T29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65">
                  <a:moveTo>
                    <a:pt x="43" y="19"/>
                  </a:moveTo>
                  <a:cubicBezTo>
                    <a:pt x="44" y="17"/>
                    <a:pt x="43" y="16"/>
                    <a:pt x="42" y="15"/>
                  </a:cubicBezTo>
                  <a:cubicBezTo>
                    <a:pt x="40" y="14"/>
                    <a:pt x="39" y="14"/>
                    <a:pt x="37" y="14"/>
                  </a:cubicBezTo>
                  <a:cubicBezTo>
                    <a:pt x="32" y="14"/>
                    <a:pt x="30" y="15"/>
                    <a:pt x="30" y="18"/>
                  </a:cubicBezTo>
                  <a:cubicBezTo>
                    <a:pt x="27" y="27"/>
                    <a:pt x="64" y="21"/>
                    <a:pt x="58" y="44"/>
                  </a:cubicBezTo>
                  <a:cubicBezTo>
                    <a:pt x="54" y="58"/>
                    <a:pt x="41" y="65"/>
                    <a:pt x="24" y="65"/>
                  </a:cubicBezTo>
                  <a:cubicBezTo>
                    <a:pt x="8" y="65"/>
                    <a:pt x="0" y="56"/>
                    <a:pt x="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2" y="48"/>
                    <a:pt x="23" y="49"/>
                  </a:cubicBezTo>
                  <a:cubicBezTo>
                    <a:pt x="25" y="50"/>
                    <a:pt x="27" y="51"/>
                    <a:pt x="29" y="51"/>
                  </a:cubicBezTo>
                  <a:cubicBezTo>
                    <a:pt x="34" y="51"/>
                    <a:pt x="37" y="49"/>
                    <a:pt x="38" y="46"/>
                  </a:cubicBezTo>
                  <a:cubicBezTo>
                    <a:pt x="40" y="37"/>
                    <a:pt x="4" y="43"/>
                    <a:pt x="10" y="20"/>
                  </a:cubicBezTo>
                  <a:cubicBezTo>
                    <a:pt x="13" y="6"/>
                    <a:pt x="26" y="0"/>
                    <a:pt x="41" y="0"/>
                  </a:cubicBezTo>
                  <a:cubicBezTo>
                    <a:pt x="58" y="0"/>
                    <a:pt x="64" y="8"/>
                    <a:pt x="62" y="19"/>
                  </a:cubicBezTo>
                  <a:lnTo>
                    <a:pt x="43" y="19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69">
              <a:extLst>
                <a:ext uri="{FF2B5EF4-FFF2-40B4-BE49-F238E27FC236}">
                  <a16:creationId xmlns:a16="http://schemas.microsoft.com/office/drawing/2014/main" id="{B5268699-F415-4999-803B-D418F83DF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2703" y="429338"/>
              <a:ext cx="86115" cy="151499"/>
            </a:xfrm>
            <a:custGeom>
              <a:avLst/>
              <a:gdLst>
                <a:gd name="T0" fmla="*/ 0 w 54"/>
                <a:gd name="T1" fmla="*/ 95 h 95"/>
                <a:gd name="T2" fmla="*/ 24 w 54"/>
                <a:gd name="T3" fmla="*/ 0 h 95"/>
                <a:gd name="T4" fmla="*/ 54 w 54"/>
                <a:gd name="T5" fmla="*/ 0 h 95"/>
                <a:gd name="T6" fmla="*/ 30 w 54"/>
                <a:gd name="T7" fmla="*/ 95 h 95"/>
                <a:gd name="T8" fmla="*/ 0 w 54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5">
                  <a:moveTo>
                    <a:pt x="0" y="95"/>
                  </a:moveTo>
                  <a:lnTo>
                    <a:pt x="24" y="0"/>
                  </a:lnTo>
                  <a:lnTo>
                    <a:pt x="54" y="0"/>
                  </a:lnTo>
                  <a:lnTo>
                    <a:pt x="3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70">
              <a:extLst>
                <a:ext uri="{FF2B5EF4-FFF2-40B4-BE49-F238E27FC236}">
                  <a16:creationId xmlns:a16="http://schemas.microsoft.com/office/drawing/2014/main" id="{E70622DE-2437-4CCF-BCA8-731EF210C0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09240" y="867886"/>
              <a:ext cx="49437" cy="94089"/>
            </a:xfrm>
            <a:custGeom>
              <a:avLst/>
              <a:gdLst>
                <a:gd name="T0" fmla="*/ 0 w 31"/>
                <a:gd name="T1" fmla="*/ 6 h 59"/>
                <a:gd name="T2" fmla="*/ 0 w 31"/>
                <a:gd name="T3" fmla="*/ 0 h 59"/>
                <a:gd name="T4" fmla="*/ 31 w 31"/>
                <a:gd name="T5" fmla="*/ 0 h 59"/>
                <a:gd name="T6" fmla="*/ 31 w 31"/>
                <a:gd name="T7" fmla="*/ 6 h 59"/>
                <a:gd name="T8" fmla="*/ 17 w 31"/>
                <a:gd name="T9" fmla="*/ 6 h 59"/>
                <a:gd name="T10" fmla="*/ 17 w 31"/>
                <a:gd name="T11" fmla="*/ 59 h 59"/>
                <a:gd name="T12" fmla="*/ 11 w 31"/>
                <a:gd name="T13" fmla="*/ 59 h 59"/>
                <a:gd name="T14" fmla="*/ 11 w 31"/>
                <a:gd name="T15" fmla="*/ 6 h 59"/>
                <a:gd name="T16" fmla="*/ 0 w 31"/>
                <a:gd name="T17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59">
                  <a:moveTo>
                    <a:pt x="0" y="6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17" y="6"/>
                  </a:lnTo>
                  <a:lnTo>
                    <a:pt x="17" y="59"/>
                  </a:lnTo>
                  <a:lnTo>
                    <a:pt x="11" y="59"/>
                  </a:lnTo>
                  <a:lnTo>
                    <a:pt x="1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71">
              <a:extLst>
                <a:ext uri="{FF2B5EF4-FFF2-40B4-BE49-F238E27FC236}">
                  <a16:creationId xmlns:a16="http://schemas.microsoft.com/office/drawing/2014/main" id="{748D3C03-3124-46A0-99E5-CB20E03CDC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79407" y="866291"/>
              <a:ext cx="60599" cy="95683"/>
            </a:xfrm>
            <a:custGeom>
              <a:avLst/>
              <a:gdLst>
                <a:gd name="T0" fmla="*/ 0 w 25"/>
                <a:gd name="T1" fmla="*/ 0 h 40"/>
                <a:gd name="T2" fmla="*/ 4 w 25"/>
                <a:gd name="T3" fmla="*/ 0 h 40"/>
                <a:gd name="T4" fmla="*/ 4 w 25"/>
                <a:gd name="T5" fmla="*/ 16 h 40"/>
                <a:gd name="T6" fmla="*/ 8 w 25"/>
                <a:gd name="T7" fmla="*/ 12 h 40"/>
                <a:gd name="T8" fmla="*/ 14 w 25"/>
                <a:gd name="T9" fmla="*/ 10 h 40"/>
                <a:gd name="T10" fmla="*/ 20 w 25"/>
                <a:gd name="T11" fmla="*/ 12 h 40"/>
                <a:gd name="T12" fmla="*/ 24 w 25"/>
                <a:gd name="T13" fmla="*/ 16 h 40"/>
                <a:gd name="T14" fmla="*/ 25 w 25"/>
                <a:gd name="T15" fmla="*/ 25 h 40"/>
                <a:gd name="T16" fmla="*/ 25 w 25"/>
                <a:gd name="T17" fmla="*/ 40 h 40"/>
                <a:gd name="T18" fmla="*/ 21 w 25"/>
                <a:gd name="T19" fmla="*/ 40 h 40"/>
                <a:gd name="T20" fmla="*/ 21 w 25"/>
                <a:gd name="T21" fmla="*/ 26 h 40"/>
                <a:gd name="T22" fmla="*/ 21 w 25"/>
                <a:gd name="T23" fmla="*/ 19 h 40"/>
                <a:gd name="T24" fmla="*/ 18 w 25"/>
                <a:gd name="T25" fmla="*/ 15 h 40"/>
                <a:gd name="T26" fmla="*/ 14 w 25"/>
                <a:gd name="T27" fmla="*/ 14 h 40"/>
                <a:gd name="T28" fmla="*/ 8 w 25"/>
                <a:gd name="T29" fmla="*/ 16 h 40"/>
                <a:gd name="T30" fmla="*/ 4 w 25"/>
                <a:gd name="T31" fmla="*/ 21 h 40"/>
                <a:gd name="T32" fmla="*/ 4 w 25"/>
                <a:gd name="T33" fmla="*/ 29 h 40"/>
                <a:gd name="T34" fmla="*/ 4 w 25"/>
                <a:gd name="T35" fmla="*/ 40 h 40"/>
                <a:gd name="T36" fmla="*/ 0 w 25"/>
                <a:gd name="T37" fmla="*/ 40 h 40"/>
                <a:gd name="T38" fmla="*/ 0 w 25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0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4"/>
                    <a:pt x="7" y="13"/>
                    <a:pt x="8" y="12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16" y="10"/>
                    <a:pt x="18" y="11"/>
                    <a:pt x="20" y="12"/>
                  </a:cubicBezTo>
                  <a:cubicBezTo>
                    <a:pt x="22" y="13"/>
                    <a:pt x="23" y="15"/>
                    <a:pt x="24" y="16"/>
                  </a:cubicBezTo>
                  <a:cubicBezTo>
                    <a:pt x="24" y="18"/>
                    <a:pt x="25" y="21"/>
                    <a:pt x="25" y="2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3"/>
                    <a:pt x="21" y="21"/>
                    <a:pt x="21" y="19"/>
                  </a:cubicBezTo>
                  <a:cubicBezTo>
                    <a:pt x="20" y="18"/>
                    <a:pt x="19" y="16"/>
                    <a:pt x="18" y="15"/>
                  </a:cubicBezTo>
                  <a:cubicBezTo>
                    <a:pt x="17" y="14"/>
                    <a:pt x="15" y="14"/>
                    <a:pt x="14" y="14"/>
                  </a:cubicBezTo>
                  <a:cubicBezTo>
                    <a:pt x="11" y="14"/>
                    <a:pt x="9" y="14"/>
                    <a:pt x="8" y="16"/>
                  </a:cubicBezTo>
                  <a:cubicBezTo>
                    <a:pt x="6" y="17"/>
                    <a:pt x="5" y="19"/>
                    <a:pt x="4" y="21"/>
                  </a:cubicBezTo>
                  <a:cubicBezTo>
                    <a:pt x="4" y="23"/>
                    <a:pt x="4" y="25"/>
                    <a:pt x="4" y="2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72">
              <a:extLst>
                <a:ext uri="{FF2B5EF4-FFF2-40B4-BE49-F238E27FC236}">
                  <a16:creationId xmlns:a16="http://schemas.microsoft.com/office/drawing/2014/main" id="{D0AAAF57-B701-4B57-96FA-3CEAE28D9C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63928" y="890212"/>
              <a:ext cx="70168" cy="71763"/>
            </a:xfrm>
            <a:custGeom>
              <a:avLst/>
              <a:gdLst>
                <a:gd name="T0" fmla="*/ 26 w 30"/>
                <a:gd name="T1" fmla="*/ 20 h 30"/>
                <a:gd name="T2" fmla="*/ 29 w 30"/>
                <a:gd name="T3" fmla="*/ 22 h 30"/>
                <a:gd name="T4" fmla="*/ 25 w 30"/>
                <a:gd name="T5" fmla="*/ 27 h 30"/>
                <a:gd name="T6" fmla="*/ 21 w 30"/>
                <a:gd name="T7" fmla="*/ 29 h 30"/>
                <a:gd name="T8" fmla="*/ 15 w 30"/>
                <a:gd name="T9" fmla="*/ 30 h 30"/>
                <a:gd name="T10" fmla="*/ 4 w 30"/>
                <a:gd name="T11" fmla="*/ 26 h 30"/>
                <a:gd name="T12" fmla="*/ 0 w 30"/>
                <a:gd name="T13" fmla="*/ 15 h 30"/>
                <a:gd name="T14" fmla="*/ 4 w 30"/>
                <a:gd name="T15" fmla="*/ 6 h 30"/>
                <a:gd name="T16" fmla="*/ 15 w 30"/>
                <a:gd name="T17" fmla="*/ 0 h 30"/>
                <a:gd name="T18" fmla="*/ 27 w 30"/>
                <a:gd name="T19" fmla="*/ 6 h 30"/>
                <a:gd name="T20" fmla="*/ 30 w 30"/>
                <a:gd name="T21" fmla="*/ 16 h 30"/>
                <a:gd name="T22" fmla="*/ 4 w 30"/>
                <a:gd name="T23" fmla="*/ 16 h 30"/>
                <a:gd name="T24" fmla="*/ 7 w 30"/>
                <a:gd name="T25" fmla="*/ 24 h 30"/>
                <a:gd name="T26" fmla="*/ 15 w 30"/>
                <a:gd name="T27" fmla="*/ 27 h 30"/>
                <a:gd name="T28" fmla="*/ 19 w 30"/>
                <a:gd name="T29" fmla="*/ 26 h 30"/>
                <a:gd name="T30" fmla="*/ 23 w 30"/>
                <a:gd name="T31" fmla="*/ 24 h 30"/>
                <a:gd name="T32" fmla="*/ 26 w 30"/>
                <a:gd name="T33" fmla="*/ 20 h 30"/>
                <a:gd name="T34" fmla="*/ 26 w 30"/>
                <a:gd name="T35" fmla="*/ 12 h 30"/>
                <a:gd name="T36" fmla="*/ 24 w 30"/>
                <a:gd name="T37" fmla="*/ 8 h 30"/>
                <a:gd name="T38" fmla="*/ 20 w 30"/>
                <a:gd name="T39" fmla="*/ 5 h 30"/>
                <a:gd name="T40" fmla="*/ 15 w 30"/>
                <a:gd name="T41" fmla="*/ 4 h 30"/>
                <a:gd name="T42" fmla="*/ 8 w 30"/>
                <a:gd name="T43" fmla="*/ 7 h 30"/>
                <a:gd name="T44" fmla="*/ 5 w 30"/>
                <a:gd name="T45" fmla="*/ 12 h 30"/>
                <a:gd name="T46" fmla="*/ 26 w 30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26" y="20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8" y="24"/>
                    <a:pt x="27" y="25"/>
                    <a:pt x="25" y="27"/>
                  </a:cubicBezTo>
                  <a:cubicBezTo>
                    <a:pt x="24" y="28"/>
                    <a:pt x="23" y="29"/>
                    <a:pt x="21" y="29"/>
                  </a:cubicBezTo>
                  <a:cubicBezTo>
                    <a:pt x="19" y="30"/>
                    <a:pt x="17" y="30"/>
                    <a:pt x="15" y="30"/>
                  </a:cubicBezTo>
                  <a:cubicBezTo>
                    <a:pt x="11" y="30"/>
                    <a:pt x="7" y="29"/>
                    <a:pt x="4" y="26"/>
                  </a:cubicBezTo>
                  <a:cubicBezTo>
                    <a:pt x="2" y="23"/>
                    <a:pt x="0" y="19"/>
                    <a:pt x="0" y="15"/>
                  </a:cubicBezTo>
                  <a:cubicBezTo>
                    <a:pt x="0" y="12"/>
                    <a:pt x="2" y="9"/>
                    <a:pt x="4" y="6"/>
                  </a:cubicBezTo>
                  <a:cubicBezTo>
                    <a:pt x="7" y="2"/>
                    <a:pt x="10" y="0"/>
                    <a:pt x="15" y="0"/>
                  </a:cubicBezTo>
                  <a:cubicBezTo>
                    <a:pt x="20" y="0"/>
                    <a:pt x="24" y="2"/>
                    <a:pt x="27" y="6"/>
                  </a:cubicBezTo>
                  <a:cubicBezTo>
                    <a:pt x="29" y="8"/>
                    <a:pt x="30" y="12"/>
                    <a:pt x="3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9"/>
                    <a:pt x="5" y="22"/>
                    <a:pt x="7" y="24"/>
                  </a:cubicBezTo>
                  <a:cubicBezTo>
                    <a:pt x="9" y="26"/>
                    <a:pt x="12" y="27"/>
                    <a:pt x="15" y="27"/>
                  </a:cubicBezTo>
                  <a:cubicBezTo>
                    <a:pt x="16" y="27"/>
                    <a:pt x="18" y="27"/>
                    <a:pt x="19" y="26"/>
                  </a:cubicBezTo>
                  <a:cubicBezTo>
                    <a:pt x="21" y="26"/>
                    <a:pt x="22" y="25"/>
                    <a:pt x="23" y="24"/>
                  </a:cubicBezTo>
                  <a:cubicBezTo>
                    <a:pt x="24" y="23"/>
                    <a:pt x="25" y="22"/>
                    <a:pt x="26" y="20"/>
                  </a:cubicBezTo>
                  <a:close/>
                  <a:moveTo>
                    <a:pt x="26" y="12"/>
                  </a:moveTo>
                  <a:cubicBezTo>
                    <a:pt x="25" y="10"/>
                    <a:pt x="25" y="9"/>
                    <a:pt x="24" y="8"/>
                  </a:cubicBezTo>
                  <a:cubicBezTo>
                    <a:pt x="23" y="7"/>
                    <a:pt x="21" y="6"/>
                    <a:pt x="20" y="5"/>
                  </a:cubicBezTo>
                  <a:cubicBezTo>
                    <a:pt x="18" y="4"/>
                    <a:pt x="17" y="4"/>
                    <a:pt x="15" y="4"/>
                  </a:cubicBezTo>
                  <a:cubicBezTo>
                    <a:pt x="12" y="4"/>
                    <a:pt x="10" y="5"/>
                    <a:pt x="8" y="7"/>
                  </a:cubicBezTo>
                  <a:cubicBezTo>
                    <a:pt x="6" y="8"/>
                    <a:pt x="5" y="10"/>
                    <a:pt x="5" y="12"/>
                  </a:cubicBezTo>
                  <a:lnTo>
                    <a:pt x="26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73">
              <a:extLst>
                <a:ext uri="{FF2B5EF4-FFF2-40B4-BE49-F238E27FC236}">
                  <a16:creationId xmlns:a16="http://schemas.microsoft.com/office/drawing/2014/main" id="{CA2BF93B-FBE1-4DC4-B567-57737B532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99478" y="866291"/>
              <a:ext cx="52626" cy="95683"/>
            </a:xfrm>
            <a:custGeom>
              <a:avLst/>
              <a:gdLst>
                <a:gd name="T0" fmla="*/ 0 w 22"/>
                <a:gd name="T1" fmla="*/ 32 h 40"/>
                <a:gd name="T2" fmla="*/ 3 w 22"/>
                <a:gd name="T3" fmla="*/ 30 h 40"/>
                <a:gd name="T4" fmla="*/ 11 w 22"/>
                <a:gd name="T5" fmla="*/ 37 h 40"/>
                <a:gd name="T6" fmla="*/ 14 w 22"/>
                <a:gd name="T7" fmla="*/ 36 h 40"/>
                <a:gd name="T8" fmla="*/ 17 w 22"/>
                <a:gd name="T9" fmla="*/ 33 h 40"/>
                <a:gd name="T10" fmla="*/ 18 w 22"/>
                <a:gd name="T11" fmla="*/ 30 h 40"/>
                <a:gd name="T12" fmla="*/ 17 w 22"/>
                <a:gd name="T13" fmla="*/ 26 h 40"/>
                <a:gd name="T14" fmla="*/ 10 w 22"/>
                <a:gd name="T15" fmla="*/ 20 h 40"/>
                <a:gd name="T16" fmla="*/ 4 w 22"/>
                <a:gd name="T17" fmla="*/ 15 h 40"/>
                <a:gd name="T18" fmla="*/ 2 w 22"/>
                <a:gd name="T19" fmla="*/ 9 h 40"/>
                <a:gd name="T20" fmla="*/ 3 w 22"/>
                <a:gd name="T21" fmla="*/ 5 h 40"/>
                <a:gd name="T22" fmla="*/ 7 w 22"/>
                <a:gd name="T23" fmla="*/ 1 h 40"/>
                <a:gd name="T24" fmla="*/ 11 w 22"/>
                <a:gd name="T25" fmla="*/ 0 h 40"/>
                <a:gd name="T26" fmla="*/ 16 w 22"/>
                <a:gd name="T27" fmla="*/ 1 h 40"/>
                <a:gd name="T28" fmla="*/ 21 w 22"/>
                <a:gd name="T29" fmla="*/ 6 h 40"/>
                <a:gd name="T30" fmla="*/ 18 w 22"/>
                <a:gd name="T31" fmla="*/ 9 h 40"/>
                <a:gd name="T32" fmla="*/ 15 w 22"/>
                <a:gd name="T33" fmla="*/ 5 h 40"/>
                <a:gd name="T34" fmla="*/ 11 w 22"/>
                <a:gd name="T35" fmla="*/ 4 h 40"/>
                <a:gd name="T36" fmla="*/ 7 w 22"/>
                <a:gd name="T37" fmla="*/ 6 h 40"/>
                <a:gd name="T38" fmla="*/ 6 w 22"/>
                <a:gd name="T39" fmla="*/ 9 h 40"/>
                <a:gd name="T40" fmla="*/ 7 w 22"/>
                <a:gd name="T41" fmla="*/ 11 h 40"/>
                <a:gd name="T42" fmla="*/ 8 w 22"/>
                <a:gd name="T43" fmla="*/ 14 h 40"/>
                <a:gd name="T44" fmla="*/ 13 w 22"/>
                <a:gd name="T45" fmla="*/ 18 h 40"/>
                <a:gd name="T46" fmla="*/ 20 w 22"/>
                <a:gd name="T47" fmla="*/ 24 h 40"/>
                <a:gd name="T48" fmla="*/ 22 w 22"/>
                <a:gd name="T49" fmla="*/ 30 h 40"/>
                <a:gd name="T50" fmla="*/ 19 w 22"/>
                <a:gd name="T51" fmla="*/ 37 h 40"/>
                <a:gd name="T52" fmla="*/ 11 w 22"/>
                <a:gd name="T53" fmla="*/ 40 h 40"/>
                <a:gd name="T54" fmla="*/ 5 w 22"/>
                <a:gd name="T55" fmla="*/ 39 h 40"/>
                <a:gd name="T56" fmla="*/ 0 w 22"/>
                <a:gd name="T57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40">
                  <a:moveTo>
                    <a:pt x="0" y="32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5" y="35"/>
                    <a:pt x="8" y="37"/>
                    <a:pt x="11" y="37"/>
                  </a:cubicBezTo>
                  <a:cubicBezTo>
                    <a:pt x="12" y="37"/>
                    <a:pt x="13" y="36"/>
                    <a:pt x="14" y="36"/>
                  </a:cubicBezTo>
                  <a:cubicBezTo>
                    <a:pt x="16" y="35"/>
                    <a:pt x="16" y="34"/>
                    <a:pt x="17" y="33"/>
                  </a:cubicBezTo>
                  <a:cubicBezTo>
                    <a:pt x="18" y="32"/>
                    <a:pt x="18" y="31"/>
                    <a:pt x="18" y="30"/>
                  </a:cubicBezTo>
                  <a:cubicBezTo>
                    <a:pt x="18" y="29"/>
                    <a:pt x="17" y="28"/>
                    <a:pt x="17" y="26"/>
                  </a:cubicBezTo>
                  <a:cubicBezTo>
                    <a:pt x="15" y="25"/>
                    <a:pt x="13" y="23"/>
                    <a:pt x="10" y="20"/>
                  </a:cubicBezTo>
                  <a:cubicBezTo>
                    <a:pt x="7" y="18"/>
                    <a:pt x="5" y="16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4" y="3"/>
                    <a:pt x="5" y="2"/>
                    <a:pt x="7" y="1"/>
                  </a:cubicBezTo>
                  <a:cubicBezTo>
                    <a:pt x="8" y="1"/>
                    <a:pt x="10" y="0"/>
                    <a:pt x="11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20" y="4"/>
                    <a:pt x="21" y="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7"/>
                    <a:pt x="16" y="6"/>
                    <a:pt x="15" y="5"/>
                  </a:cubicBezTo>
                  <a:cubicBezTo>
                    <a:pt x="14" y="4"/>
                    <a:pt x="12" y="4"/>
                    <a:pt x="11" y="4"/>
                  </a:cubicBezTo>
                  <a:cubicBezTo>
                    <a:pt x="10" y="4"/>
                    <a:pt x="8" y="5"/>
                    <a:pt x="7" y="6"/>
                  </a:cubicBezTo>
                  <a:cubicBezTo>
                    <a:pt x="6" y="6"/>
                    <a:pt x="6" y="8"/>
                    <a:pt x="6" y="9"/>
                  </a:cubicBezTo>
                  <a:cubicBezTo>
                    <a:pt x="6" y="10"/>
                    <a:pt x="6" y="11"/>
                    <a:pt x="7" y="11"/>
                  </a:cubicBezTo>
                  <a:cubicBezTo>
                    <a:pt x="7" y="12"/>
                    <a:pt x="8" y="13"/>
                    <a:pt x="8" y="14"/>
                  </a:cubicBezTo>
                  <a:cubicBezTo>
                    <a:pt x="9" y="14"/>
                    <a:pt x="11" y="16"/>
                    <a:pt x="13" y="18"/>
                  </a:cubicBezTo>
                  <a:cubicBezTo>
                    <a:pt x="17" y="20"/>
                    <a:pt x="19" y="22"/>
                    <a:pt x="20" y="24"/>
                  </a:cubicBezTo>
                  <a:cubicBezTo>
                    <a:pt x="21" y="26"/>
                    <a:pt x="22" y="28"/>
                    <a:pt x="22" y="30"/>
                  </a:cubicBezTo>
                  <a:cubicBezTo>
                    <a:pt x="22" y="33"/>
                    <a:pt x="21" y="35"/>
                    <a:pt x="19" y="37"/>
                  </a:cubicBezTo>
                  <a:cubicBezTo>
                    <a:pt x="17" y="39"/>
                    <a:pt x="14" y="40"/>
                    <a:pt x="11" y="40"/>
                  </a:cubicBezTo>
                  <a:cubicBezTo>
                    <a:pt x="9" y="40"/>
                    <a:pt x="7" y="40"/>
                    <a:pt x="5" y="39"/>
                  </a:cubicBezTo>
                  <a:cubicBezTo>
                    <a:pt x="3" y="37"/>
                    <a:pt x="1" y="35"/>
                    <a:pt x="0" y="32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74">
              <a:extLst>
                <a:ext uri="{FF2B5EF4-FFF2-40B4-BE49-F238E27FC236}">
                  <a16:creationId xmlns:a16="http://schemas.microsoft.com/office/drawing/2014/main" id="{DA8FDA4F-8E9B-4C2D-AEAE-DEC89818E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4430" y="867886"/>
              <a:ext cx="36679" cy="94089"/>
            </a:xfrm>
            <a:custGeom>
              <a:avLst/>
              <a:gdLst>
                <a:gd name="T0" fmla="*/ 8 w 23"/>
                <a:gd name="T1" fmla="*/ 0 h 59"/>
                <a:gd name="T2" fmla="*/ 14 w 23"/>
                <a:gd name="T3" fmla="*/ 0 h 59"/>
                <a:gd name="T4" fmla="*/ 14 w 23"/>
                <a:gd name="T5" fmla="*/ 15 h 59"/>
                <a:gd name="T6" fmla="*/ 23 w 23"/>
                <a:gd name="T7" fmla="*/ 15 h 59"/>
                <a:gd name="T8" fmla="*/ 23 w 23"/>
                <a:gd name="T9" fmla="*/ 20 h 59"/>
                <a:gd name="T10" fmla="*/ 14 w 23"/>
                <a:gd name="T11" fmla="*/ 20 h 59"/>
                <a:gd name="T12" fmla="*/ 14 w 23"/>
                <a:gd name="T13" fmla="*/ 59 h 59"/>
                <a:gd name="T14" fmla="*/ 8 w 23"/>
                <a:gd name="T15" fmla="*/ 59 h 59"/>
                <a:gd name="T16" fmla="*/ 8 w 23"/>
                <a:gd name="T17" fmla="*/ 20 h 59"/>
                <a:gd name="T18" fmla="*/ 0 w 23"/>
                <a:gd name="T19" fmla="*/ 20 h 59"/>
                <a:gd name="T20" fmla="*/ 0 w 23"/>
                <a:gd name="T21" fmla="*/ 15 h 59"/>
                <a:gd name="T22" fmla="*/ 8 w 23"/>
                <a:gd name="T23" fmla="*/ 15 h 59"/>
                <a:gd name="T24" fmla="*/ 8 w 23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59">
                  <a:moveTo>
                    <a:pt x="8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23" y="15"/>
                  </a:lnTo>
                  <a:lnTo>
                    <a:pt x="23" y="20"/>
                  </a:lnTo>
                  <a:lnTo>
                    <a:pt x="14" y="20"/>
                  </a:lnTo>
                  <a:lnTo>
                    <a:pt x="14" y="59"/>
                  </a:lnTo>
                  <a:lnTo>
                    <a:pt x="8" y="59"/>
                  </a:lnTo>
                  <a:lnTo>
                    <a:pt x="8" y="20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75">
              <a:extLst>
                <a:ext uri="{FF2B5EF4-FFF2-40B4-BE49-F238E27FC236}">
                  <a16:creationId xmlns:a16="http://schemas.microsoft.com/office/drawing/2014/main" id="{DC6B021C-CA4C-4B10-9C41-6C231690A7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245" y="890212"/>
              <a:ext cx="71763" cy="71763"/>
            </a:xfrm>
            <a:custGeom>
              <a:avLst/>
              <a:gdLst>
                <a:gd name="T0" fmla="*/ 30 w 30"/>
                <a:gd name="T1" fmla="*/ 1 h 30"/>
                <a:gd name="T2" fmla="*/ 30 w 30"/>
                <a:gd name="T3" fmla="*/ 30 h 30"/>
                <a:gd name="T4" fmla="*/ 26 w 30"/>
                <a:gd name="T5" fmla="*/ 30 h 30"/>
                <a:gd name="T6" fmla="*/ 26 w 30"/>
                <a:gd name="T7" fmla="*/ 25 h 30"/>
                <a:gd name="T8" fmla="*/ 21 w 30"/>
                <a:gd name="T9" fmla="*/ 29 h 30"/>
                <a:gd name="T10" fmla="*/ 15 w 30"/>
                <a:gd name="T11" fmla="*/ 30 h 30"/>
                <a:gd name="T12" fmla="*/ 4 w 30"/>
                <a:gd name="T13" fmla="*/ 26 h 30"/>
                <a:gd name="T14" fmla="*/ 0 w 30"/>
                <a:gd name="T15" fmla="*/ 15 h 30"/>
                <a:gd name="T16" fmla="*/ 4 w 30"/>
                <a:gd name="T17" fmla="*/ 5 h 30"/>
                <a:gd name="T18" fmla="*/ 15 w 30"/>
                <a:gd name="T19" fmla="*/ 0 h 30"/>
                <a:gd name="T20" fmla="*/ 21 w 30"/>
                <a:gd name="T21" fmla="*/ 2 h 30"/>
                <a:gd name="T22" fmla="*/ 26 w 30"/>
                <a:gd name="T23" fmla="*/ 6 h 30"/>
                <a:gd name="T24" fmla="*/ 26 w 30"/>
                <a:gd name="T25" fmla="*/ 1 h 30"/>
                <a:gd name="T26" fmla="*/ 30 w 30"/>
                <a:gd name="T27" fmla="*/ 1 h 30"/>
                <a:gd name="T28" fmla="*/ 15 w 30"/>
                <a:gd name="T29" fmla="*/ 4 h 30"/>
                <a:gd name="T30" fmla="*/ 9 w 30"/>
                <a:gd name="T31" fmla="*/ 5 h 30"/>
                <a:gd name="T32" fmla="*/ 5 w 30"/>
                <a:gd name="T33" fmla="*/ 10 h 30"/>
                <a:gd name="T34" fmla="*/ 4 w 30"/>
                <a:gd name="T35" fmla="*/ 15 h 30"/>
                <a:gd name="T36" fmla="*/ 5 w 30"/>
                <a:gd name="T37" fmla="*/ 21 h 30"/>
                <a:gd name="T38" fmla="*/ 9 w 30"/>
                <a:gd name="T39" fmla="*/ 25 h 30"/>
                <a:gd name="T40" fmla="*/ 15 w 30"/>
                <a:gd name="T41" fmla="*/ 27 h 30"/>
                <a:gd name="T42" fmla="*/ 21 w 30"/>
                <a:gd name="T43" fmla="*/ 25 h 30"/>
                <a:gd name="T44" fmla="*/ 25 w 30"/>
                <a:gd name="T45" fmla="*/ 21 h 30"/>
                <a:gd name="T46" fmla="*/ 26 w 30"/>
                <a:gd name="T47" fmla="*/ 15 h 30"/>
                <a:gd name="T48" fmla="*/ 23 w 30"/>
                <a:gd name="T49" fmla="*/ 7 h 30"/>
                <a:gd name="T50" fmla="*/ 15 w 30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30">
                  <a:moveTo>
                    <a:pt x="30" y="1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3" y="28"/>
                    <a:pt x="21" y="29"/>
                  </a:cubicBezTo>
                  <a:cubicBezTo>
                    <a:pt x="19" y="30"/>
                    <a:pt x="17" y="30"/>
                    <a:pt x="15" y="30"/>
                  </a:cubicBezTo>
                  <a:cubicBezTo>
                    <a:pt x="11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7" y="2"/>
                    <a:pt x="11" y="0"/>
                    <a:pt x="15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3" y="3"/>
                    <a:pt x="25" y="4"/>
                    <a:pt x="26" y="6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30" y="1"/>
                  </a:lnTo>
                  <a:close/>
                  <a:moveTo>
                    <a:pt x="15" y="4"/>
                  </a:moveTo>
                  <a:cubicBezTo>
                    <a:pt x="13" y="4"/>
                    <a:pt x="11" y="4"/>
                    <a:pt x="9" y="5"/>
                  </a:cubicBezTo>
                  <a:cubicBezTo>
                    <a:pt x="8" y="6"/>
                    <a:pt x="6" y="8"/>
                    <a:pt x="5" y="10"/>
                  </a:cubicBezTo>
                  <a:cubicBezTo>
                    <a:pt x="4" y="11"/>
                    <a:pt x="4" y="13"/>
                    <a:pt x="4" y="15"/>
                  </a:cubicBezTo>
                  <a:cubicBezTo>
                    <a:pt x="4" y="17"/>
                    <a:pt x="4" y="19"/>
                    <a:pt x="5" y="21"/>
                  </a:cubicBezTo>
                  <a:cubicBezTo>
                    <a:pt x="6" y="23"/>
                    <a:pt x="8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9" y="26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20"/>
                    <a:pt x="26" y="18"/>
                    <a:pt x="26" y="15"/>
                  </a:cubicBezTo>
                  <a:cubicBezTo>
                    <a:pt x="26" y="12"/>
                    <a:pt x="25" y="9"/>
                    <a:pt x="23" y="7"/>
                  </a:cubicBezTo>
                  <a:cubicBezTo>
                    <a:pt x="21" y="5"/>
                    <a:pt x="18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76">
              <a:extLst>
                <a:ext uri="{FF2B5EF4-FFF2-40B4-BE49-F238E27FC236}">
                  <a16:creationId xmlns:a16="http://schemas.microsoft.com/office/drawing/2014/main" id="{36BFEA37-F6A9-4038-8F4B-739057225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0712" y="890212"/>
              <a:ext cx="59005" cy="71763"/>
            </a:xfrm>
            <a:custGeom>
              <a:avLst/>
              <a:gdLst>
                <a:gd name="T0" fmla="*/ 0 w 25"/>
                <a:gd name="T1" fmla="*/ 1 h 30"/>
                <a:gd name="T2" fmla="*/ 4 w 25"/>
                <a:gd name="T3" fmla="*/ 1 h 30"/>
                <a:gd name="T4" fmla="*/ 4 w 25"/>
                <a:gd name="T5" fmla="*/ 6 h 30"/>
                <a:gd name="T6" fmla="*/ 9 w 25"/>
                <a:gd name="T7" fmla="*/ 2 h 30"/>
                <a:gd name="T8" fmla="*/ 14 w 25"/>
                <a:gd name="T9" fmla="*/ 0 h 30"/>
                <a:gd name="T10" fmla="*/ 20 w 25"/>
                <a:gd name="T11" fmla="*/ 2 h 30"/>
                <a:gd name="T12" fmla="*/ 24 w 25"/>
                <a:gd name="T13" fmla="*/ 6 h 30"/>
                <a:gd name="T14" fmla="*/ 25 w 25"/>
                <a:gd name="T15" fmla="*/ 15 h 30"/>
                <a:gd name="T16" fmla="*/ 25 w 25"/>
                <a:gd name="T17" fmla="*/ 30 h 30"/>
                <a:gd name="T18" fmla="*/ 21 w 25"/>
                <a:gd name="T19" fmla="*/ 30 h 30"/>
                <a:gd name="T20" fmla="*/ 21 w 25"/>
                <a:gd name="T21" fmla="*/ 16 h 30"/>
                <a:gd name="T22" fmla="*/ 21 w 25"/>
                <a:gd name="T23" fmla="*/ 9 h 30"/>
                <a:gd name="T24" fmla="*/ 18 w 25"/>
                <a:gd name="T25" fmla="*/ 5 h 30"/>
                <a:gd name="T26" fmla="*/ 14 w 25"/>
                <a:gd name="T27" fmla="*/ 4 h 30"/>
                <a:gd name="T28" fmla="*/ 8 w 25"/>
                <a:gd name="T29" fmla="*/ 6 h 30"/>
                <a:gd name="T30" fmla="*/ 4 w 25"/>
                <a:gd name="T31" fmla="*/ 11 h 30"/>
                <a:gd name="T32" fmla="*/ 4 w 25"/>
                <a:gd name="T33" fmla="*/ 19 h 30"/>
                <a:gd name="T34" fmla="*/ 4 w 25"/>
                <a:gd name="T35" fmla="*/ 30 h 30"/>
                <a:gd name="T36" fmla="*/ 0 w 25"/>
                <a:gd name="T37" fmla="*/ 30 h 30"/>
                <a:gd name="T38" fmla="*/ 0 w 25"/>
                <a:gd name="T3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0" y="1"/>
                    <a:pt x="12" y="0"/>
                    <a:pt x="14" y="0"/>
                  </a:cubicBezTo>
                  <a:cubicBezTo>
                    <a:pt x="17" y="0"/>
                    <a:pt x="18" y="1"/>
                    <a:pt x="20" y="2"/>
                  </a:cubicBezTo>
                  <a:cubicBezTo>
                    <a:pt x="22" y="3"/>
                    <a:pt x="23" y="5"/>
                    <a:pt x="24" y="6"/>
                  </a:cubicBezTo>
                  <a:cubicBezTo>
                    <a:pt x="25" y="8"/>
                    <a:pt x="25" y="11"/>
                    <a:pt x="25" y="15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3"/>
                    <a:pt x="21" y="11"/>
                    <a:pt x="21" y="9"/>
                  </a:cubicBezTo>
                  <a:cubicBezTo>
                    <a:pt x="20" y="8"/>
                    <a:pt x="20" y="6"/>
                    <a:pt x="18" y="5"/>
                  </a:cubicBezTo>
                  <a:cubicBezTo>
                    <a:pt x="17" y="4"/>
                    <a:pt x="16" y="4"/>
                    <a:pt x="14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6" y="7"/>
                    <a:pt x="5" y="9"/>
                    <a:pt x="4" y="11"/>
                  </a:cubicBezTo>
                  <a:cubicBezTo>
                    <a:pt x="4" y="13"/>
                    <a:pt x="4" y="15"/>
                    <a:pt x="4" y="1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77">
              <a:extLst>
                <a:ext uri="{FF2B5EF4-FFF2-40B4-BE49-F238E27FC236}">
                  <a16:creationId xmlns:a16="http://schemas.microsoft.com/office/drawing/2014/main" id="{C58FE0F3-4001-4DBF-9F95-616FCC73C3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15232" y="866291"/>
              <a:ext cx="70168" cy="95683"/>
            </a:xfrm>
            <a:custGeom>
              <a:avLst/>
              <a:gdLst>
                <a:gd name="T0" fmla="*/ 29 w 29"/>
                <a:gd name="T1" fmla="*/ 0 h 40"/>
                <a:gd name="T2" fmla="*/ 29 w 29"/>
                <a:gd name="T3" fmla="*/ 40 h 40"/>
                <a:gd name="T4" fmla="*/ 26 w 29"/>
                <a:gd name="T5" fmla="*/ 40 h 40"/>
                <a:gd name="T6" fmla="*/ 26 w 29"/>
                <a:gd name="T7" fmla="*/ 35 h 40"/>
                <a:gd name="T8" fmla="*/ 21 w 29"/>
                <a:gd name="T9" fmla="*/ 39 h 40"/>
                <a:gd name="T10" fmla="*/ 14 w 29"/>
                <a:gd name="T11" fmla="*/ 40 h 40"/>
                <a:gd name="T12" fmla="*/ 4 w 29"/>
                <a:gd name="T13" fmla="*/ 36 h 40"/>
                <a:gd name="T14" fmla="*/ 0 w 29"/>
                <a:gd name="T15" fmla="*/ 25 h 40"/>
                <a:gd name="T16" fmla="*/ 4 w 29"/>
                <a:gd name="T17" fmla="*/ 15 h 40"/>
                <a:gd name="T18" fmla="*/ 14 w 29"/>
                <a:gd name="T19" fmla="*/ 10 h 40"/>
                <a:gd name="T20" fmla="*/ 21 w 29"/>
                <a:gd name="T21" fmla="*/ 12 h 40"/>
                <a:gd name="T22" fmla="*/ 26 w 29"/>
                <a:gd name="T23" fmla="*/ 16 h 40"/>
                <a:gd name="T24" fmla="*/ 26 w 29"/>
                <a:gd name="T25" fmla="*/ 0 h 40"/>
                <a:gd name="T26" fmla="*/ 29 w 29"/>
                <a:gd name="T27" fmla="*/ 0 h 40"/>
                <a:gd name="T28" fmla="*/ 15 w 29"/>
                <a:gd name="T29" fmla="*/ 14 h 40"/>
                <a:gd name="T30" fmla="*/ 9 w 29"/>
                <a:gd name="T31" fmla="*/ 15 h 40"/>
                <a:gd name="T32" fmla="*/ 5 w 29"/>
                <a:gd name="T33" fmla="*/ 20 h 40"/>
                <a:gd name="T34" fmla="*/ 3 w 29"/>
                <a:gd name="T35" fmla="*/ 25 h 40"/>
                <a:gd name="T36" fmla="*/ 5 w 29"/>
                <a:gd name="T37" fmla="*/ 31 h 40"/>
                <a:gd name="T38" fmla="*/ 9 w 29"/>
                <a:gd name="T39" fmla="*/ 35 h 40"/>
                <a:gd name="T40" fmla="*/ 15 w 29"/>
                <a:gd name="T41" fmla="*/ 37 h 40"/>
                <a:gd name="T42" fmla="*/ 20 w 29"/>
                <a:gd name="T43" fmla="*/ 35 h 40"/>
                <a:gd name="T44" fmla="*/ 25 w 29"/>
                <a:gd name="T45" fmla="*/ 31 h 40"/>
                <a:gd name="T46" fmla="*/ 26 w 29"/>
                <a:gd name="T47" fmla="*/ 25 h 40"/>
                <a:gd name="T48" fmla="*/ 23 w 29"/>
                <a:gd name="T49" fmla="*/ 17 h 40"/>
                <a:gd name="T50" fmla="*/ 15 w 29"/>
                <a:gd name="T5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40">
                  <a:moveTo>
                    <a:pt x="29" y="0"/>
                  </a:moveTo>
                  <a:cubicBezTo>
                    <a:pt x="29" y="40"/>
                    <a:pt x="29" y="40"/>
                    <a:pt x="29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0"/>
                    <a:pt x="17" y="40"/>
                    <a:pt x="14" y="40"/>
                  </a:cubicBezTo>
                  <a:cubicBezTo>
                    <a:pt x="10" y="40"/>
                    <a:pt x="7" y="39"/>
                    <a:pt x="4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1"/>
                    <a:pt x="1" y="18"/>
                    <a:pt x="4" y="15"/>
                  </a:cubicBezTo>
                  <a:cubicBezTo>
                    <a:pt x="7" y="12"/>
                    <a:pt x="10" y="10"/>
                    <a:pt x="14" y="10"/>
                  </a:cubicBezTo>
                  <a:cubicBezTo>
                    <a:pt x="17" y="10"/>
                    <a:pt x="19" y="11"/>
                    <a:pt x="21" y="12"/>
                  </a:cubicBezTo>
                  <a:cubicBezTo>
                    <a:pt x="23" y="13"/>
                    <a:pt x="24" y="14"/>
                    <a:pt x="26" y="1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9" y="0"/>
                  </a:lnTo>
                  <a:close/>
                  <a:moveTo>
                    <a:pt x="15" y="14"/>
                  </a:moveTo>
                  <a:cubicBezTo>
                    <a:pt x="13" y="14"/>
                    <a:pt x="11" y="14"/>
                    <a:pt x="9" y="15"/>
                  </a:cubicBezTo>
                  <a:cubicBezTo>
                    <a:pt x="7" y="16"/>
                    <a:pt x="6" y="18"/>
                    <a:pt x="5" y="20"/>
                  </a:cubicBezTo>
                  <a:cubicBezTo>
                    <a:pt x="4" y="21"/>
                    <a:pt x="3" y="23"/>
                    <a:pt x="3" y="25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6" y="33"/>
                    <a:pt x="7" y="34"/>
                    <a:pt x="9" y="35"/>
                  </a:cubicBezTo>
                  <a:cubicBezTo>
                    <a:pt x="11" y="36"/>
                    <a:pt x="13" y="37"/>
                    <a:pt x="15" y="37"/>
                  </a:cubicBezTo>
                  <a:cubicBezTo>
                    <a:pt x="17" y="37"/>
                    <a:pt x="19" y="36"/>
                    <a:pt x="20" y="35"/>
                  </a:cubicBezTo>
                  <a:cubicBezTo>
                    <a:pt x="22" y="34"/>
                    <a:pt x="24" y="33"/>
                    <a:pt x="25" y="31"/>
                  </a:cubicBezTo>
                  <a:cubicBezTo>
                    <a:pt x="26" y="30"/>
                    <a:pt x="26" y="28"/>
                    <a:pt x="26" y="25"/>
                  </a:cubicBezTo>
                  <a:cubicBezTo>
                    <a:pt x="26" y="22"/>
                    <a:pt x="25" y="19"/>
                    <a:pt x="23" y="17"/>
                  </a:cubicBezTo>
                  <a:cubicBezTo>
                    <a:pt x="21" y="15"/>
                    <a:pt x="18" y="14"/>
                    <a:pt x="15" y="1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78">
              <a:extLst>
                <a:ext uri="{FF2B5EF4-FFF2-40B4-BE49-F238E27FC236}">
                  <a16:creationId xmlns:a16="http://schemas.microsoft.com/office/drawing/2014/main" id="{B4DAFB6D-94D8-4DAE-9983-B329AE8D75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14104" y="890212"/>
              <a:ext cx="68573" cy="71763"/>
            </a:xfrm>
            <a:custGeom>
              <a:avLst/>
              <a:gdLst>
                <a:gd name="T0" fmla="*/ 29 w 29"/>
                <a:gd name="T1" fmla="*/ 1 h 30"/>
                <a:gd name="T2" fmla="*/ 29 w 29"/>
                <a:gd name="T3" fmla="*/ 30 h 30"/>
                <a:gd name="T4" fmla="*/ 26 w 29"/>
                <a:gd name="T5" fmla="*/ 30 h 30"/>
                <a:gd name="T6" fmla="*/ 26 w 29"/>
                <a:gd name="T7" fmla="*/ 25 h 30"/>
                <a:gd name="T8" fmla="*/ 20 w 29"/>
                <a:gd name="T9" fmla="*/ 29 h 30"/>
                <a:gd name="T10" fmla="*/ 14 w 29"/>
                <a:gd name="T11" fmla="*/ 30 h 30"/>
                <a:gd name="T12" fmla="*/ 4 w 29"/>
                <a:gd name="T13" fmla="*/ 26 h 30"/>
                <a:gd name="T14" fmla="*/ 0 w 29"/>
                <a:gd name="T15" fmla="*/ 15 h 30"/>
                <a:gd name="T16" fmla="*/ 4 w 29"/>
                <a:gd name="T17" fmla="*/ 5 h 30"/>
                <a:gd name="T18" fmla="*/ 14 w 29"/>
                <a:gd name="T19" fmla="*/ 0 h 30"/>
                <a:gd name="T20" fmla="*/ 21 w 29"/>
                <a:gd name="T21" fmla="*/ 2 h 30"/>
                <a:gd name="T22" fmla="*/ 26 w 29"/>
                <a:gd name="T23" fmla="*/ 6 h 30"/>
                <a:gd name="T24" fmla="*/ 26 w 29"/>
                <a:gd name="T25" fmla="*/ 1 h 30"/>
                <a:gd name="T26" fmla="*/ 29 w 29"/>
                <a:gd name="T27" fmla="*/ 1 h 30"/>
                <a:gd name="T28" fmla="*/ 15 w 29"/>
                <a:gd name="T29" fmla="*/ 4 h 30"/>
                <a:gd name="T30" fmla="*/ 9 w 29"/>
                <a:gd name="T31" fmla="*/ 5 h 30"/>
                <a:gd name="T32" fmla="*/ 5 w 29"/>
                <a:gd name="T33" fmla="*/ 10 h 30"/>
                <a:gd name="T34" fmla="*/ 3 w 29"/>
                <a:gd name="T35" fmla="*/ 15 h 30"/>
                <a:gd name="T36" fmla="*/ 5 w 29"/>
                <a:gd name="T37" fmla="*/ 21 h 30"/>
                <a:gd name="T38" fmla="*/ 9 w 29"/>
                <a:gd name="T39" fmla="*/ 25 h 30"/>
                <a:gd name="T40" fmla="*/ 15 w 29"/>
                <a:gd name="T41" fmla="*/ 27 h 30"/>
                <a:gd name="T42" fmla="*/ 20 w 29"/>
                <a:gd name="T43" fmla="*/ 25 h 30"/>
                <a:gd name="T44" fmla="*/ 24 w 29"/>
                <a:gd name="T45" fmla="*/ 21 h 30"/>
                <a:gd name="T46" fmla="*/ 26 w 29"/>
                <a:gd name="T47" fmla="*/ 15 h 30"/>
                <a:gd name="T48" fmla="*/ 23 w 29"/>
                <a:gd name="T49" fmla="*/ 7 h 30"/>
                <a:gd name="T50" fmla="*/ 15 w 29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0">
                  <a:moveTo>
                    <a:pt x="29" y="1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2" y="28"/>
                    <a:pt x="20" y="29"/>
                  </a:cubicBezTo>
                  <a:cubicBezTo>
                    <a:pt x="19" y="30"/>
                    <a:pt x="16" y="30"/>
                    <a:pt x="14" y="30"/>
                  </a:cubicBezTo>
                  <a:cubicBezTo>
                    <a:pt x="10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3" y="3"/>
                    <a:pt x="24" y="4"/>
                    <a:pt x="26" y="6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29" y="1"/>
                  </a:lnTo>
                  <a:close/>
                  <a:moveTo>
                    <a:pt x="15" y="4"/>
                  </a:moveTo>
                  <a:cubicBezTo>
                    <a:pt x="13" y="4"/>
                    <a:pt x="11" y="4"/>
                    <a:pt x="9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4" y="11"/>
                    <a:pt x="3" y="13"/>
                    <a:pt x="3" y="15"/>
                  </a:cubicBezTo>
                  <a:cubicBezTo>
                    <a:pt x="3" y="17"/>
                    <a:pt x="4" y="19"/>
                    <a:pt x="5" y="21"/>
                  </a:cubicBezTo>
                  <a:cubicBezTo>
                    <a:pt x="6" y="23"/>
                    <a:pt x="7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8" y="26"/>
                    <a:pt x="20" y="25"/>
                  </a:cubicBezTo>
                  <a:cubicBezTo>
                    <a:pt x="22" y="24"/>
                    <a:pt x="23" y="23"/>
                    <a:pt x="24" y="21"/>
                  </a:cubicBezTo>
                  <a:cubicBezTo>
                    <a:pt x="25" y="20"/>
                    <a:pt x="26" y="18"/>
                    <a:pt x="26" y="15"/>
                  </a:cubicBezTo>
                  <a:cubicBezTo>
                    <a:pt x="26" y="12"/>
                    <a:pt x="25" y="9"/>
                    <a:pt x="23" y="7"/>
                  </a:cubicBezTo>
                  <a:cubicBezTo>
                    <a:pt x="20" y="5"/>
                    <a:pt x="18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79">
              <a:extLst>
                <a:ext uri="{FF2B5EF4-FFF2-40B4-BE49-F238E27FC236}">
                  <a16:creationId xmlns:a16="http://schemas.microsoft.com/office/drawing/2014/main" id="{295764C6-F4C3-4341-9CF1-83F4F7E7B9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08193" y="890212"/>
              <a:ext cx="36679" cy="71763"/>
            </a:xfrm>
            <a:custGeom>
              <a:avLst/>
              <a:gdLst>
                <a:gd name="T0" fmla="*/ 0 w 15"/>
                <a:gd name="T1" fmla="*/ 1 h 30"/>
                <a:gd name="T2" fmla="*/ 4 w 15"/>
                <a:gd name="T3" fmla="*/ 1 h 30"/>
                <a:gd name="T4" fmla="*/ 4 w 15"/>
                <a:gd name="T5" fmla="*/ 5 h 30"/>
                <a:gd name="T6" fmla="*/ 8 w 15"/>
                <a:gd name="T7" fmla="*/ 2 h 30"/>
                <a:gd name="T8" fmla="*/ 11 w 15"/>
                <a:gd name="T9" fmla="*/ 0 h 30"/>
                <a:gd name="T10" fmla="*/ 15 w 15"/>
                <a:gd name="T11" fmla="*/ 1 h 30"/>
                <a:gd name="T12" fmla="*/ 13 w 15"/>
                <a:gd name="T13" fmla="*/ 4 h 30"/>
                <a:gd name="T14" fmla="*/ 11 w 15"/>
                <a:gd name="T15" fmla="*/ 4 h 30"/>
                <a:gd name="T16" fmla="*/ 7 w 15"/>
                <a:gd name="T17" fmla="*/ 5 h 30"/>
                <a:gd name="T18" fmla="*/ 5 w 15"/>
                <a:gd name="T19" fmla="*/ 10 h 30"/>
                <a:gd name="T20" fmla="*/ 4 w 15"/>
                <a:gd name="T21" fmla="*/ 20 h 30"/>
                <a:gd name="T22" fmla="*/ 4 w 15"/>
                <a:gd name="T23" fmla="*/ 30 h 30"/>
                <a:gd name="T24" fmla="*/ 0 w 15"/>
                <a:gd name="T25" fmla="*/ 30 h 30"/>
                <a:gd name="T26" fmla="*/ 0 w 15"/>
                <a:gd name="T2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3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6" y="2"/>
                    <a:pt x="8" y="2"/>
                  </a:cubicBezTo>
                  <a:cubicBezTo>
                    <a:pt x="9" y="1"/>
                    <a:pt x="10" y="0"/>
                    <a:pt x="11" y="0"/>
                  </a:cubicBezTo>
                  <a:cubicBezTo>
                    <a:pt x="12" y="0"/>
                    <a:pt x="14" y="1"/>
                    <a:pt x="15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4" y="12"/>
                    <a:pt x="4" y="15"/>
                    <a:pt x="4" y="2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80">
              <a:extLst>
                <a:ext uri="{FF2B5EF4-FFF2-40B4-BE49-F238E27FC236}">
                  <a16:creationId xmlns:a16="http://schemas.microsoft.com/office/drawing/2014/main" id="{750013AC-B5DC-48AF-A686-4A28C1B12D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59224" y="866291"/>
              <a:ext cx="68573" cy="95683"/>
            </a:xfrm>
            <a:custGeom>
              <a:avLst/>
              <a:gdLst>
                <a:gd name="T0" fmla="*/ 29 w 29"/>
                <a:gd name="T1" fmla="*/ 0 h 40"/>
                <a:gd name="T2" fmla="*/ 29 w 29"/>
                <a:gd name="T3" fmla="*/ 40 h 40"/>
                <a:gd name="T4" fmla="*/ 26 w 29"/>
                <a:gd name="T5" fmla="*/ 40 h 40"/>
                <a:gd name="T6" fmla="*/ 26 w 29"/>
                <a:gd name="T7" fmla="*/ 35 h 40"/>
                <a:gd name="T8" fmla="*/ 21 w 29"/>
                <a:gd name="T9" fmla="*/ 39 h 40"/>
                <a:gd name="T10" fmla="*/ 14 w 29"/>
                <a:gd name="T11" fmla="*/ 40 h 40"/>
                <a:gd name="T12" fmla="*/ 4 w 29"/>
                <a:gd name="T13" fmla="*/ 36 h 40"/>
                <a:gd name="T14" fmla="*/ 0 w 29"/>
                <a:gd name="T15" fmla="*/ 25 h 40"/>
                <a:gd name="T16" fmla="*/ 4 w 29"/>
                <a:gd name="T17" fmla="*/ 15 h 40"/>
                <a:gd name="T18" fmla="*/ 15 w 29"/>
                <a:gd name="T19" fmla="*/ 10 h 40"/>
                <a:gd name="T20" fmla="*/ 21 w 29"/>
                <a:gd name="T21" fmla="*/ 12 h 40"/>
                <a:gd name="T22" fmla="*/ 26 w 29"/>
                <a:gd name="T23" fmla="*/ 16 h 40"/>
                <a:gd name="T24" fmla="*/ 26 w 29"/>
                <a:gd name="T25" fmla="*/ 0 h 40"/>
                <a:gd name="T26" fmla="*/ 29 w 29"/>
                <a:gd name="T27" fmla="*/ 0 h 40"/>
                <a:gd name="T28" fmla="*/ 15 w 29"/>
                <a:gd name="T29" fmla="*/ 14 h 40"/>
                <a:gd name="T30" fmla="*/ 9 w 29"/>
                <a:gd name="T31" fmla="*/ 15 h 40"/>
                <a:gd name="T32" fmla="*/ 5 w 29"/>
                <a:gd name="T33" fmla="*/ 20 h 40"/>
                <a:gd name="T34" fmla="*/ 4 w 29"/>
                <a:gd name="T35" fmla="*/ 25 h 40"/>
                <a:gd name="T36" fmla="*/ 5 w 29"/>
                <a:gd name="T37" fmla="*/ 31 h 40"/>
                <a:gd name="T38" fmla="*/ 9 w 29"/>
                <a:gd name="T39" fmla="*/ 35 h 40"/>
                <a:gd name="T40" fmla="*/ 15 w 29"/>
                <a:gd name="T41" fmla="*/ 37 h 40"/>
                <a:gd name="T42" fmla="*/ 21 w 29"/>
                <a:gd name="T43" fmla="*/ 35 h 40"/>
                <a:gd name="T44" fmla="*/ 25 w 29"/>
                <a:gd name="T45" fmla="*/ 31 h 40"/>
                <a:gd name="T46" fmla="*/ 26 w 29"/>
                <a:gd name="T47" fmla="*/ 25 h 40"/>
                <a:gd name="T48" fmla="*/ 23 w 29"/>
                <a:gd name="T49" fmla="*/ 17 h 40"/>
                <a:gd name="T50" fmla="*/ 15 w 29"/>
                <a:gd name="T5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40">
                  <a:moveTo>
                    <a:pt x="29" y="0"/>
                  </a:moveTo>
                  <a:cubicBezTo>
                    <a:pt x="29" y="40"/>
                    <a:pt x="29" y="40"/>
                    <a:pt x="29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0"/>
                    <a:pt x="17" y="40"/>
                    <a:pt x="14" y="40"/>
                  </a:cubicBezTo>
                  <a:cubicBezTo>
                    <a:pt x="10" y="40"/>
                    <a:pt x="7" y="39"/>
                    <a:pt x="4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1"/>
                    <a:pt x="1" y="18"/>
                    <a:pt x="4" y="15"/>
                  </a:cubicBezTo>
                  <a:cubicBezTo>
                    <a:pt x="7" y="12"/>
                    <a:pt x="11" y="10"/>
                    <a:pt x="15" y="10"/>
                  </a:cubicBezTo>
                  <a:cubicBezTo>
                    <a:pt x="17" y="10"/>
                    <a:pt x="19" y="11"/>
                    <a:pt x="21" y="12"/>
                  </a:cubicBezTo>
                  <a:cubicBezTo>
                    <a:pt x="23" y="13"/>
                    <a:pt x="24" y="14"/>
                    <a:pt x="26" y="1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9" y="0"/>
                  </a:lnTo>
                  <a:close/>
                  <a:moveTo>
                    <a:pt x="15" y="14"/>
                  </a:moveTo>
                  <a:cubicBezTo>
                    <a:pt x="13" y="14"/>
                    <a:pt x="11" y="14"/>
                    <a:pt x="9" y="15"/>
                  </a:cubicBezTo>
                  <a:cubicBezTo>
                    <a:pt x="8" y="16"/>
                    <a:pt x="6" y="18"/>
                    <a:pt x="5" y="20"/>
                  </a:cubicBezTo>
                  <a:cubicBezTo>
                    <a:pt x="4" y="21"/>
                    <a:pt x="4" y="23"/>
                    <a:pt x="4" y="25"/>
                  </a:cubicBezTo>
                  <a:cubicBezTo>
                    <a:pt x="4" y="27"/>
                    <a:pt x="4" y="29"/>
                    <a:pt x="5" y="31"/>
                  </a:cubicBezTo>
                  <a:cubicBezTo>
                    <a:pt x="6" y="33"/>
                    <a:pt x="8" y="34"/>
                    <a:pt x="9" y="35"/>
                  </a:cubicBezTo>
                  <a:cubicBezTo>
                    <a:pt x="11" y="36"/>
                    <a:pt x="13" y="37"/>
                    <a:pt x="15" y="37"/>
                  </a:cubicBezTo>
                  <a:cubicBezTo>
                    <a:pt x="17" y="37"/>
                    <a:pt x="19" y="36"/>
                    <a:pt x="21" y="35"/>
                  </a:cubicBezTo>
                  <a:cubicBezTo>
                    <a:pt x="22" y="34"/>
                    <a:pt x="24" y="33"/>
                    <a:pt x="25" y="31"/>
                  </a:cubicBezTo>
                  <a:cubicBezTo>
                    <a:pt x="26" y="30"/>
                    <a:pt x="26" y="28"/>
                    <a:pt x="26" y="25"/>
                  </a:cubicBezTo>
                  <a:cubicBezTo>
                    <a:pt x="26" y="22"/>
                    <a:pt x="25" y="19"/>
                    <a:pt x="23" y="17"/>
                  </a:cubicBezTo>
                  <a:cubicBezTo>
                    <a:pt x="21" y="15"/>
                    <a:pt x="18" y="14"/>
                    <a:pt x="15" y="1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81">
              <a:extLst>
                <a:ext uri="{FF2B5EF4-FFF2-40B4-BE49-F238E27FC236}">
                  <a16:creationId xmlns:a16="http://schemas.microsoft.com/office/drawing/2014/main" id="{6FE6799D-4F40-41DC-A67F-2784AB6E8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1717" y="890212"/>
              <a:ext cx="39868" cy="71763"/>
            </a:xfrm>
            <a:custGeom>
              <a:avLst/>
              <a:gdLst>
                <a:gd name="T0" fmla="*/ 17 w 17"/>
                <a:gd name="T1" fmla="*/ 4 h 30"/>
                <a:gd name="T2" fmla="*/ 15 w 17"/>
                <a:gd name="T3" fmla="*/ 7 h 30"/>
                <a:gd name="T4" fmla="*/ 9 w 17"/>
                <a:gd name="T5" fmla="*/ 4 h 30"/>
                <a:gd name="T6" fmla="*/ 6 w 17"/>
                <a:gd name="T7" fmla="*/ 5 h 30"/>
                <a:gd name="T8" fmla="*/ 5 w 17"/>
                <a:gd name="T9" fmla="*/ 8 h 30"/>
                <a:gd name="T10" fmla="*/ 6 w 17"/>
                <a:gd name="T11" fmla="*/ 10 h 30"/>
                <a:gd name="T12" fmla="*/ 10 w 17"/>
                <a:gd name="T13" fmla="*/ 13 h 30"/>
                <a:gd name="T14" fmla="*/ 16 w 17"/>
                <a:gd name="T15" fmla="*/ 17 h 30"/>
                <a:gd name="T16" fmla="*/ 17 w 17"/>
                <a:gd name="T17" fmla="*/ 22 h 30"/>
                <a:gd name="T18" fmla="*/ 15 w 17"/>
                <a:gd name="T19" fmla="*/ 28 h 30"/>
                <a:gd name="T20" fmla="*/ 9 w 17"/>
                <a:gd name="T21" fmla="*/ 30 h 30"/>
                <a:gd name="T22" fmla="*/ 4 w 17"/>
                <a:gd name="T23" fmla="*/ 29 h 30"/>
                <a:gd name="T24" fmla="*/ 0 w 17"/>
                <a:gd name="T25" fmla="*/ 26 h 30"/>
                <a:gd name="T26" fmla="*/ 3 w 17"/>
                <a:gd name="T27" fmla="*/ 24 h 30"/>
                <a:gd name="T28" fmla="*/ 9 w 17"/>
                <a:gd name="T29" fmla="*/ 27 h 30"/>
                <a:gd name="T30" fmla="*/ 12 w 17"/>
                <a:gd name="T31" fmla="*/ 25 h 30"/>
                <a:gd name="T32" fmla="*/ 14 w 17"/>
                <a:gd name="T33" fmla="*/ 22 h 30"/>
                <a:gd name="T34" fmla="*/ 13 w 17"/>
                <a:gd name="T35" fmla="*/ 19 h 30"/>
                <a:gd name="T36" fmla="*/ 8 w 17"/>
                <a:gd name="T37" fmla="*/ 16 h 30"/>
                <a:gd name="T38" fmla="*/ 3 w 17"/>
                <a:gd name="T39" fmla="*/ 12 h 30"/>
                <a:gd name="T40" fmla="*/ 2 w 17"/>
                <a:gd name="T41" fmla="*/ 8 h 30"/>
                <a:gd name="T42" fmla="*/ 4 w 17"/>
                <a:gd name="T43" fmla="*/ 3 h 30"/>
                <a:gd name="T44" fmla="*/ 9 w 17"/>
                <a:gd name="T45" fmla="*/ 0 h 30"/>
                <a:gd name="T46" fmla="*/ 17 w 17"/>
                <a:gd name="T47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30">
                  <a:moveTo>
                    <a:pt x="17" y="4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5" y="9"/>
                    <a:pt x="5" y="10"/>
                    <a:pt x="6" y="10"/>
                  </a:cubicBezTo>
                  <a:cubicBezTo>
                    <a:pt x="7" y="11"/>
                    <a:pt x="8" y="12"/>
                    <a:pt x="10" y="13"/>
                  </a:cubicBezTo>
                  <a:cubicBezTo>
                    <a:pt x="13" y="15"/>
                    <a:pt x="15" y="16"/>
                    <a:pt x="16" y="17"/>
                  </a:cubicBezTo>
                  <a:cubicBezTo>
                    <a:pt x="17" y="19"/>
                    <a:pt x="17" y="20"/>
                    <a:pt x="17" y="22"/>
                  </a:cubicBezTo>
                  <a:cubicBezTo>
                    <a:pt x="17" y="24"/>
                    <a:pt x="17" y="26"/>
                    <a:pt x="15" y="28"/>
                  </a:cubicBezTo>
                  <a:cubicBezTo>
                    <a:pt x="13" y="29"/>
                    <a:pt x="11" y="30"/>
                    <a:pt x="9" y="30"/>
                  </a:cubicBezTo>
                  <a:cubicBezTo>
                    <a:pt x="7" y="30"/>
                    <a:pt x="6" y="30"/>
                    <a:pt x="4" y="29"/>
                  </a:cubicBezTo>
                  <a:cubicBezTo>
                    <a:pt x="3" y="28"/>
                    <a:pt x="1" y="27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5" y="26"/>
                    <a:pt x="6" y="27"/>
                    <a:pt x="9" y="27"/>
                  </a:cubicBezTo>
                  <a:cubicBezTo>
                    <a:pt x="10" y="27"/>
                    <a:pt x="11" y="26"/>
                    <a:pt x="12" y="25"/>
                  </a:cubicBezTo>
                  <a:cubicBezTo>
                    <a:pt x="13" y="24"/>
                    <a:pt x="14" y="23"/>
                    <a:pt x="14" y="22"/>
                  </a:cubicBezTo>
                  <a:cubicBezTo>
                    <a:pt x="14" y="21"/>
                    <a:pt x="14" y="20"/>
                    <a:pt x="13" y="19"/>
                  </a:cubicBezTo>
                  <a:cubicBezTo>
                    <a:pt x="12" y="18"/>
                    <a:pt x="11" y="17"/>
                    <a:pt x="8" y="16"/>
                  </a:cubicBezTo>
                  <a:cubicBezTo>
                    <a:pt x="6" y="15"/>
                    <a:pt x="4" y="14"/>
                    <a:pt x="3" y="12"/>
                  </a:cubicBezTo>
                  <a:cubicBezTo>
                    <a:pt x="2" y="11"/>
                    <a:pt x="2" y="10"/>
                    <a:pt x="2" y="8"/>
                  </a:cubicBezTo>
                  <a:cubicBezTo>
                    <a:pt x="2" y="6"/>
                    <a:pt x="2" y="4"/>
                    <a:pt x="4" y="3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5" y="2"/>
                    <a:pt x="17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82">
              <a:extLst>
                <a:ext uri="{FF2B5EF4-FFF2-40B4-BE49-F238E27FC236}">
                  <a16:creationId xmlns:a16="http://schemas.microsoft.com/office/drawing/2014/main" id="{FF6CB771-D4A0-46E1-9088-7AD54191E6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66537" y="867886"/>
              <a:ext cx="55816" cy="94089"/>
            </a:xfrm>
            <a:custGeom>
              <a:avLst/>
              <a:gdLst>
                <a:gd name="T0" fmla="*/ 0 w 24"/>
                <a:gd name="T1" fmla="*/ 0 h 39"/>
                <a:gd name="T2" fmla="*/ 7 w 24"/>
                <a:gd name="T3" fmla="*/ 0 h 39"/>
                <a:gd name="T4" fmla="*/ 16 w 24"/>
                <a:gd name="T5" fmla="*/ 1 h 39"/>
                <a:gd name="T6" fmla="*/ 22 w 24"/>
                <a:gd name="T7" fmla="*/ 4 h 39"/>
                <a:gd name="T8" fmla="*/ 24 w 24"/>
                <a:gd name="T9" fmla="*/ 10 h 39"/>
                <a:gd name="T10" fmla="*/ 22 w 24"/>
                <a:gd name="T11" fmla="*/ 17 h 39"/>
                <a:gd name="T12" fmla="*/ 16 w 24"/>
                <a:gd name="T13" fmla="*/ 20 h 39"/>
                <a:gd name="T14" fmla="*/ 6 w 24"/>
                <a:gd name="T15" fmla="*/ 21 h 39"/>
                <a:gd name="T16" fmla="*/ 4 w 24"/>
                <a:gd name="T17" fmla="*/ 21 h 39"/>
                <a:gd name="T18" fmla="*/ 4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4 w 24"/>
                <a:gd name="T25" fmla="*/ 4 h 39"/>
                <a:gd name="T26" fmla="*/ 4 w 24"/>
                <a:gd name="T27" fmla="*/ 17 h 39"/>
                <a:gd name="T28" fmla="*/ 10 w 24"/>
                <a:gd name="T29" fmla="*/ 17 h 39"/>
                <a:gd name="T30" fmla="*/ 16 w 24"/>
                <a:gd name="T31" fmla="*/ 16 h 39"/>
                <a:gd name="T32" fmla="*/ 19 w 24"/>
                <a:gd name="T33" fmla="*/ 14 h 39"/>
                <a:gd name="T34" fmla="*/ 20 w 24"/>
                <a:gd name="T35" fmla="*/ 10 h 39"/>
                <a:gd name="T36" fmla="*/ 19 w 24"/>
                <a:gd name="T37" fmla="*/ 7 h 39"/>
                <a:gd name="T38" fmla="*/ 16 w 24"/>
                <a:gd name="T39" fmla="*/ 5 h 39"/>
                <a:gd name="T40" fmla="*/ 10 w 24"/>
                <a:gd name="T41" fmla="*/ 4 h 39"/>
                <a:gd name="T42" fmla="*/ 4 w 24"/>
                <a:gd name="T4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39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5" y="0"/>
                    <a:pt x="16" y="1"/>
                  </a:cubicBezTo>
                  <a:cubicBezTo>
                    <a:pt x="18" y="1"/>
                    <a:pt x="20" y="2"/>
                    <a:pt x="22" y="4"/>
                  </a:cubicBezTo>
                  <a:cubicBezTo>
                    <a:pt x="23" y="6"/>
                    <a:pt x="24" y="8"/>
                    <a:pt x="24" y="10"/>
                  </a:cubicBezTo>
                  <a:cubicBezTo>
                    <a:pt x="24" y="13"/>
                    <a:pt x="23" y="15"/>
                    <a:pt x="22" y="17"/>
                  </a:cubicBezTo>
                  <a:cubicBezTo>
                    <a:pt x="20" y="18"/>
                    <a:pt x="18" y="19"/>
                    <a:pt x="16" y="20"/>
                  </a:cubicBezTo>
                  <a:cubicBezTo>
                    <a:pt x="14" y="20"/>
                    <a:pt x="11" y="21"/>
                    <a:pt x="6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39"/>
                    <a:pt x="0" y="39"/>
                    <a:pt x="0" y="39"/>
                  </a:cubicBezTo>
                  <a:lnTo>
                    <a:pt x="0" y="0"/>
                  </a:lnTo>
                  <a:close/>
                  <a:moveTo>
                    <a:pt x="4" y="4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7"/>
                    <a:pt x="15" y="17"/>
                    <a:pt x="16" y="16"/>
                  </a:cubicBezTo>
                  <a:cubicBezTo>
                    <a:pt x="17" y="16"/>
                    <a:pt x="18" y="15"/>
                    <a:pt x="19" y="14"/>
                  </a:cubicBezTo>
                  <a:cubicBezTo>
                    <a:pt x="19" y="13"/>
                    <a:pt x="20" y="12"/>
                    <a:pt x="20" y="10"/>
                  </a:cubicBezTo>
                  <a:cubicBezTo>
                    <a:pt x="20" y="9"/>
                    <a:pt x="19" y="8"/>
                    <a:pt x="19" y="7"/>
                  </a:cubicBezTo>
                  <a:cubicBezTo>
                    <a:pt x="18" y="6"/>
                    <a:pt x="17" y="5"/>
                    <a:pt x="16" y="5"/>
                  </a:cubicBezTo>
                  <a:cubicBezTo>
                    <a:pt x="15" y="4"/>
                    <a:pt x="13" y="4"/>
                    <a:pt x="10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83">
              <a:extLst>
                <a:ext uri="{FF2B5EF4-FFF2-40B4-BE49-F238E27FC236}">
                  <a16:creationId xmlns:a16="http://schemas.microsoft.com/office/drawing/2014/main" id="{903CF516-0ED6-4F28-8AAF-B9118757F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41488" y="890212"/>
              <a:ext cx="70168" cy="71763"/>
            </a:xfrm>
            <a:custGeom>
              <a:avLst/>
              <a:gdLst>
                <a:gd name="T0" fmla="*/ 25 w 29"/>
                <a:gd name="T1" fmla="*/ 20 h 30"/>
                <a:gd name="T2" fmla="*/ 28 w 29"/>
                <a:gd name="T3" fmla="*/ 22 h 30"/>
                <a:gd name="T4" fmla="*/ 24 w 29"/>
                <a:gd name="T5" fmla="*/ 27 h 30"/>
                <a:gd name="T6" fmla="*/ 20 w 29"/>
                <a:gd name="T7" fmla="*/ 29 h 30"/>
                <a:gd name="T8" fmla="*/ 14 w 29"/>
                <a:gd name="T9" fmla="*/ 30 h 30"/>
                <a:gd name="T10" fmla="*/ 3 w 29"/>
                <a:gd name="T11" fmla="*/ 26 h 30"/>
                <a:gd name="T12" fmla="*/ 0 w 29"/>
                <a:gd name="T13" fmla="*/ 15 h 30"/>
                <a:gd name="T14" fmla="*/ 3 w 29"/>
                <a:gd name="T15" fmla="*/ 6 h 30"/>
                <a:gd name="T16" fmla="*/ 14 w 29"/>
                <a:gd name="T17" fmla="*/ 0 h 30"/>
                <a:gd name="T18" fmla="*/ 26 w 29"/>
                <a:gd name="T19" fmla="*/ 6 h 30"/>
                <a:gd name="T20" fmla="*/ 29 w 29"/>
                <a:gd name="T21" fmla="*/ 16 h 30"/>
                <a:gd name="T22" fmla="*/ 3 w 29"/>
                <a:gd name="T23" fmla="*/ 16 h 30"/>
                <a:gd name="T24" fmla="*/ 7 w 29"/>
                <a:gd name="T25" fmla="*/ 24 h 30"/>
                <a:gd name="T26" fmla="*/ 14 w 29"/>
                <a:gd name="T27" fmla="*/ 27 h 30"/>
                <a:gd name="T28" fmla="*/ 18 w 29"/>
                <a:gd name="T29" fmla="*/ 26 h 30"/>
                <a:gd name="T30" fmla="*/ 22 w 29"/>
                <a:gd name="T31" fmla="*/ 24 h 30"/>
                <a:gd name="T32" fmla="*/ 25 w 29"/>
                <a:gd name="T33" fmla="*/ 20 h 30"/>
                <a:gd name="T34" fmla="*/ 25 w 29"/>
                <a:gd name="T35" fmla="*/ 12 h 30"/>
                <a:gd name="T36" fmla="*/ 23 w 29"/>
                <a:gd name="T37" fmla="*/ 8 h 30"/>
                <a:gd name="T38" fmla="*/ 19 w 29"/>
                <a:gd name="T39" fmla="*/ 5 h 30"/>
                <a:gd name="T40" fmla="*/ 14 w 29"/>
                <a:gd name="T41" fmla="*/ 4 h 30"/>
                <a:gd name="T42" fmla="*/ 7 w 29"/>
                <a:gd name="T43" fmla="*/ 7 h 30"/>
                <a:gd name="T44" fmla="*/ 4 w 29"/>
                <a:gd name="T45" fmla="*/ 12 h 30"/>
                <a:gd name="T46" fmla="*/ 25 w 29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30">
                  <a:moveTo>
                    <a:pt x="25" y="20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6" y="25"/>
                    <a:pt x="24" y="27"/>
                  </a:cubicBezTo>
                  <a:cubicBezTo>
                    <a:pt x="23" y="28"/>
                    <a:pt x="22" y="29"/>
                    <a:pt x="20" y="29"/>
                  </a:cubicBezTo>
                  <a:cubicBezTo>
                    <a:pt x="18" y="30"/>
                    <a:pt x="16" y="30"/>
                    <a:pt x="14" y="30"/>
                  </a:cubicBezTo>
                  <a:cubicBezTo>
                    <a:pt x="10" y="30"/>
                    <a:pt x="6" y="29"/>
                    <a:pt x="3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6" y="2"/>
                    <a:pt x="9" y="0"/>
                    <a:pt x="14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8" y="8"/>
                    <a:pt x="29" y="12"/>
                    <a:pt x="29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9"/>
                    <a:pt x="4" y="22"/>
                    <a:pt x="7" y="24"/>
                  </a:cubicBezTo>
                  <a:cubicBezTo>
                    <a:pt x="9" y="26"/>
                    <a:pt x="11" y="27"/>
                    <a:pt x="14" y="27"/>
                  </a:cubicBezTo>
                  <a:cubicBezTo>
                    <a:pt x="16" y="27"/>
                    <a:pt x="17" y="27"/>
                    <a:pt x="18" y="26"/>
                  </a:cubicBezTo>
                  <a:cubicBezTo>
                    <a:pt x="20" y="26"/>
                    <a:pt x="21" y="25"/>
                    <a:pt x="22" y="24"/>
                  </a:cubicBezTo>
                  <a:cubicBezTo>
                    <a:pt x="23" y="23"/>
                    <a:pt x="24" y="22"/>
                    <a:pt x="25" y="20"/>
                  </a:cubicBezTo>
                  <a:close/>
                  <a:moveTo>
                    <a:pt x="25" y="12"/>
                  </a:moveTo>
                  <a:cubicBezTo>
                    <a:pt x="24" y="10"/>
                    <a:pt x="24" y="9"/>
                    <a:pt x="23" y="8"/>
                  </a:cubicBez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8"/>
                    <a:pt x="4" y="10"/>
                    <a:pt x="4" y="12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84">
              <a:extLst>
                <a:ext uri="{FF2B5EF4-FFF2-40B4-BE49-F238E27FC236}">
                  <a16:creationId xmlns:a16="http://schemas.microsoft.com/office/drawing/2014/main" id="{62BF4C1D-91A4-4FC4-BEA9-9F525F1E7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35577" y="890212"/>
              <a:ext cx="68573" cy="71763"/>
            </a:xfrm>
            <a:custGeom>
              <a:avLst/>
              <a:gdLst>
                <a:gd name="T0" fmla="*/ 14 w 29"/>
                <a:gd name="T1" fmla="*/ 0 h 30"/>
                <a:gd name="T2" fmla="*/ 25 w 29"/>
                <a:gd name="T3" fmla="*/ 5 h 30"/>
                <a:gd name="T4" fmla="*/ 29 w 29"/>
                <a:gd name="T5" fmla="*/ 15 h 30"/>
                <a:gd name="T6" fmla="*/ 25 w 29"/>
                <a:gd name="T7" fmla="*/ 26 h 30"/>
                <a:gd name="T8" fmla="*/ 14 w 29"/>
                <a:gd name="T9" fmla="*/ 30 h 30"/>
                <a:gd name="T10" fmla="*/ 4 w 29"/>
                <a:gd name="T11" fmla="*/ 26 h 30"/>
                <a:gd name="T12" fmla="*/ 0 w 29"/>
                <a:gd name="T13" fmla="*/ 15 h 30"/>
                <a:gd name="T14" fmla="*/ 4 w 29"/>
                <a:gd name="T15" fmla="*/ 5 h 30"/>
                <a:gd name="T16" fmla="*/ 14 w 29"/>
                <a:gd name="T17" fmla="*/ 0 h 30"/>
                <a:gd name="T18" fmla="*/ 14 w 29"/>
                <a:gd name="T19" fmla="*/ 4 h 30"/>
                <a:gd name="T20" fmla="*/ 7 w 29"/>
                <a:gd name="T21" fmla="*/ 7 h 30"/>
                <a:gd name="T22" fmla="*/ 3 w 29"/>
                <a:gd name="T23" fmla="*/ 15 h 30"/>
                <a:gd name="T24" fmla="*/ 5 w 29"/>
                <a:gd name="T25" fmla="*/ 21 h 30"/>
                <a:gd name="T26" fmla="*/ 9 w 29"/>
                <a:gd name="T27" fmla="*/ 25 h 30"/>
                <a:gd name="T28" fmla="*/ 14 w 29"/>
                <a:gd name="T29" fmla="*/ 27 h 30"/>
                <a:gd name="T30" fmla="*/ 20 w 29"/>
                <a:gd name="T31" fmla="*/ 25 h 30"/>
                <a:gd name="T32" fmla="*/ 24 w 29"/>
                <a:gd name="T33" fmla="*/ 21 h 30"/>
                <a:gd name="T34" fmla="*/ 26 w 29"/>
                <a:gd name="T35" fmla="*/ 15 h 30"/>
                <a:gd name="T36" fmla="*/ 22 w 29"/>
                <a:gd name="T37" fmla="*/ 7 h 30"/>
                <a:gd name="T38" fmla="*/ 14 w 29"/>
                <a:gd name="T3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30">
                  <a:moveTo>
                    <a:pt x="14" y="0"/>
                  </a:moveTo>
                  <a:cubicBezTo>
                    <a:pt x="19" y="0"/>
                    <a:pt x="22" y="2"/>
                    <a:pt x="25" y="5"/>
                  </a:cubicBezTo>
                  <a:cubicBezTo>
                    <a:pt x="28" y="8"/>
                    <a:pt x="29" y="11"/>
                    <a:pt x="29" y="15"/>
                  </a:cubicBezTo>
                  <a:cubicBezTo>
                    <a:pt x="29" y="19"/>
                    <a:pt x="28" y="23"/>
                    <a:pt x="25" y="26"/>
                  </a:cubicBezTo>
                  <a:cubicBezTo>
                    <a:pt x="22" y="29"/>
                    <a:pt x="19" y="30"/>
                    <a:pt x="14" y="30"/>
                  </a:cubicBezTo>
                  <a:cubicBezTo>
                    <a:pt x="10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9" y="5"/>
                    <a:pt x="7" y="7"/>
                  </a:cubicBezTo>
                  <a:cubicBezTo>
                    <a:pt x="4" y="10"/>
                    <a:pt x="3" y="12"/>
                    <a:pt x="3" y="15"/>
                  </a:cubicBezTo>
                  <a:cubicBezTo>
                    <a:pt x="3" y="18"/>
                    <a:pt x="4" y="19"/>
                    <a:pt x="5" y="21"/>
                  </a:cubicBezTo>
                  <a:cubicBezTo>
                    <a:pt x="6" y="23"/>
                    <a:pt x="7" y="24"/>
                    <a:pt x="9" y="25"/>
                  </a:cubicBezTo>
                  <a:cubicBezTo>
                    <a:pt x="11" y="26"/>
                    <a:pt x="12" y="27"/>
                    <a:pt x="14" y="27"/>
                  </a:cubicBezTo>
                  <a:cubicBezTo>
                    <a:pt x="16" y="27"/>
                    <a:pt x="18" y="26"/>
                    <a:pt x="20" y="25"/>
                  </a:cubicBezTo>
                  <a:cubicBezTo>
                    <a:pt x="22" y="24"/>
                    <a:pt x="23" y="23"/>
                    <a:pt x="24" y="21"/>
                  </a:cubicBezTo>
                  <a:cubicBezTo>
                    <a:pt x="25" y="19"/>
                    <a:pt x="26" y="18"/>
                    <a:pt x="26" y="15"/>
                  </a:cubicBezTo>
                  <a:cubicBezTo>
                    <a:pt x="26" y="12"/>
                    <a:pt x="24" y="10"/>
                    <a:pt x="22" y="7"/>
                  </a:cubicBezTo>
                  <a:cubicBezTo>
                    <a:pt x="20" y="5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85">
              <a:extLst>
                <a:ext uri="{FF2B5EF4-FFF2-40B4-BE49-F238E27FC236}">
                  <a16:creationId xmlns:a16="http://schemas.microsoft.com/office/drawing/2014/main" id="{816BD2A4-1C0B-4343-8CC8-E6D6B9E2FF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29665" y="890212"/>
              <a:ext cx="71763" cy="95683"/>
            </a:xfrm>
            <a:custGeom>
              <a:avLst/>
              <a:gdLst>
                <a:gd name="T0" fmla="*/ 0 w 30"/>
                <a:gd name="T1" fmla="*/ 1 h 40"/>
                <a:gd name="T2" fmla="*/ 4 w 30"/>
                <a:gd name="T3" fmla="*/ 1 h 40"/>
                <a:gd name="T4" fmla="*/ 4 w 30"/>
                <a:gd name="T5" fmla="*/ 6 h 40"/>
                <a:gd name="T6" fmla="*/ 9 w 30"/>
                <a:gd name="T7" fmla="*/ 2 h 40"/>
                <a:gd name="T8" fmla="*/ 15 w 30"/>
                <a:gd name="T9" fmla="*/ 0 h 40"/>
                <a:gd name="T10" fmla="*/ 26 w 30"/>
                <a:gd name="T11" fmla="*/ 5 h 40"/>
                <a:gd name="T12" fmla="*/ 30 w 30"/>
                <a:gd name="T13" fmla="*/ 15 h 40"/>
                <a:gd name="T14" fmla="*/ 26 w 30"/>
                <a:gd name="T15" fmla="*/ 26 h 40"/>
                <a:gd name="T16" fmla="*/ 15 w 30"/>
                <a:gd name="T17" fmla="*/ 30 h 40"/>
                <a:gd name="T18" fmla="*/ 9 w 30"/>
                <a:gd name="T19" fmla="*/ 29 h 40"/>
                <a:gd name="T20" fmla="*/ 4 w 30"/>
                <a:gd name="T21" fmla="*/ 25 h 40"/>
                <a:gd name="T22" fmla="*/ 4 w 30"/>
                <a:gd name="T23" fmla="*/ 40 h 40"/>
                <a:gd name="T24" fmla="*/ 0 w 30"/>
                <a:gd name="T25" fmla="*/ 40 h 40"/>
                <a:gd name="T26" fmla="*/ 0 w 30"/>
                <a:gd name="T27" fmla="*/ 1 h 40"/>
                <a:gd name="T28" fmla="*/ 15 w 30"/>
                <a:gd name="T29" fmla="*/ 4 h 40"/>
                <a:gd name="T30" fmla="*/ 7 w 30"/>
                <a:gd name="T31" fmla="*/ 7 h 40"/>
                <a:gd name="T32" fmla="*/ 4 w 30"/>
                <a:gd name="T33" fmla="*/ 15 h 40"/>
                <a:gd name="T34" fmla="*/ 5 w 30"/>
                <a:gd name="T35" fmla="*/ 21 h 40"/>
                <a:gd name="T36" fmla="*/ 9 w 30"/>
                <a:gd name="T37" fmla="*/ 25 h 40"/>
                <a:gd name="T38" fmla="*/ 15 w 30"/>
                <a:gd name="T39" fmla="*/ 27 h 40"/>
                <a:gd name="T40" fmla="*/ 21 w 30"/>
                <a:gd name="T41" fmla="*/ 25 h 40"/>
                <a:gd name="T42" fmla="*/ 25 w 30"/>
                <a:gd name="T43" fmla="*/ 21 h 40"/>
                <a:gd name="T44" fmla="*/ 26 w 30"/>
                <a:gd name="T45" fmla="*/ 15 h 40"/>
                <a:gd name="T46" fmla="*/ 25 w 30"/>
                <a:gd name="T47" fmla="*/ 10 h 40"/>
                <a:gd name="T48" fmla="*/ 21 w 30"/>
                <a:gd name="T49" fmla="*/ 5 h 40"/>
                <a:gd name="T50" fmla="*/ 15 w 30"/>
                <a:gd name="T5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4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9" y="0"/>
                    <a:pt x="23" y="2"/>
                    <a:pt x="26" y="5"/>
                  </a:cubicBezTo>
                  <a:cubicBezTo>
                    <a:pt x="29" y="8"/>
                    <a:pt x="30" y="11"/>
                    <a:pt x="30" y="15"/>
                  </a:cubicBezTo>
                  <a:cubicBezTo>
                    <a:pt x="30" y="19"/>
                    <a:pt x="29" y="23"/>
                    <a:pt x="26" y="26"/>
                  </a:cubicBezTo>
                  <a:cubicBezTo>
                    <a:pt x="23" y="29"/>
                    <a:pt x="19" y="30"/>
                    <a:pt x="15" y="30"/>
                  </a:cubicBezTo>
                  <a:cubicBezTo>
                    <a:pt x="13" y="30"/>
                    <a:pt x="11" y="30"/>
                    <a:pt x="9" y="29"/>
                  </a:cubicBezTo>
                  <a:cubicBezTo>
                    <a:pt x="7" y="28"/>
                    <a:pt x="6" y="27"/>
                    <a:pt x="4" y="25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0" y="1"/>
                  </a:lnTo>
                  <a:close/>
                  <a:moveTo>
                    <a:pt x="15" y="4"/>
                  </a:moveTo>
                  <a:cubicBezTo>
                    <a:pt x="12" y="4"/>
                    <a:pt x="9" y="5"/>
                    <a:pt x="7" y="7"/>
                  </a:cubicBezTo>
                  <a:cubicBezTo>
                    <a:pt x="5" y="9"/>
                    <a:pt x="4" y="12"/>
                    <a:pt x="4" y="15"/>
                  </a:cubicBezTo>
                  <a:cubicBezTo>
                    <a:pt x="4" y="18"/>
                    <a:pt x="4" y="20"/>
                    <a:pt x="5" y="21"/>
                  </a:cubicBezTo>
                  <a:cubicBezTo>
                    <a:pt x="6" y="23"/>
                    <a:pt x="8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9" y="26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19"/>
                    <a:pt x="26" y="17"/>
                    <a:pt x="26" y="15"/>
                  </a:cubicBezTo>
                  <a:cubicBezTo>
                    <a:pt x="26" y="13"/>
                    <a:pt x="26" y="11"/>
                    <a:pt x="25" y="10"/>
                  </a:cubicBezTo>
                  <a:cubicBezTo>
                    <a:pt x="24" y="8"/>
                    <a:pt x="22" y="6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586">
              <a:extLst>
                <a:ext uri="{FF2B5EF4-FFF2-40B4-BE49-F238E27FC236}">
                  <a16:creationId xmlns:a16="http://schemas.microsoft.com/office/drawing/2014/main" id="{9B63D5C7-13FB-4090-ABFE-A71B7E581A5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28537" y="866291"/>
              <a:ext cx="6379" cy="95683"/>
            </a:xfrm>
            <a:prstGeom prst="rect">
              <a:avLst/>
            </a:pr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87">
              <a:extLst>
                <a:ext uri="{FF2B5EF4-FFF2-40B4-BE49-F238E27FC236}">
                  <a16:creationId xmlns:a16="http://schemas.microsoft.com/office/drawing/2014/main" id="{96D58EF5-0F2C-4F7C-A2DB-722FED0397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60431" y="890212"/>
              <a:ext cx="70168" cy="71763"/>
            </a:xfrm>
            <a:custGeom>
              <a:avLst/>
              <a:gdLst>
                <a:gd name="T0" fmla="*/ 25 w 29"/>
                <a:gd name="T1" fmla="*/ 20 h 30"/>
                <a:gd name="T2" fmla="*/ 28 w 29"/>
                <a:gd name="T3" fmla="*/ 22 h 30"/>
                <a:gd name="T4" fmla="*/ 25 w 29"/>
                <a:gd name="T5" fmla="*/ 27 h 30"/>
                <a:gd name="T6" fmla="*/ 20 w 29"/>
                <a:gd name="T7" fmla="*/ 29 h 30"/>
                <a:gd name="T8" fmla="*/ 14 w 29"/>
                <a:gd name="T9" fmla="*/ 30 h 30"/>
                <a:gd name="T10" fmla="*/ 4 w 29"/>
                <a:gd name="T11" fmla="*/ 26 h 30"/>
                <a:gd name="T12" fmla="*/ 0 w 29"/>
                <a:gd name="T13" fmla="*/ 15 h 30"/>
                <a:gd name="T14" fmla="*/ 3 w 29"/>
                <a:gd name="T15" fmla="*/ 6 h 30"/>
                <a:gd name="T16" fmla="*/ 14 w 29"/>
                <a:gd name="T17" fmla="*/ 0 h 30"/>
                <a:gd name="T18" fmla="*/ 26 w 29"/>
                <a:gd name="T19" fmla="*/ 6 h 30"/>
                <a:gd name="T20" fmla="*/ 29 w 29"/>
                <a:gd name="T21" fmla="*/ 16 h 30"/>
                <a:gd name="T22" fmla="*/ 3 w 29"/>
                <a:gd name="T23" fmla="*/ 16 h 30"/>
                <a:gd name="T24" fmla="*/ 7 w 29"/>
                <a:gd name="T25" fmla="*/ 24 h 30"/>
                <a:gd name="T26" fmla="*/ 14 w 29"/>
                <a:gd name="T27" fmla="*/ 27 h 30"/>
                <a:gd name="T28" fmla="*/ 18 w 29"/>
                <a:gd name="T29" fmla="*/ 26 h 30"/>
                <a:gd name="T30" fmla="*/ 22 w 29"/>
                <a:gd name="T31" fmla="*/ 24 h 30"/>
                <a:gd name="T32" fmla="*/ 25 w 29"/>
                <a:gd name="T33" fmla="*/ 20 h 30"/>
                <a:gd name="T34" fmla="*/ 25 w 29"/>
                <a:gd name="T35" fmla="*/ 12 h 30"/>
                <a:gd name="T36" fmla="*/ 23 w 29"/>
                <a:gd name="T37" fmla="*/ 8 h 30"/>
                <a:gd name="T38" fmla="*/ 19 w 29"/>
                <a:gd name="T39" fmla="*/ 5 h 30"/>
                <a:gd name="T40" fmla="*/ 14 w 29"/>
                <a:gd name="T41" fmla="*/ 4 h 30"/>
                <a:gd name="T42" fmla="*/ 7 w 29"/>
                <a:gd name="T43" fmla="*/ 7 h 30"/>
                <a:gd name="T44" fmla="*/ 4 w 29"/>
                <a:gd name="T45" fmla="*/ 12 h 30"/>
                <a:gd name="T46" fmla="*/ 25 w 29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30">
                  <a:moveTo>
                    <a:pt x="25" y="20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6" y="25"/>
                    <a:pt x="25" y="27"/>
                  </a:cubicBezTo>
                  <a:cubicBezTo>
                    <a:pt x="23" y="28"/>
                    <a:pt x="22" y="29"/>
                    <a:pt x="20" y="29"/>
                  </a:cubicBezTo>
                  <a:cubicBezTo>
                    <a:pt x="18" y="30"/>
                    <a:pt x="17" y="30"/>
                    <a:pt x="14" y="30"/>
                  </a:cubicBezTo>
                  <a:cubicBezTo>
                    <a:pt x="10" y="30"/>
                    <a:pt x="6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8" y="8"/>
                    <a:pt x="29" y="12"/>
                    <a:pt x="29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9"/>
                    <a:pt x="5" y="22"/>
                    <a:pt x="7" y="24"/>
                  </a:cubicBezTo>
                  <a:cubicBezTo>
                    <a:pt x="9" y="26"/>
                    <a:pt x="11" y="27"/>
                    <a:pt x="14" y="27"/>
                  </a:cubicBezTo>
                  <a:cubicBezTo>
                    <a:pt x="16" y="27"/>
                    <a:pt x="17" y="27"/>
                    <a:pt x="18" y="26"/>
                  </a:cubicBezTo>
                  <a:cubicBezTo>
                    <a:pt x="20" y="26"/>
                    <a:pt x="21" y="25"/>
                    <a:pt x="22" y="24"/>
                  </a:cubicBezTo>
                  <a:cubicBezTo>
                    <a:pt x="23" y="23"/>
                    <a:pt x="24" y="22"/>
                    <a:pt x="25" y="20"/>
                  </a:cubicBezTo>
                  <a:close/>
                  <a:moveTo>
                    <a:pt x="25" y="12"/>
                  </a:moveTo>
                  <a:cubicBezTo>
                    <a:pt x="24" y="10"/>
                    <a:pt x="24" y="9"/>
                    <a:pt x="23" y="8"/>
                  </a:cubicBez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6" y="8"/>
                    <a:pt x="5" y="10"/>
                    <a:pt x="4" y="12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8876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theme" Target="../theme/them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0CA89A9A-A5F7-417D-8281-0F0AD414CD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16408" y="0"/>
            <a:ext cx="2696906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>
                <a:cs typeface="Tahoma" panose="020B0604030504040204" pitchFamily="34" charset="0"/>
              </a:rPr>
              <a:t>Headline</a:t>
            </a:r>
            <a:endParaRPr lang="en-US" dirty="0">
              <a:cs typeface="Tahoma" panose="020B0604030504040204" pitchFamily="34" charset="0"/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A42CB4B-57D2-407D-B106-3003DD1CC0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646816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DF556B1-47E5-4841-AF78-A552147C4512}" type="datetimeFigureOut">
              <a:rPr lang="en-US" smtClean="0">
                <a:cs typeface="Tahoma" panose="020B0604030504040204" pitchFamily="34" charset="0"/>
              </a:rPr>
              <a:pPr/>
              <a:t>5/20/19</a:t>
            </a:fld>
            <a:endParaRPr lang="en-US">
              <a:cs typeface="Tahoma" panose="020B060403050404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C6A86D3-EC4B-4CF0-BE59-F74CA7A04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646816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1C06EA9-5B09-4754-A303-3A3F0FC820EB}" type="slidenum">
              <a:rPr lang="en-US" smtClean="0">
                <a:cs typeface="Tahoma" panose="020B0604030504040204" pitchFamily="34" charset="0"/>
              </a:rPr>
              <a:pPr/>
              <a:t>‹#›</a:t>
            </a:fld>
            <a:endParaRPr lang="en-US">
              <a:cs typeface="Tahoma" panose="020B0604030504040204" pitchFamily="34" charset="0"/>
            </a:endParaRPr>
          </a:p>
        </p:txBody>
      </p: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0002F051-D97F-4490-8155-EFDC83EB22D4}"/>
              </a:ext>
            </a:extLst>
          </p:cNvPr>
          <p:cNvGrpSpPr/>
          <p:nvPr/>
        </p:nvGrpSpPr>
        <p:grpSpPr>
          <a:xfrm>
            <a:off x="487353" y="8442026"/>
            <a:ext cx="1168026" cy="486374"/>
            <a:chOff x="10299671" y="346413"/>
            <a:chExt cx="1535713" cy="639482"/>
          </a:xfrm>
        </p:grpSpPr>
        <p:pic>
          <p:nvPicPr>
            <p:cNvPr id="55" name="Picture 557">
              <a:extLst>
                <a:ext uri="{FF2B5EF4-FFF2-40B4-BE49-F238E27FC236}">
                  <a16:creationId xmlns:a16="http://schemas.microsoft.com/office/drawing/2014/main" id="{298B8FEE-FBC0-4001-9448-C1B0BE0ACC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853" y="346413"/>
              <a:ext cx="328512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58">
              <a:extLst>
                <a:ext uri="{FF2B5EF4-FFF2-40B4-BE49-F238E27FC236}">
                  <a16:creationId xmlns:a16="http://schemas.microsoft.com/office/drawing/2014/main" id="{8BE8B8BA-AEE3-4AD1-B554-69BB44C7F96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6660" y="354387"/>
              <a:ext cx="314160" cy="470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59">
              <a:extLst>
                <a:ext uri="{FF2B5EF4-FFF2-40B4-BE49-F238E27FC236}">
                  <a16:creationId xmlns:a16="http://schemas.microsoft.com/office/drawing/2014/main" id="{FB06006E-E417-4CA3-9F4A-0274FFA33D6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2871" y="346413"/>
              <a:ext cx="328512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60">
              <a:extLst>
                <a:ext uri="{FF2B5EF4-FFF2-40B4-BE49-F238E27FC236}">
                  <a16:creationId xmlns:a16="http://schemas.microsoft.com/office/drawing/2014/main" id="{2160B201-484A-43AC-A607-C8CCEBB7BCE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9671" y="590405"/>
              <a:ext cx="755895" cy="23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61">
              <a:extLst>
                <a:ext uri="{FF2B5EF4-FFF2-40B4-BE49-F238E27FC236}">
                  <a16:creationId xmlns:a16="http://schemas.microsoft.com/office/drawing/2014/main" id="{ED40B19C-9058-4568-AAEB-B4F56B202C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7832" y="346413"/>
              <a:ext cx="320538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62">
              <a:extLst>
                <a:ext uri="{FF2B5EF4-FFF2-40B4-BE49-F238E27FC236}">
                  <a16:creationId xmlns:a16="http://schemas.microsoft.com/office/drawing/2014/main" id="{DDE74F5F-3501-4F33-8084-309F13A487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6404" y="346413"/>
              <a:ext cx="307781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563">
              <a:extLst>
                <a:ext uri="{FF2B5EF4-FFF2-40B4-BE49-F238E27FC236}">
                  <a16:creationId xmlns:a16="http://schemas.microsoft.com/office/drawing/2014/main" id="{CAAFAADF-5A06-4CC4-B1AD-4264ED4B168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5841" y="346413"/>
              <a:ext cx="322133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564">
              <a:extLst>
                <a:ext uri="{FF2B5EF4-FFF2-40B4-BE49-F238E27FC236}">
                  <a16:creationId xmlns:a16="http://schemas.microsoft.com/office/drawing/2014/main" id="{911EC386-5B81-40D8-9BD9-F055D565E4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72642" y="360766"/>
              <a:ext cx="621939" cy="457684"/>
            </a:xfrm>
            <a:custGeom>
              <a:avLst/>
              <a:gdLst>
                <a:gd name="T0" fmla="*/ 245 w 261"/>
                <a:gd name="T1" fmla="*/ 100 h 192"/>
                <a:gd name="T2" fmla="*/ 139 w 261"/>
                <a:gd name="T3" fmla="*/ 192 h 192"/>
                <a:gd name="T4" fmla="*/ 261 w 261"/>
                <a:gd name="T5" fmla="*/ 88 h 192"/>
                <a:gd name="T6" fmla="*/ 17 w 261"/>
                <a:gd name="T7" fmla="*/ 88 h 192"/>
                <a:gd name="T8" fmla="*/ 124 w 261"/>
                <a:gd name="T9" fmla="*/ 0 h 192"/>
                <a:gd name="T10" fmla="*/ 0 w 261"/>
                <a:gd name="T11" fmla="*/ 100 h 192"/>
                <a:gd name="T12" fmla="*/ 245 w 261"/>
                <a:gd name="T13" fmla="*/ 10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192">
                  <a:moveTo>
                    <a:pt x="245" y="100"/>
                  </a:moveTo>
                  <a:cubicBezTo>
                    <a:pt x="245" y="167"/>
                    <a:pt x="142" y="192"/>
                    <a:pt x="139" y="192"/>
                  </a:cubicBezTo>
                  <a:cubicBezTo>
                    <a:pt x="150" y="192"/>
                    <a:pt x="261" y="172"/>
                    <a:pt x="261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22"/>
                    <a:pt x="121" y="0"/>
                    <a:pt x="124" y="0"/>
                  </a:cubicBezTo>
                  <a:cubicBezTo>
                    <a:pt x="113" y="0"/>
                    <a:pt x="0" y="18"/>
                    <a:pt x="0" y="100"/>
                  </a:cubicBezTo>
                  <a:lnTo>
                    <a:pt x="245" y="10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3" name="Picture 565">
              <a:extLst>
                <a:ext uri="{FF2B5EF4-FFF2-40B4-BE49-F238E27FC236}">
                  <a16:creationId xmlns:a16="http://schemas.microsoft.com/office/drawing/2014/main" id="{8D1489E3-CB74-4F33-AA28-04DE4992A5B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6872" y="351198"/>
              <a:ext cx="328512" cy="236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Freeform 566">
              <a:extLst>
                <a:ext uri="{FF2B5EF4-FFF2-40B4-BE49-F238E27FC236}">
                  <a16:creationId xmlns:a16="http://schemas.microsoft.com/office/drawing/2014/main" id="{D784CD7D-F0D6-4C69-B3AD-5BD6FB6A04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06050" y="429338"/>
              <a:ext cx="157877" cy="151499"/>
            </a:xfrm>
            <a:custGeom>
              <a:avLst/>
              <a:gdLst>
                <a:gd name="T0" fmla="*/ 0 w 99"/>
                <a:gd name="T1" fmla="*/ 95 h 95"/>
                <a:gd name="T2" fmla="*/ 24 w 99"/>
                <a:gd name="T3" fmla="*/ 0 h 95"/>
                <a:gd name="T4" fmla="*/ 99 w 99"/>
                <a:gd name="T5" fmla="*/ 0 h 95"/>
                <a:gd name="T6" fmla="*/ 93 w 99"/>
                <a:gd name="T7" fmla="*/ 23 h 95"/>
                <a:gd name="T8" fmla="*/ 48 w 99"/>
                <a:gd name="T9" fmla="*/ 23 h 95"/>
                <a:gd name="T10" fmla="*/ 45 w 99"/>
                <a:gd name="T11" fmla="*/ 36 h 95"/>
                <a:gd name="T12" fmla="*/ 82 w 99"/>
                <a:gd name="T13" fmla="*/ 36 h 95"/>
                <a:gd name="T14" fmla="*/ 76 w 99"/>
                <a:gd name="T15" fmla="*/ 57 h 95"/>
                <a:gd name="T16" fmla="*/ 39 w 99"/>
                <a:gd name="T17" fmla="*/ 57 h 95"/>
                <a:gd name="T18" fmla="*/ 36 w 99"/>
                <a:gd name="T19" fmla="*/ 72 h 95"/>
                <a:gd name="T20" fmla="*/ 82 w 99"/>
                <a:gd name="T21" fmla="*/ 72 h 95"/>
                <a:gd name="T22" fmla="*/ 76 w 99"/>
                <a:gd name="T23" fmla="*/ 95 h 95"/>
                <a:gd name="T24" fmla="*/ 0 w 99"/>
                <a:gd name="T2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5">
                  <a:moveTo>
                    <a:pt x="0" y="95"/>
                  </a:moveTo>
                  <a:lnTo>
                    <a:pt x="24" y="0"/>
                  </a:lnTo>
                  <a:lnTo>
                    <a:pt x="99" y="0"/>
                  </a:lnTo>
                  <a:lnTo>
                    <a:pt x="93" y="23"/>
                  </a:lnTo>
                  <a:lnTo>
                    <a:pt x="48" y="23"/>
                  </a:lnTo>
                  <a:lnTo>
                    <a:pt x="45" y="36"/>
                  </a:lnTo>
                  <a:lnTo>
                    <a:pt x="82" y="36"/>
                  </a:lnTo>
                  <a:lnTo>
                    <a:pt x="76" y="57"/>
                  </a:lnTo>
                  <a:lnTo>
                    <a:pt x="39" y="57"/>
                  </a:lnTo>
                  <a:lnTo>
                    <a:pt x="36" y="72"/>
                  </a:lnTo>
                  <a:lnTo>
                    <a:pt x="82" y="72"/>
                  </a:lnTo>
                  <a:lnTo>
                    <a:pt x="76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67">
              <a:extLst>
                <a:ext uri="{FF2B5EF4-FFF2-40B4-BE49-F238E27FC236}">
                  <a16:creationId xmlns:a16="http://schemas.microsoft.com/office/drawing/2014/main" id="{3CABE504-8F60-4614-98F0-A38E199829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60738" y="429338"/>
              <a:ext cx="143524" cy="151499"/>
            </a:xfrm>
            <a:custGeom>
              <a:avLst/>
              <a:gdLst>
                <a:gd name="T0" fmla="*/ 6 w 90"/>
                <a:gd name="T1" fmla="*/ 0 h 95"/>
                <a:gd name="T2" fmla="*/ 90 w 90"/>
                <a:gd name="T3" fmla="*/ 0 h 95"/>
                <a:gd name="T4" fmla="*/ 84 w 90"/>
                <a:gd name="T5" fmla="*/ 26 h 95"/>
                <a:gd name="T6" fmla="*/ 57 w 90"/>
                <a:gd name="T7" fmla="*/ 26 h 95"/>
                <a:gd name="T8" fmla="*/ 39 w 90"/>
                <a:gd name="T9" fmla="*/ 95 h 95"/>
                <a:gd name="T10" fmla="*/ 9 w 90"/>
                <a:gd name="T11" fmla="*/ 95 h 95"/>
                <a:gd name="T12" fmla="*/ 27 w 90"/>
                <a:gd name="T13" fmla="*/ 26 h 95"/>
                <a:gd name="T14" fmla="*/ 0 w 90"/>
                <a:gd name="T15" fmla="*/ 26 h 95"/>
                <a:gd name="T16" fmla="*/ 6 w 90"/>
                <a:gd name="T1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95">
                  <a:moveTo>
                    <a:pt x="6" y="0"/>
                  </a:moveTo>
                  <a:lnTo>
                    <a:pt x="90" y="0"/>
                  </a:lnTo>
                  <a:lnTo>
                    <a:pt x="84" y="26"/>
                  </a:lnTo>
                  <a:lnTo>
                    <a:pt x="57" y="26"/>
                  </a:lnTo>
                  <a:lnTo>
                    <a:pt x="39" y="95"/>
                  </a:lnTo>
                  <a:lnTo>
                    <a:pt x="9" y="95"/>
                  </a:lnTo>
                  <a:lnTo>
                    <a:pt x="27" y="26"/>
                  </a:lnTo>
                  <a:lnTo>
                    <a:pt x="0" y="2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68">
              <a:extLst>
                <a:ext uri="{FF2B5EF4-FFF2-40B4-BE49-F238E27FC236}">
                  <a16:creationId xmlns:a16="http://schemas.microsoft.com/office/drawing/2014/main" id="{E67C61BA-93EE-4772-9E27-FD907BC8C3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5558" y="427744"/>
              <a:ext cx="151499" cy="154688"/>
            </a:xfrm>
            <a:custGeom>
              <a:avLst/>
              <a:gdLst>
                <a:gd name="T0" fmla="*/ 43 w 64"/>
                <a:gd name="T1" fmla="*/ 19 h 65"/>
                <a:gd name="T2" fmla="*/ 42 w 64"/>
                <a:gd name="T3" fmla="*/ 15 h 65"/>
                <a:gd name="T4" fmla="*/ 37 w 64"/>
                <a:gd name="T5" fmla="*/ 14 h 65"/>
                <a:gd name="T6" fmla="*/ 30 w 64"/>
                <a:gd name="T7" fmla="*/ 18 h 65"/>
                <a:gd name="T8" fmla="*/ 58 w 64"/>
                <a:gd name="T9" fmla="*/ 44 h 65"/>
                <a:gd name="T10" fmla="*/ 24 w 64"/>
                <a:gd name="T11" fmla="*/ 65 h 65"/>
                <a:gd name="T12" fmla="*/ 2 w 64"/>
                <a:gd name="T13" fmla="*/ 44 h 65"/>
                <a:gd name="T14" fmla="*/ 21 w 64"/>
                <a:gd name="T15" fmla="*/ 44 h 65"/>
                <a:gd name="T16" fmla="*/ 23 w 64"/>
                <a:gd name="T17" fmla="*/ 49 h 65"/>
                <a:gd name="T18" fmla="*/ 29 w 64"/>
                <a:gd name="T19" fmla="*/ 51 h 65"/>
                <a:gd name="T20" fmla="*/ 38 w 64"/>
                <a:gd name="T21" fmla="*/ 46 h 65"/>
                <a:gd name="T22" fmla="*/ 10 w 64"/>
                <a:gd name="T23" fmla="*/ 20 h 65"/>
                <a:gd name="T24" fmla="*/ 41 w 64"/>
                <a:gd name="T25" fmla="*/ 0 h 65"/>
                <a:gd name="T26" fmla="*/ 62 w 64"/>
                <a:gd name="T27" fmla="*/ 19 h 65"/>
                <a:gd name="T28" fmla="*/ 43 w 64"/>
                <a:gd name="T29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65">
                  <a:moveTo>
                    <a:pt x="43" y="19"/>
                  </a:moveTo>
                  <a:cubicBezTo>
                    <a:pt x="44" y="17"/>
                    <a:pt x="43" y="16"/>
                    <a:pt x="42" y="15"/>
                  </a:cubicBezTo>
                  <a:cubicBezTo>
                    <a:pt x="40" y="14"/>
                    <a:pt x="39" y="14"/>
                    <a:pt x="37" y="14"/>
                  </a:cubicBezTo>
                  <a:cubicBezTo>
                    <a:pt x="32" y="14"/>
                    <a:pt x="30" y="15"/>
                    <a:pt x="30" y="18"/>
                  </a:cubicBezTo>
                  <a:cubicBezTo>
                    <a:pt x="27" y="27"/>
                    <a:pt x="64" y="21"/>
                    <a:pt x="58" y="44"/>
                  </a:cubicBezTo>
                  <a:cubicBezTo>
                    <a:pt x="54" y="58"/>
                    <a:pt x="41" y="65"/>
                    <a:pt x="24" y="65"/>
                  </a:cubicBezTo>
                  <a:cubicBezTo>
                    <a:pt x="8" y="65"/>
                    <a:pt x="0" y="56"/>
                    <a:pt x="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2" y="48"/>
                    <a:pt x="23" y="49"/>
                  </a:cubicBezTo>
                  <a:cubicBezTo>
                    <a:pt x="25" y="50"/>
                    <a:pt x="27" y="51"/>
                    <a:pt x="29" y="51"/>
                  </a:cubicBezTo>
                  <a:cubicBezTo>
                    <a:pt x="34" y="51"/>
                    <a:pt x="37" y="49"/>
                    <a:pt x="38" y="46"/>
                  </a:cubicBezTo>
                  <a:cubicBezTo>
                    <a:pt x="40" y="37"/>
                    <a:pt x="4" y="43"/>
                    <a:pt x="10" y="20"/>
                  </a:cubicBezTo>
                  <a:cubicBezTo>
                    <a:pt x="13" y="6"/>
                    <a:pt x="26" y="0"/>
                    <a:pt x="41" y="0"/>
                  </a:cubicBezTo>
                  <a:cubicBezTo>
                    <a:pt x="58" y="0"/>
                    <a:pt x="64" y="8"/>
                    <a:pt x="62" y="19"/>
                  </a:cubicBezTo>
                  <a:lnTo>
                    <a:pt x="43" y="19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69">
              <a:extLst>
                <a:ext uri="{FF2B5EF4-FFF2-40B4-BE49-F238E27FC236}">
                  <a16:creationId xmlns:a16="http://schemas.microsoft.com/office/drawing/2014/main" id="{ED5B4DE0-6944-49C0-8A8A-6E5B96641A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2703" y="429338"/>
              <a:ext cx="86115" cy="151499"/>
            </a:xfrm>
            <a:custGeom>
              <a:avLst/>
              <a:gdLst>
                <a:gd name="T0" fmla="*/ 0 w 54"/>
                <a:gd name="T1" fmla="*/ 95 h 95"/>
                <a:gd name="T2" fmla="*/ 24 w 54"/>
                <a:gd name="T3" fmla="*/ 0 h 95"/>
                <a:gd name="T4" fmla="*/ 54 w 54"/>
                <a:gd name="T5" fmla="*/ 0 h 95"/>
                <a:gd name="T6" fmla="*/ 30 w 54"/>
                <a:gd name="T7" fmla="*/ 95 h 95"/>
                <a:gd name="T8" fmla="*/ 0 w 54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5">
                  <a:moveTo>
                    <a:pt x="0" y="95"/>
                  </a:moveTo>
                  <a:lnTo>
                    <a:pt x="24" y="0"/>
                  </a:lnTo>
                  <a:lnTo>
                    <a:pt x="54" y="0"/>
                  </a:lnTo>
                  <a:lnTo>
                    <a:pt x="3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70">
              <a:extLst>
                <a:ext uri="{FF2B5EF4-FFF2-40B4-BE49-F238E27FC236}">
                  <a16:creationId xmlns:a16="http://schemas.microsoft.com/office/drawing/2014/main" id="{FF663DC5-2B55-4D1E-AA79-A388292F3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09240" y="867886"/>
              <a:ext cx="49437" cy="94089"/>
            </a:xfrm>
            <a:custGeom>
              <a:avLst/>
              <a:gdLst>
                <a:gd name="T0" fmla="*/ 0 w 31"/>
                <a:gd name="T1" fmla="*/ 6 h 59"/>
                <a:gd name="T2" fmla="*/ 0 w 31"/>
                <a:gd name="T3" fmla="*/ 0 h 59"/>
                <a:gd name="T4" fmla="*/ 31 w 31"/>
                <a:gd name="T5" fmla="*/ 0 h 59"/>
                <a:gd name="T6" fmla="*/ 31 w 31"/>
                <a:gd name="T7" fmla="*/ 6 h 59"/>
                <a:gd name="T8" fmla="*/ 17 w 31"/>
                <a:gd name="T9" fmla="*/ 6 h 59"/>
                <a:gd name="T10" fmla="*/ 17 w 31"/>
                <a:gd name="T11" fmla="*/ 59 h 59"/>
                <a:gd name="T12" fmla="*/ 11 w 31"/>
                <a:gd name="T13" fmla="*/ 59 h 59"/>
                <a:gd name="T14" fmla="*/ 11 w 31"/>
                <a:gd name="T15" fmla="*/ 6 h 59"/>
                <a:gd name="T16" fmla="*/ 0 w 31"/>
                <a:gd name="T17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59">
                  <a:moveTo>
                    <a:pt x="0" y="6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17" y="6"/>
                  </a:lnTo>
                  <a:lnTo>
                    <a:pt x="17" y="59"/>
                  </a:lnTo>
                  <a:lnTo>
                    <a:pt x="11" y="59"/>
                  </a:lnTo>
                  <a:lnTo>
                    <a:pt x="1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71">
              <a:extLst>
                <a:ext uri="{FF2B5EF4-FFF2-40B4-BE49-F238E27FC236}">
                  <a16:creationId xmlns:a16="http://schemas.microsoft.com/office/drawing/2014/main" id="{11C782A3-E7FE-476E-8C2D-38171D3B2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79407" y="866291"/>
              <a:ext cx="60599" cy="95683"/>
            </a:xfrm>
            <a:custGeom>
              <a:avLst/>
              <a:gdLst>
                <a:gd name="T0" fmla="*/ 0 w 25"/>
                <a:gd name="T1" fmla="*/ 0 h 40"/>
                <a:gd name="T2" fmla="*/ 4 w 25"/>
                <a:gd name="T3" fmla="*/ 0 h 40"/>
                <a:gd name="T4" fmla="*/ 4 w 25"/>
                <a:gd name="T5" fmla="*/ 16 h 40"/>
                <a:gd name="T6" fmla="*/ 8 w 25"/>
                <a:gd name="T7" fmla="*/ 12 h 40"/>
                <a:gd name="T8" fmla="*/ 14 w 25"/>
                <a:gd name="T9" fmla="*/ 10 h 40"/>
                <a:gd name="T10" fmla="*/ 20 w 25"/>
                <a:gd name="T11" fmla="*/ 12 h 40"/>
                <a:gd name="T12" fmla="*/ 24 w 25"/>
                <a:gd name="T13" fmla="*/ 16 h 40"/>
                <a:gd name="T14" fmla="*/ 25 w 25"/>
                <a:gd name="T15" fmla="*/ 25 h 40"/>
                <a:gd name="T16" fmla="*/ 25 w 25"/>
                <a:gd name="T17" fmla="*/ 40 h 40"/>
                <a:gd name="T18" fmla="*/ 21 w 25"/>
                <a:gd name="T19" fmla="*/ 40 h 40"/>
                <a:gd name="T20" fmla="*/ 21 w 25"/>
                <a:gd name="T21" fmla="*/ 26 h 40"/>
                <a:gd name="T22" fmla="*/ 21 w 25"/>
                <a:gd name="T23" fmla="*/ 19 h 40"/>
                <a:gd name="T24" fmla="*/ 18 w 25"/>
                <a:gd name="T25" fmla="*/ 15 h 40"/>
                <a:gd name="T26" fmla="*/ 14 w 25"/>
                <a:gd name="T27" fmla="*/ 14 h 40"/>
                <a:gd name="T28" fmla="*/ 8 w 25"/>
                <a:gd name="T29" fmla="*/ 16 h 40"/>
                <a:gd name="T30" fmla="*/ 4 w 25"/>
                <a:gd name="T31" fmla="*/ 21 h 40"/>
                <a:gd name="T32" fmla="*/ 4 w 25"/>
                <a:gd name="T33" fmla="*/ 29 h 40"/>
                <a:gd name="T34" fmla="*/ 4 w 25"/>
                <a:gd name="T35" fmla="*/ 40 h 40"/>
                <a:gd name="T36" fmla="*/ 0 w 25"/>
                <a:gd name="T37" fmla="*/ 40 h 40"/>
                <a:gd name="T38" fmla="*/ 0 w 25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0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4"/>
                    <a:pt x="7" y="13"/>
                    <a:pt x="8" y="12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16" y="10"/>
                    <a:pt x="18" y="11"/>
                    <a:pt x="20" y="12"/>
                  </a:cubicBezTo>
                  <a:cubicBezTo>
                    <a:pt x="22" y="13"/>
                    <a:pt x="23" y="15"/>
                    <a:pt x="24" y="16"/>
                  </a:cubicBezTo>
                  <a:cubicBezTo>
                    <a:pt x="24" y="18"/>
                    <a:pt x="25" y="21"/>
                    <a:pt x="25" y="2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3"/>
                    <a:pt x="21" y="21"/>
                    <a:pt x="21" y="19"/>
                  </a:cubicBezTo>
                  <a:cubicBezTo>
                    <a:pt x="20" y="18"/>
                    <a:pt x="19" y="16"/>
                    <a:pt x="18" y="15"/>
                  </a:cubicBezTo>
                  <a:cubicBezTo>
                    <a:pt x="17" y="14"/>
                    <a:pt x="15" y="14"/>
                    <a:pt x="14" y="14"/>
                  </a:cubicBezTo>
                  <a:cubicBezTo>
                    <a:pt x="11" y="14"/>
                    <a:pt x="9" y="14"/>
                    <a:pt x="8" y="16"/>
                  </a:cubicBezTo>
                  <a:cubicBezTo>
                    <a:pt x="6" y="17"/>
                    <a:pt x="5" y="19"/>
                    <a:pt x="4" y="21"/>
                  </a:cubicBezTo>
                  <a:cubicBezTo>
                    <a:pt x="4" y="23"/>
                    <a:pt x="4" y="25"/>
                    <a:pt x="4" y="2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72">
              <a:extLst>
                <a:ext uri="{FF2B5EF4-FFF2-40B4-BE49-F238E27FC236}">
                  <a16:creationId xmlns:a16="http://schemas.microsoft.com/office/drawing/2014/main" id="{35EED4D9-667C-4474-8188-B3F4105CCD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63928" y="890212"/>
              <a:ext cx="70168" cy="71763"/>
            </a:xfrm>
            <a:custGeom>
              <a:avLst/>
              <a:gdLst>
                <a:gd name="T0" fmla="*/ 26 w 30"/>
                <a:gd name="T1" fmla="*/ 20 h 30"/>
                <a:gd name="T2" fmla="*/ 29 w 30"/>
                <a:gd name="T3" fmla="*/ 22 h 30"/>
                <a:gd name="T4" fmla="*/ 25 w 30"/>
                <a:gd name="T5" fmla="*/ 27 h 30"/>
                <a:gd name="T6" fmla="*/ 21 w 30"/>
                <a:gd name="T7" fmla="*/ 29 h 30"/>
                <a:gd name="T8" fmla="*/ 15 w 30"/>
                <a:gd name="T9" fmla="*/ 30 h 30"/>
                <a:gd name="T10" fmla="*/ 4 w 30"/>
                <a:gd name="T11" fmla="*/ 26 h 30"/>
                <a:gd name="T12" fmla="*/ 0 w 30"/>
                <a:gd name="T13" fmla="*/ 15 h 30"/>
                <a:gd name="T14" fmla="*/ 4 w 30"/>
                <a:gd name="T15" fmla="*/ 6 h 30"/>
                <a:gd name="T16" fmla="*/ 15 w 30"/>
                <a:gd name="T17" fmla="*/ 0 h 30"/>
                <a:gd name="T18" fmla="*/ 27 w 30"/>
                <a:gd name="T19" fmla="*/ 6 h 30"/>
                <a:gd name="T20" fmla="*/ 30 w 30"/>
                <a:gd name="T21" fmla="*/ 16 h 30"/>
                <a:gd name="T22" fmla="*/ 4 w 30"/>
                <a:gd name="T23" fmla="*/ 16 h 30"/>
                <a:gd name="T24" fmla="*/ 7 w 30"/>
                <a:gd name="T25" fmla="*/ 24 h 30"/>
                <a:gd name="T26" fmla="*/ 15 w 30"/>
                <a:gd name="T27" fmla="*/ 27 h 30"/>
                <a:gd name="T28" fmla="*/ 19 w 30"/>
                <a:gd name="T29" fmla="*/ 26 h 30"/>
                <a:gd name="T30" fmla="*/ 23 w 30"/>
                <a:gd name="T31" fmla="*/ 24 h 30"/>
                <a:gd name="T32" fmla="*/ 26 w 30"/>
                <a:gd name="T33" fmla="*/ 20 h 30"/>
                <a:gd name="T34" fmla="*/ 26 w 30"/>
                <a:gd name="T35" fmla="*/ 12 h 30"/>
                <a:gd name="T36" fmla="*/ 24 w 30"/>
                <a:gd name="T37" fmla="*/ 8 h 30"/>
                <a:gd name="T38" fmla="*/ 20 w 30"/>
                <a:gd name="T39" fmla="*/ 5 h 30"/>
                <a:gd name="T40" fmla="*/ 15 w 30"/>
                <a:gd name="T41" fmla="*/ 4 h 30"/>
                <a:gd name="T42" fmla="*/ 8 w 30"/>
                <a:gd name="T43" fmla="*/ 7 h 30"/>
                <a:gd name="T44" fmla="*/ 5 w 30"/>
                <a:gd name="T45" fmla="*/ 12 h 30"/>
                <a:gd name="T46" fmla="*/ 26 w 30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26" y="20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8" y="24"/>
                    <a:pt x="27" y="25"/>
                    <a:pt x="25" y="27"/>
                  </a:cubicBezTo>
                  <a:cubicBezTo>
                    <a:pt x="24" y="28"/>
                    <a:pt x="23" y="29"/>
                    <a:pt x="21" y="29"/>
                  </a:cubicBezTo>
                  <a:cubicBezTo>
                    <a:pt x="19" y="30"/>
                    <a:pt x="17" y="30"/>
                    <a:pt x="15" y="30"/>
                  </a:cubicBezTo>
                  <a:cubicBezTo>
                    <a:pt x="11" y="30"/>
                    <a:pt x="7" y="29"/>
                    <a:pt x="4" y="26"/>
                  </a:cubicBezTo>
                  <a:cubicBezTo>
                    <a:pt x="2" y="23"/>
                    <a:pt x="0" y="19"/>
                    <a:pt x="0" y="15"/>
                  </a:cubicBezTo>
                  <a:cubicBezTo>
                    <a:pt x="0" y="12"/>
                    <a:pt x="2" y="9"/>
                    <a:pt x="4" y="6"/>
                  </a:cubicBezTo>
                  <a:cubicBezTo>
                    <a:pt x="7" y="2"/>
                    <a:pt x="10" y="0"/>
                    <a:pt x="15" y="0"/>
                  </a:cubicBezTo>
                  <a:cubicBezTo>
                    <a:pt x="20" y="0"/>
                    <a:pt x="24" y="2"/>
                    <a:pt x="27" y="6"/>
                  </a:cubicBezTo>
                  <a:cubicBezTo>
                    <a:pt x="29" y="8"/>
                    <a:pt x="30" y="12"/>
                    <a:pt x="3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9"/>
                    <a:pt x="5" y="22"/>
                    <a:pt x="7" y="24"/>
                  </a:cubicBezTo>
                  <a:cubicBezTo>
                    <a:pt x="9" y="26"/>
                    <a:pt x="12" y="27"/>
                    <a:pt x="15" y="27"/>
                  </a:cubicBezTo>
                  <a:cubicBezTo>
                    <a:pt x="16" y="27"/>
                    <a:pt x="18" y="27"/>
                    <a:pt x="19" y="26"/>
                  </a:cubicBezTo>
                  <a:cubicBezTo>
                    <a:pt x="21" y="26"/>
                    <a:pt x="22" y="25"/>
                    <a:pt x="23" y="24"/>
                  </a:cubicBezTo>
                  <a:cubicBezTo>
                    <a:pt x="24" y="23"/>
                    <a:pt x="25" y="22"/>
                    <a:pt x="26" y="20"/>
                  </a:cubicBezTo>
                  <a:close/>
                  <a:moveTo>
                    <a:pt x="26" y="12"/>
                  </a:moveTo>
                  <a:cubicBezTo>
                    <a:pt x="25" y="10"/>
                    <a:pt x="25" y="9"/>
                    <a:pt x="24" y="8"/>
                  </a:cubicBezTo>
                  <a:cubicBezTo>
                    <a:pt x="23" y="7"/>
                    <a:pt x="21" y="6"/>
                    <a:pt x="20" y="5"/>
                  </a:cubicBezTo>
                  <a:cubicBezTo>
                    <a:pt x="18" y="4"/>
                    <a:pt x="17" y="4"/>
                    <a:pt x="15" y="4"/>
                  </a:cubicBezTo>
                  <a:cubicBezTo>
                    <a:pt x="12" y="4"/>
                    <a:pt x="10" y="5"/>
                    <a:pt x="8" y="7"/>
                  </a:cubicBezTo>
                  <a:cubicBezTo>
                    <a:pt x="6" y="8"/>
                    <a:pt x="5" y="10"/>
                    <a:pt x="5" y="12"/>
                  </a:cubicBezTo>
                  <a:lnTo>
                    <a:pt x="26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73">
              <a:extLst>
                <a:ext uri="{FF2B5EF4-FFF2-40B4-BE49-F238E27FC236}">
                  <a16:creationId xmlns:a16="http://schemas.microsoft.com/office/drawing/2014/main" id="{8362B5CB-6262-411F-8D62-3ADAB3D279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99478" y="866291"/>
              <a:ext cx="52626" cy="95683"/>
            </a:xfrm>
            <a:custGeom>
              <a:avLst/>
              <a:gdLst>
                <a:gd name="T0" fmla="*/ 0 w 22"/>
                <a:gd name="T1" fmla="*/ 32 h 40"/>
                <a:gd name="T2" fmla="*/ 3 w 22"/>
                <a:gd name="T3" fmla="*/ 30 h 40"/>
                <a:gd name="T4" fmla="*/ 11 w 22"/>
                <a:gd name="T5" fmla="*/ 37 h 40"/>
                <a:gd name="T6" fmla="*/ 14 w 22"/>
                <a:gd name="T7" fmla="*/ 36 h 40"/>
                <a:gd name="T8" fmla="*/ 17 w 22"/>
                <a:gd name="T9" fmla="*/ 33 h 40"/>
                <a:gd name="T10" fmla="*/ 18 w 22"/>
                <a:gd name="T11" fmla="*/ 30 h 40"/>
                <a:gd name="T12" fmla="*/ 17 w 22"/>
                <a:gd name="T13" fmla="*/ 26 h 40"/>
                <a:gd name="T14" fmla="*/ 10 w 22"/>
                <a:gd name="T15" fmla="*/ 20 h 40"/>
                <a:gd name="T16" fmla="*/ 4 w 22"/>
                <a:gd name="T17" fmla="*/ 15 h 40"/>
                <a:gd name="T18" fmla="*/ 2 w 22"/>
                <a:gd name="T19" fmla="*/ 9 h 40"/>
                <a:gd name="T20" fmla="*/ 3 w 22"/>
                <a:gd name="T21" fmla="*/ 5 h 40"/>
                <a:gd name="T22" fmla="*/ 7 w 22"/>
                <a:gd name="T23" fmla="*/ 1 h 40"/>
                <a:gd name="T24" fmla="*/ 11 w 22"/>
                <a:gd name="T25" fmla="*/ 0 h 40"/>
                <a:gd name="T26" fmla="*/ 16 w 22"/>
                <a:gd name="T27" fmla="*/ 1 h 40"/>
                <a:gd name="T28" fmla="*/ 21 w 22"/>
                <a:gd name="T29" fmla="*/ 6 h 40"/>
                <a:gd name="T30" fmla="*/ 18 w 22"/>
                <a:gd name="T31" fmla="*/ 9 h 40"/>
                <a:gd name="T32" fmla="*/ 15 w 22"/>
                <a:gd name="T33" fmla="*/ 5 h 40"/>
                <a:gd name="T34" fmla="*/ 11 w 22"/>
                <a:gd name="T35" fmla="*/ 4 h 40"/>
                <a:gd name="T36" fmla="*/ 7 w 22"/>
                <a:gd name="T37" fmla="*/ 6 h 40"/>
                <a:gd name="T38" fmla="*/ 6 w 22"/>
                <a:gd name="T39" fmla="*/ 9 h 40"/>
                <a:gd name="T40" fmla="*/ 7 w 22"/>
                <a:gd name="T41" fmla="*/ 11 h 40"/>
                <a:gd name="T42" fmla="*/ 8 w 22"/>
                <a:gd name="T43" fmla="*/ 14 h 40"/>
                <a:gd name="T44" fmla="*/ 13 w 22"/>
                <a:gd name="T45" fmla="*/ 18 h 40"/>
                <a:gd name="T46" fmla="*/ 20 w 22"/>
                <a:gd name="T47" fmla="*/ 24 h 40"/>
                <a:gd name="T48" fmla="*/ 22 w 22"/>
                <a:gd name="T49" fmla="*/ 30 h 40"/>
                <a:gd name="T50" fmla="*/ 19 w 22"/>
                <a:gd name="T51" fmla="*/ 37 h 40"/>
                <a:gd name="T52" fmla="*/ 11 w 22"/>
                <a:gd name="T53" fmla="*/ 40 h 40"/>
                <a:gd name="T54" fmla="*/ 5 w 22"/>
                <a:gd name="T55" fmla="*/ 39 h 40"/>
                <a:gd name="T56" fmla="*/ 0 w 22"/>
                <a:gd name="T57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40">
                  <a:moveTo>
                    <a:pt x="0" y="32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5" y="35"/>
                    <a:pt x="8" y="37"/>
                    <a:pt x="11" y="37"/>
                  </a:cubicBezTo>
                  <a:cubicBezTo>
                    <a:pt x="12" y="37"/>
                    <a:pt x="13" y="36"/>
                    <a:pt x="14" y="36"/>
                  </a:cubicBezTo>
                  <a:cubicBezTo>
                    <a:pt x="16" y="35"/>
                    <a:pt x="16" y="34"/>
                    <a:pt x="17" y="33"/>
                  </a:cubicBezTo>
                  <a:cubicBezTo>
                    <a:pt x="18" y="32"/>
                    <a:pt x="18" y="31"/>
                    <a:pt x="18" y="30"/>
                  </a:cubicBezTo>
                  <a:cubicBezTo>
                    <a:pt x="18" y="29"/>
                    <a:pt x="17" y="28"/>
                    <a:pt x="17" y="26"/>
                  </a:cubicBezTo>
                  <a:cubicBezTo>
                    <a:pt x="15" y="25"/>
                    <a:pt x="13" y="23"/>
                    <a:pt x="10" y="20"/>
                  </a:cubicBezTo>
                  <a:cubicBezTo>
                    <a:pt x="7" y="18"/>
                    <a:pt x="5" y="16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4" y="3"/>
                    <a:pt x="5" y="2"/>
                    <a:pt x="7" y="1"/>
                  </a:cubicBezTo>
                  <a:cubicBezTo>
                    <a:pt x="8" y="1"/>
                    <a:pt x="10" y="0"/>
                    <a:pt x="11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20" y="4"/>
                    <a:pt x="21" y="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7"/>
                    <a:pt x="16" y="6"/>
                    <a:pt x="15" y="5"/>
                  </a:cubicBezTo>
                  <a:cubicBezTo>
                    <a:pt x="14" y="4"/>
                    <a:pt x="12" y="4"/>
                    <a:pt x="11" y="4"/>
                  </a:cubicBezTo>
                  <a:cubicBezTo>
                    <a:pt x="10" y="4"/>
                    <a:pt x="8" y="5"/>
                    <a:pt x="7" y="6"/>
                  </a:cubicBezTo>
                  <a:cubicBezTo>
                    <a:pt x="6" y="6"/>
                    <a:pt x="6" y="8"/>
                    <a:pt x="6" y="9"/>
                  </a:cubicBezTo>
                  <a:cubicBezTo>
                    <a:pt x="6" y="10"/>
                    <a:pt x="6" y="11"/>
                    <a:pt x="7" y="11"/>
                  </a:cubicBezTo>
                  <a:cubicBezTo>
                    <a:pt x="7" y="12"/>
                    <a:pt x="8" y="13"/>
                    <a:pt x="8" y="14"/>
                  </a:cubicBezTo>
                  <a:cubicBezTo>
                    <a:pt x="9" y="14"/>
                    <a:pt x="11" y="16"/>
                    <a:pt x="13" y="18"/>
                  </a:cubicBezTo>
                  <a:cubicBezTo>
                    <a:pt x="17" y="20"/>
                    <a:pt x="19" y="22"/>
                    <a:pt x="20" y="24"/>
                  </a:cubicBezTo>
                  <a:cubicBezTo>
                    <a:pt x="21" y="26"/>
                    <a:pt x="22" y="28"/>
                    <a:pt x="22" y="30"/>
                  </a:cubicBezTo>
                  <a:cubicBezTo>
                    <a:pt x="22" y="33"/>
                    <a:pt x="21" y="35"/>
                    <a:pt x="19" y="37"/>
                  </a:cubicBezTo>
                  <a:cubicBezTo>
                    <a:pt x="17" y="39"/>
                    <a:pt x="14" y="40"/>
                    <a:pt x="11" y="40"/>
                  </a:cubicBezTo>
                  <a:cubicBezTo>
                    <a:pt x="9" y="40"/>
                    <a:pt x="7" y="40"/>
                    <a:pt x="5" y="39"/>
                  </a:cubicBezTo>
                  <a:cubicBezTo>
                    <a:pt x="3" y="37"/>
                    <a:pt x="1" y="35"/>
                    <a:pt x="0" y="32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74">
              <a:extLst>
                <a:ext uri="{FF2B5EF4-FFF2-40B4-BE49-F238E27FC236}">
                  <a16:creationId xmlns:a16="http://schemas.microsoft.com/office/drawing/2014/main" id="{2E76B8BC-7D28-4F5A-8B80-F5A2484818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4430" y="867886"/>
              <a:ext cx="36679" cy="94089"/>
            </a:xfrm>
            <a:custGeom>
              <a:avLst/>
              <a:gdLst>
                <a:gd name="T0" fmla="*/ 8 w 23"/>
                <a:gd name="T1" fmla="*/ 0 h 59"/>
                <a:gd name="T2" fmla="*/ 14 w 23"/>
                <a:gd name="T3" fmla="*/ 0 h 59"/>
                <a:gd name="T4" fmla="*/ 14 w 23"/>
                <a:gd name="T5" fmla="*/ 15 h 59"/>
                <a:gd name="T6" fmla="*/ 23 w 23"/>
                <a:gd name="T7" fmla="*/ 15 h 59"/>
                <a:gd name="T8" fmla="*/ 23 w 23"/>
                <a:gd name="T9" fmla="*/ 20 h 59"/>
                <a:gd name="T10" fmla="*/ 14 w 23"/>
                <a:gd name="T11" fmla="*/ 20 h 59"/>
                <a:gd name="T12" fmla="*/ 14 w 23"/>
                <a:gd name="T13" fmla="*/ 59 h 59"/>
                <a:gd name="T14" fmla="*/ 8 w 23"/>
                <a:gd name="T15" fmla="*/ 59 h 59"/>
                <a:gd name="T16" fmla="*/ 8 w 23"/>
                <a:gd name="T17" fmla="*/ 20 h 59"/>
                <a:gd name="T18" fmla="*/ 0 w 23"/>
                <a:gd name="T19" fmla="*/ 20 h 59"/>
                <a:gd name="T20" fmla="*/ 0 w 23"/>
                <a:gd name="T21" fmla="*/ 15 h 59"/>
                <a:gd name="T22" fmla="*/ 8 w 23"/>
                <a:gd name="T23" fmla="*/ 15 h 59"/>
                <a:gd name="T24" fmla="*/ 8 w 23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59">
                  <a:moveTo>
                    <a:pt x="8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23" y="15"/>
                  </a:lnTo>
                  <a:lnTo>
                    <a:pt x="23" y="20"/>
                  </a:lnTo>
                  <a:lnTo>
                    <a:pt x="14" y="20"/>
                  </a:lnTo>
                  <a:lnTo>
                    <a:pt x="14" y="59"/>
                  </a:lnTo>
                  <a:lnTo>
                    <a:pt x="8" y="59"/>
                  </a:lnTo>
                  <a:lnTo>
                    <a:pt x="8" y="20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75">
              <a:extLst>
                <a:ext uri="{FF2B5EF4-FFF2-40B4-BE49-F238E27FC236}">
                  <a16:creationId xmlns:a16="http://schemas.microsoft.com/office/drawing/2014/main" id="{9AC98230-5B0B-499D-A926-4DA501AA1A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245" y="890212"/>
              <a:ext cx="71763" cy="71763"/>
            </a:xfrm>
            <a:custGeom>
              <a:avLst/>
              <a:gdLst>
                <a:gd name="T0" fmla="*/ 30 w 30"/>
                <a:gd name="T1" fmla="*/ 1 h 30"/>
                <a:gd name="T2" fmla="*/ 30 w 30"/>
                <a:gd name="T3" fmla="*/ 30 h 30"/>
                <a:gd name="T4" fmla="*/ 26 w 30"/>
                <a:gd name="T5" fmla="*/ 30 h 30"/>
                <a:gd name="T6" fmla="*/ 26 w 30"/>
                <a:gd name="T7" fmla="*/ 25 h 30"/>
                <a:gd name="T8" fmla="*/ 21 w 30"/>
                <a:gd name="T9" fmla="*/ 29 h 30"/>
                <a:gd name="T10" fmla="*/ 15 w 30"/>
                <a:gd name="T11" fmla="*/ 30 h 30"/>
                <a:gd name="T12" fmla="*/ 4 w 30"/>
                <a:gd name="T13" fmla="*/ 26 h 30"/>
                <a:gd name="T14" fmla="*/ 0 w 30"/>
                <a:gd name="T15" fmla="*/ 15 h 30"/>
                <a:gd name="T16" fmla="*/ 4 w 30"/>
                <a:gd name="T17" fmla="*/ 5 h 30"/>
                <a:gd name="T18" fmla="*/ 15 w 30"/>
                <a:gd name="T19" fmla="*/ 0 h 30"/>
                <a:gd name="T20" fmla="*/ 21 w 30"/>
                <a:gd name="T21" fmla="*/ 2 h 30"/>
                <a:gd name="T22" fmla="*/ 26 w 30"/>
                <a:gd name="T23" fmla="*/ 6 h 30"/>
                <a:gd name="T24" fmla="*/ 26 w 30"/>
                <a:gd name="T25" fmla="*/ 1 h 30"/>
                <a:gd name="T26" fmla="*/ 30 w 30"/>
                <a:gd name="T27" fmla="*/ 1 h 30"/>
                <a:gd name="T28" fmla="*/ 15 w 30"/>
                <a:gd name="T29" fmla="*/ 4 h 30"/>
                <a:gd name="T30" fmla="*/ 9 w 30"/>
                <a:gd name="T31" fmla="*/ 5 h 30"/>
                <a:gd name="T32" fmla="*/ 5 w 30"/>
                <a:gd name="T33" fmla="*/ 10 h 30"/>
                <a:gd name="T34" fmla="*/ 4 w 30"/>
                <a:gd name="T35" fmla="*/ 15 h 30"/>
                <a:gd name="T36" fmla="*/ 5 w 30"/>
                <a:gd name="T37" fmla="*/ 21 h 30"/>
                <a:gd name="T38" fmla="*/ 9 w 30"/>
                <a:gd name="T39" fmla="*/ 25 h 30"/>
                <a:gd name="T40" fmla="*/ 15 w 30"/>
                <a:gd name="T41" fmla="*/ 27 h 30"/>
                <a:gd name="T42" fmla="*/ 21 w 30"/>
                <a:gd name="T43" fmla="*/ 25 h 30"/>
                <a:gd name="T44" fmla="*/ 25 w 30"/>
                <a:gd name="T45" fmla="*/ 21 h 30"/>
                <a:gd name="T46" fmla="*/ 26 w 30"/>
                <a:gd name="T47" fmla="*/ 15 h 30"/>
                <a:gd name="T48" fmla="*/ 23 w 30"/>
                <a:gd name="T49" fmla="*/ 7 h 30"/>
                <a:gd name="T50" fmla="*/ 15 w 30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30">
                  <a:moveTo>
                    <a:pt x="30" y="1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3" y="28"/>
                    <a:pt x="21" y="29"/>
                  </a:cubicBezTo>
                  <a:cubicBezTo>
                    <a:pt x="19" y="30"/>
                    <a:pt x="17" y="30"/>
                    <a:pt x="15" y="30"/>
                  </a:cubicBezTo>
                  <a:cubicBezTo>
                    <a:pt x="11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7" y="2"/>
                    <a:pt x="11" y="0"/>
                    <a:pt x="15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3" y="3"/>
                    <a:pt x="25" y="4"/>
                    <a:pt x="26" y="6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30" y="1"/>
                  </a:lnTo>
                  <a:close/>
                  <a:moveTo>
                    <a:pt x="15" y="4"/>
                  </a:moveTo>
                  <a:cubicBezTo>
                    <a:pt x="13" y="4"/>
                    <a:pt x="11" y="4"/>
                    <a:pt x="9" y="5"/>
                  </a:cubicBezTo>
                  <a:cubicBezTo>
                    <a:pt x="8" y="6"/>
                    <a:pt x="6" y="8"/>
                    <a:pt x="5" y="10"/>
                  </a:cubicBezTo>
                  <a:cubicBezTo>
                    <a:pt x="4" y="11"/>
                    <a:pt x="4" y="13"/>
                    <a:pt x="4" y="15"/>
                  </a:cubicBezTo>
                  <a:cubicBezTo>
                    <a:pt x="4" y="17"/>
                    <a:pt x="4" y="19"/>
                    <a:pt x="5" y="21"/>
                  </a:cubicBezTo>
                  <a:cubicBezTo>
                    <a:pt x="6" y="23"/>
                    <a:pt x="8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9" y="26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20"/>
                    <a:pt x="26" y="18"/>
                    <a:pt x="26" y="15"/>
                  </a:cubicBezTo>
                  <a:cubicBezTo>
                    <a:pt x="26" y="12"/>
                    <a:pt x="25" y="9"/>
                    <a:pt x="23" y="7"/>
                  </a:cubicBezTo>
                  <a:cubicBezTo>
                    <a:pt x="21" y="5"/>
                    <a:pt x="18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76">
              <a:extLst>
                <a:ext uri="{FF2B5EF4-FFF2-40B4-BE49-F238E27FC236}">
                  <a16:creationId xmlns:a16="http://schemas.microsoft.com/office/drawing/2014/main" id="{6B62D9A9-D65C-409E-9D98-5C7C07EDB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0712" y="890212"/>
              <a:ext cx="59005" cy="71763"/>
            </a:xfrm>
            <a:custGeom>
              <a:avLst/>
              <a:gdLst>
                <a:gd name="T0" fmla="*/ 0 w 25"/>
                <a:gd name="T1" fmla="*/ 1 h 30"/>
                <a:gd name="T2" fmla="*/ 4 w 25"/>
                <a:gd name="T3" fmla="*/ 1 h 30"/>
                <a:gd name="T4" fmla="*/ 4 w 25"/>
                <a:gd name="T5" fmla="*/ 6 h 30"/>
                <a:gd name="T6" fmla="*/ 9 w 25"/>
                <a:gd name="T7" fmla="*/ 2 h 30"/>
                <a:gd name="T8" fmla="*/ 14 w 25"/>
                <a:gd name="T9" fmla="*/ 0 h 30"/>
                <a:gd name="T10" fmla="*/ 20 w 25"/>
                <a:gd name="T11" fmla="*/ 2 h 30"/>
                <a:gd name="T12" fmla="*/ 24 w 25"/>
                <a:gd name="T13" fmla="*/ 6 h 30"/>
                <a:gd name="T14" fmla="*/ 25 w 25"/>
                <a:gd name="T15" fmla="*/ 15 h 30"/>
                <a:gd name="T16" fmla="*/ 25 w 25"/>
                <a:gd name="T17" fmla="*/ 30 h 30"/>
                <a:gd name="T18" fmla="*/ 21 w 25"/>
                <a:gd name="T19" fmla="*/ 30 h 30"/>
                <a:gd name="T20" fmla="*/ 21 w 25"/>
                <a:gd name="T21" fmla="*/ 16 h 30"/>
                <a:gd name="T22" fmla="*/ 21 w 25"/>
                <a:gd name="T23" fmla="*/ 9 h 30"/>
                <a:gd name="T24" fmla="*/ 18 w 25"/>
                <a:gd name="T25" fmla="*/ 5 h 30"/>
                <a:gd name="T26" fmla="*/ 14 w 25"/>
                <a:gd name="T27" fmla="*/ 4 h 30"/>
                <a:gd name="T28" fmla="*/ 8 w 25"/>
                <a:gd name="T29" fmla="*/ 6 h 30"/>
                <a:gd name="T30" fmla="*/ 4 w 25"/>
                <a:gd name="T31" fmla="*/ 11 h 30"/>
                <a:gd name="T32" fmla="*/ 4 w 25"/>
                <a:gd name="T33" fmla="*/ 19 h 30"/>
                <a:gd name="T34" fmla="*/ 4 w 25"/>
                <a:gd name="T35" fmla="*/ 30 h 30"/>
                <a:gd name="T36" fmla="*/ 0 w 25"/>
                <a:gd name="T37" fmla="*/ 30 h 30"/>
                <a:gd name="T38" fmla="*/ 0 w 25"/>
                <a:gd name="T3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0" y="1"/>
                    <a:pt x="12" y="0"/>
                    <a:pt x="14" y="0"/>
                  </a:cubicBezTo>
                  <a:cubicBezTo>
                    <a:pt x="17" y="0"/>
                    <a:pt x="18" y="1"/>
                    <a:pt x="20" y="2"/>
                  </a:cubicBezTo>
                  <a:cubicBezTo>
                    <a:pt x="22" y="3"/>
                    <a:pt x="23" y="5"/>
                    <a:pt x="24" y="6"/>
                  </a:cubicBezTo>
                  <a:cubicBezTo>
                    <a:pt x="25" y="8"/>
                    <a:pt x="25" y="11"/>
                    <a:pt x="25" y="15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3"/>
                    <a:pt x="21" y="11"/>
                    <a:pt x="21" y="9"/>
                  </a:cubicBezTo>
                  <a:cubicBezTo>
                    <a:pt x="20" y="8"/>
                    <a:pt x="20" y="6"/>
                    <a:pt x="18" y="5"/>
                  </a:cubicBezTo>
                  <a:cubicBezTo>
                    <a:pt x="17" y="4"/>
                    <a:pt x="16" y="4"/>
                    <a:pt x="14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6" y="7"/>
                    <a:pt x="5" y="9"/>
                    <a:pt x="4" y="11"/>
                  </a:cubicBezTo>
                  <a:cubicBezTo>
                    <a:pt x="4" y="13"/>
                    <a:pt x="4" y="15"/>
                    <a:pt x="4" y="1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77">
              <a:extLst>
                <a:ext uri="{FF2B5EF4-FFF2-40B4-BE49-F238E27FC236}">
                  <a16:creationId xmlns:a16="http://schemas.microsoft.com/office/drawing/2014/main" id="{5D8ECD4C-8C7C-40BD-87EF-34D8DD3B52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15232" y="866291"/>
              <a:ext cx="70168" cy="95683"/>
            </a:xfrm>
            <a:custGeom>
              <a:avLst/>
              <a:gdLst>
                <a:gd name="T0" fmla="*/ 29 w 29"/>
                <a:gd name="T1" fmla="*/ 0 h 40"/>
                <a:gd name="T2" fmla="*/ 29 w 29"/>
                <a:gd name="T3" fmla="*/ 40 h 40"/>
                <a:gd name="T4" fmla="*/ 26 w 29"/>
                <a:gd name="T5" fmla="*/ 40 h 40"/>
                <a:gd name="T6" fmla="*/ 26 w 29"/>
                <a:gd name="T7" fmla="*/ 35 h 40"/>
                <a:gd name="T8" fmla="*/ 21 w 29"/>
                <a:gd name="T9" fmla="*/ 39 h 40"/>
                <a:gd name="T10" fmla="*/ 14 w 29"/>
                <a:gd name="T11" fmla="*/ 40 h 40"/>
                <a:gd name="T12" fmla="*/ 4 w 29"/>
                <a:gd name="T13" fmla="*/ 36 h 40"/>
                <a:gd name="T14" fmla="*/ 0 w 29"/>
                <a:gd name="T15" fmla="*/ 25 h 40"/>
                <a:gd name="T16" fmla="*/ 4 w 29"/>
                <a:gd name="T17" fmla="*/ 15 h 40"/>
                <a:gd name="T18" fmla="*/ 14 w 29"/>
                <a:gd name="T19" fmla="*/ 10 h 40"/>
                <a:gd name="T20" fmla="*/ 21 w 29"/>
                <a:gd name="T21" fmla="*/ 12 h 40"/>
                <a:gd name="T22" fmla="*/ 26 w 29"/>
                <a:gd name="T23" fmla="*/ 16 h 40"/>
                <a:gd name="T24" fmla="*/ 26 w 29"/>
                <a:gd name="T25" fmla="*/ 0 h 40"/>
                <a:gd name="T26" fmla="*/ 29 w 29"/>
                <a:gd name="T27" fmla="*/ 0 h 40"/>
                <a:gd name="T28" fmla="*/ 15 w 29"/>
                <a:gd name="T29" fmla="*/ 14 h 40"/>
                <a:gd name="T30" fmla="*/ 9 w 29"/>
                <a:gd name="T31" fmla="*/ 15 h 40"/>
                <a:gd name="T32" fmla="*/ 5 w 29"/>
                <a:gd name="T33" fmla="*/ 20 h 40"/>
                <a:gd name="T34" fmla="*/ 3 w 29"/>
                <a:gd name="T35" fmla="*/ 25 h 40"/>
                <a:gd name="T36" fmla="*/ 5 w 29"/>
                <a:gd name="T37" fmla="*/ 31 h 40"/>
                <a:gd name="T38" fmla="*/ 9 w 29"/>
                <a:gd name="T39" fmla="*/ 35 h 40"/>
                <a:gd name="T40" fmla="*/ 15 w 29"/>
                <a:gd name="T41" fmla="*/ 37 h 40"/>
                <a:gd name="T42" fmla="*/ 20 w 29"/>
                <a:gd name="T43" fmla="*/ 35 h 40"/>
                <a:gd name="T44" fmla="*/ 25 w 29"/>
                <a:gd name="T45" fmla="*/ 31 h 40"/>
                <a:gd name="T46" fmla="*/ 26 w 29"/>
                <a:gd name="T47" fmla="*/ 25 h 40"/>
                <a:gd name="T48" fmla="*/ 23 w 29"/>
                <a:gd name="T49" fmla="*/ 17 h 40"/>
                <a:gd name="T50" fmla="*/ 15 w 29"/>
                <a:gd name="T5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40">
                  <a:moveTo>
                    <a:pt x="29" y="0"/>
                  </a:moveTo>
                  <a:cubicBezTo>
                    <a:pt x="29" y="40"/>
                    <a:pt x="29" y="40"/>
                    <a:pt x="29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0"/>
                    <a:pt x="17" y="40"/>
                    <a:pt x="14" y="40"/>
                  </a:cubicBezTo>
                  <a:cubicBezTo>
                    <a:pt x="10" y="40"/>
                    <a:pt x="7" y="39"/>
                    <a:pt x="4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1"/>
                    <a:pt x="1" y="18"/>
                    <a:pt x="4" y="15"/>
                  </a:cubicBezTo>
                  <a:cubicBezTo>
                    <a:pt x="7" y="12"/>
                    <a:pt x="10" y="10"/>
                    <a:pt x="14" y="10"/>
                  </a:cubicBezTo>
                  <a:cubicBezTo>
                    <a:pt x="17" y="10"/>
                    <a:pt x="19" y="11"/>
                    <a:pt x="21" y="12"/>
                  </a:cubicBezTo>
                  <a:cubicBezTo>
                    <a:pt x="23" y="13"/>
                    <a:pt x="24" y="14"/>
                    <a:pt x="26" y="1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9" y="0"/>
                  </a:lnTo>
                  <a:close/>
                  <a:moveTo>
                    <a:pt x="15" y="14"/>
                  </a:moveTo>
                  <a:cubicBezTo>
                    <a:pt x="13" y="14"/>
                    <a:pt x="11" y="14"/>
                    <a:pt x="9" y="15"/>
                  </a:cubicBezTo>
                  <a:cubicBezTo>
                    <a:pt x="7" y="16"/>
                    <a:pt x="6" y="18"/>
                    <a:pt x="5" y="20"/>
                  </a:cubicBezTo>
                  <a:cubicBezTo>
                    <a:pt x="4" y="21"/>
                    <a:pt x="3" y="23"/>
                    <a:pt x="3" y="25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6" y="33"/>
                    <a:pt x="7" y="34"/>
                    <a:pt x="9" y="35"/>
                  </a:cubicBezTo>
                  <a:cubicBezTo>
                    <a:pt x="11" y="36"/>
                    <a:pt x="13" y="37"/>
                    <a:pt x="15" y="37"/>
                  </a:cubicBezTo>
                  <a:cubicBezTo>
                    <a:pt x="17" y="37"/>
                    <a:pt x="19" y="36"/>
                    <a:pt x="20" y="35"/>
                  </a:cubicBezTo>
                  <a:cubicBezTo>
                    <a:pt x="22" y="34"/>
                    <a:pt x="24" y="33"/>
                    <a:pt x="25" y="31"/>
                  </a:cubicBezTo>
                  <a:cubicBezTo>
                    <a:pt x="26" y="30"/>
                    <a:pt x="26" y="28"/>
                    <a:pt x="26" y="25"/>
                  </a:cubicBezTo>
                  <a:cubicBezTo>
                    <a:pt x="26" y="22"/>
                    <a:pt x="25" y="19"/>
                    <a:pt x="23" y="17"/>
                  </a:cubicBezTo>
                  <a:cubicBezTo>
                    <a:pt x="21" y="15"/>
                    <a:pt x="18" y="14"/>
                    <a:pt x="15" y="1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78">
              <a:extLst>
                <a:ext uri="{FF2B5EF4-FFF2-40B4-BE49-F238E27FC236}">
                  <a16:creationId xmlns:a16="http://schemas.microsoft.com/office/drawing/2014/main" id="{FAF4847C-4836-4770-BCB8-AF17E01C8F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14104" y="890212"/>
              <a:ext cx="68573" cy="71763"/>
            </a:xfrm>
            <a:custGeom>
              <a:avLst/>
              <a:gdLst>
                <a:gd name="T0" fmla="*/ 29 w 29"/>
                <a:gd name="T1" fmla="*/ 1 h 30"/>
                <a:gd name="T2" fmla="*/ 29 w 29"/>
                <a:gd name="T3" fmla="*/ 30 h 30"/>
                <a:gd name="T4" fmla="*/ 26 w 29"/>
                <a:gd name="T5" fmla="*/ 30 h 30"/>
                <a:gd name="T6" fmla="*/ 26 w 29"/>
                <a:gd name="T7" fmla="*/ 25 h 30"/>
                <a:gd name="T8" fmla="*/ 20 w 29"/>
                <a:gd name="T9" fmla="*/ 29 h 30"/>
                <a:gd name="T10" fmla="*/ 14 w 29"/>
                <a:gd name="T11" fmla="*/ 30 h 30"/>
                <a:gd name="T12" fmla="*/ 4 w 29"/>
                <a:gd name="T13" fmla="*/ 26 h 30"/>
                <a:gd name="T14" fmla="*/ 0 w 29"/>
                <a:gd name="T15" fmla="*/ 15 h 30"/>
                <a:gd name="T16" fmla="*/ 4 w 29"/>
                <a:gd name="T17" fmla="*/ 5 h 30"/>
                <a:gd name="T18" fmla="*/ 14 w 29"/>
                <a:gd name="T19" fmla="*/ 0 h 30"/>
                <a:gd name="T20" fmla="*/ 21 w 29"/>
                <a:gd name="T21" fmla="*/ 2 h 30"/>
                <a:gd name="T22" fmla="*/ 26 w 29"/>
                <a:gd name="T23" fmla="*/ 6 h 30"/>
                <a:gd name="T24" fmla="*/ 26 w 29"/>
                <a:gd name="T25" fmla="*/ 1 h 30"/>
                <a:gd name="T26" fmla="*/ 29 w 29"/>
                <a:gd name="T27" fmla="*/ 1 h 30"/>
                <a:gd name="T28" fmla="*/ 15 w 29"/>
                <a:gd name="T29" fmla="*/ 4 h 30"/>
                <a:gd name="T30" fmla="*/ 9 w 29"/>
                <a:gd name="T31" fmla="*/ 5 h 30"/>
                <a:gd name="T32" fmla="*/ 5 w 29"/>
                <a:gd name="T33" fmla="*/ 10 h 30"/>
                <a:gd name="T34" fmla="*/ 3 w 29"/>
                <a:gd name="T35" fmla="*/ 15 h 30"/>
                <a:gd name="T36" fmla="*/ 5 w 29"/>
                <a:gd name="T37" fmla="*/ 21 h 30"/>
                <a:gd name="T38" fmla="*/ 9 w 29"/>
                <a:gd name="T39" fmla="*/ 25 h 30"/>
                <a:gd name="T40" fmla="*/ 15 w 29"/>
                <a:gd name="T41" fmla="*/ 27 h 30"/>
                <a:gd name="T42" fmla="*/ 20 w 29"/>
                <a:gd name="T43" fmla="*/ 25 h 30"/>
                <a:gd name="T44" fmla="*/ 24 w 29"/>
                <a:gd name="T45" fmla="*/ 21 h 30"/>
                <a:gd name="T46" fmla="*/ 26 w 29"/>
                <a:gd name="T47" fmla="*/ 15 h 30"/>
                <a:gd name="T48" fmla="*/ 23 w 29"/>
                <a:gd name="T49" fmla="*/ 7 h 30"/>
                <a:gd name="T50" fmla="*/ 15 w 29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0">
                  <a:moveTo>
                    <a:pt x="29" y="1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2" y="28"/>
                    <a:pt x="20" y="29"/>
                  </a:cubicBezTo>
                  <a:cubicBezTo>
                    <a:pt x="19" y="30"/>
                    <a:pt x="16" y="30"/>
                    <a:pt x="14" y="30"/>
                  </a:cubicBezTo>
                  <a:cubicBezTo>
                    <a:pt x="10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3" y="3"/>
                    <a:pt x="24" y="4"/>
                    <a:pt x="26" y="6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29" y="1"/>
                  </a:lnTo>
                  <a:close/>
                  <a:moveTo>
                    <a:pt x="15" y="4"/>
                  </a:moveTo>
                  <a:cubicBezTo>
                    <a:pt x="13" y="4"/>
                    <a:pt x="11" y="4"/>
                    <a:pt x="9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4" y="11"/>
                    <a:pt x="3" y="13"/>
                    <a:pt x="3" y="15"/>
                  </a:cubicBezTo>
                  <a:cubicBezTo>
                    <a:pt x="3" y="17"/>
                    <a:pt x="4" y="19"/>
                    <a:pt x="5" y="21"/>
                  </a:cubicBezTo>
                  <a:cubicBezTo>
                    <a:pt x="6" y="23"/>
                    <a:pt x="7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8" y="26"/>
                    <a:pt x="20" y="25"/>
                  </a:cubicBezTo>
                  <a:cubicBezTo>
                    <a:pt x="22" y="24"/>
                    <a:pt x="23" y="23"/>
                    <a:pt x="24" y="21"/>
                  </a:cubicBezTo>
                  <a:cubicBezTo>
                    <a:pt x="25" y="20"/>
                    <a:pt x="26" y="18"/>
                    <a:pt x="26" y="15"/>
                  </a:cubicBezTo>
                  <a:cubicBezTo>
                    <a:pt x="26" y="12"/>
                    <a:pt x="25" y="9"/>
                    <a:pt x="23" y="7"/>
                  </a:cubicBezTo>
                  <a:cubicBezTo>
                    <a:pt x="20" y="5"/>
                    <a:pt x="18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79">
              <a:extLst>
                <a:ext uri="{FF2B5EF4-FFF2-40B4-BE49-F238E27FC236}">
                  <a16:creationId xmlns:a16="http://schemas.microsoft.com/office/drawing/2014/main" id="{C792681A-A195-4054-98CF-1BE8118D3A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08193" y="890212"/>
              <a:ext cx="36679" cy="71763"/>
            </a:xfrm>
            <a:custGeom>
              <a:avLst/>
              <a:gdLst>
                <a:gd name="T0" fmla="*/ 0 w 15"/>
                <a:gd name="T1" fmla="*/ 1 h 30"/>
                <a:gd name="T2" fmla="*/ 4 w 15"/>
                <a:gd name="T3" fmla="*/ 1 h 30"/>
                <a:gd name="T4" fmla="*/ 4 w 15"/>
                <a:gd name="T5" fmla="*/ 5 h 30"/>
                <a:gd name="T6" fmla="*/ 8 w 15"/>
                <a:gd name="T7" fmla="*/ 2 h 30"/>
                <a:gd name="T8" fmla="*/ 11 w 15"/>
                <a:gd name="T9" fmla="*/ 0 h 30"/>
                <a:gd name="T10" fmla="*/ 15 w 15"/>
                <a:gd name="T11" fmla="*/ 1 h 30"/>
                <a:gd name="T12" fmla="*/ 13 w 15"/>
                <a:gd name="T13" fmla="*/ 4 h 30"/>
                <a:gd name="T14" fmla="*/ 11 w 15"/>
                <a:gd name="T15" fmla="*/ 4 h 30"/>
                <a:gd name="T16" fmla="*/ 7 w 15"/>
                <a:gd name="T17" fmla="*/ 5 h 30"/>
                <a:gd name="T18" fmla="*/ 5 w 15"/>
                <a:gd name="T19" fmla="*/ 10 h 30"/>
                <a:gd name="T20" fmla="*/ 4 w 15"/>
                <a:gd name="T21" fmla="*/ 20 h 30"/>
                <a:gd name="T22" fmla="*/ 4 w 15"/>
                <a:gd name="T23" fmla="*/ 30 h 30"/>
                <a:gd name="T24" fmla="*/ 0 w 15"/>
                <a:gd name="T25" fmla="*/ 30 h 30"/>
                <a:gd name="T26" fmla="*/ 0 w 15"/>
                <a:gd name="T2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3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6" y="2"/>
                    <a:pt x="8" y="2"/>
                  </a:cubicBezTo>
                  <a:cubicBezTo>
                    <a:pt x="9" y="1"/>
                    <a:pt x="10" y="0"/>
                    <a:pt x="11" y="0"/>
                  </a:cubicBezTo>
                  <a:cubicBezTo>
                    <a:pt x="12" y="0"/>
                    <a:pt x="14" y="1"/>
                    <a:pt x="15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4" y="12"/>
                    <a:pt x="4" y="15"/>
                    <a:pt x="4" y="2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80">
              <a:extLst>
                <a:ext uri="{FF2B5EF4-FFF2-40B4-BE49-F238E27FC236}">
                  <a16:creationId xmlns:a16="http://schemas.microsoft.com/office/drawing/2014/main" id="{F860F466-4E9E-4FAB-9191-889E48281BF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59224" y="866291"/>
              <a:ext cx="68573" cy="95683"/>
            </a:xfrm>
            <a:custGeom>
              <a:avLst/>
              <a:gdLst>
                <a:gd name="T0" fmla="*/ 29 w 29"/>
                <a:gd name="T1" fmla="*/ 0 h 40"/>
                <a:gd name="T2" fmla="*/ 29 w 29"/>
                <a:gd name="T3" fmla="*/ 40 h 40"/>
                <a:gd name="T4" fmla="*/ 26 w 29"/>
                <a:gd name="T5" fmla="*/ 40 h 40"/>
                <a:gd name="T6" fmla="*/ 26 w 29"/>
                <a:gd name="T7" fmla="*/ 35 h 40"/>
                <a:gd name="T8" fmla="*/ 21 w 29"/>
                <a:gd name="T9" fmla="*/ 39 h 40"/>
                <a:gd name="T10" fmla="*/ 14 w 29"/>
                <a:gd name="T11" fmla="*/ 40 h 40"/>
                <a:gd name="T12" fmla="*/ 4 w 29"/>
                <a:gd name="T13" fmla="*/ 36 h 40"/>
                <a:gd name="T14" fmla="*/ 0 w 29"/>
                <a:gd name="T15" fmla="*/ 25 h 40"/>
                <a:gd name="T16" fmla="*/ 4 w 29"/>
                <a:gd name="T17" fmla="*/ 15 h 40"/>
                <a:gd name="T18" fmla="*/ 15 w 29"/>
                <a:gd name="T19" fmla="*/ 10 h 40"/>
                <a:gd name="T20" fmla="*/ 21 w 29"/>
                <a:gd name="T21" fmla="*/ 12 h 40"/>
                <a:gd name="T22" fmla="*/ 26 w 29"/>
                <a:gd name="T23" fmla="*/ 16 h 40"/>
                <a:gd name="T24" fmla="*/ 26 w 29"/>
                <a:gd name="T25" fmla="*/ 0 h 40"/>
                <a:gd name="T26" fmla="*/ 29 w 29"/>
                <a:gd name="T27" fmla="*/ 0 h 40"/>
                <a:gd name="T28" fmla="*/ 15 w 29"/>
                <a:gd name="T29" fmla="*/ 14 h 40"/>
                <a:gd name="T30" fmla="*/ 9 w 29"/>
                <a:gd name="T31" fmla="*/ 15 h 40"/>
                <a:gd name="T32" fmla="*/ 5 w 29"/>
                <a:gd name="T33" fmla="*/ 20 h 40"/>
                <a:gd name="T34" fmla="*/ 4 w 29"/>
                <a:gd name="T35" fmla="*/ 25 h 40"/>
                <a:gd name="T36" fmla="*/ 5 w 29"/>
                <a:gd name="T37" fmla="*/ 31 h 40"/>
                <a:gd name="T38" fmla="*/ 9 w 29"/>
                <a:gd name="T39" fmla="*/ 35 h 40"/>
                <a:gd name="T40" fmla="*/ 15 w 29"/>
                <a:gd name="T41" fmla="*/ 37 h 40"/>
                <a:gd name="T42" fmla="*/ 21 w 29"/>
                <a:gd name="T43" fmla="*/ 35 h 40"/>
                <a:gd name="T44" fmla="*/ 25 w 29"/>
                <a:gd name="T45" fmla="*/ 31 h 40"/>
                <a:gd name="T46" fmla="*/ 26 w 29"/>
                <a:gd name="T47" fmla="*/ 25 h 40"/>
                <a:gd name="T48" fmla="*/ 23 w 29"/>
                <a:gd name="T49" fmla="*/ 17 h 40"/>
                <a:gd name="T50" fmla="*/ 15 w 29"/>
                <a:gd name="T5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40">
                  <a:moveTo>
                    <a:pt x="29" y="0"/>
                  </a:moveTo>
                  <a:cubicBezTo>
                    <a:pt x="29" y="40"/>
                    <a:pt x="29" y="40"/>
                    <a:pt x="29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0"/>
                    <a:pt x="17" y="40"/>
                    <a:pt x="14" y="40"/>
                  </a:cubicBezTo>
                  <a:cubicBezTo>
                    <a:pt x="10" y="40"/>
                    <a:pt x="7" y="39"/>
                    <a:pt x="4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1"/>
                    <a:pt x="1" y="18"/>
                    <a:pt x="4" y="15"/>
                  </a:cubicBezTo>
                  <a:cubicBezTo>
                    <a:pt x="7" y="12"/>
                    <a:pt x="11" y="10"/>
                    <a:pt x="15" y="10"/>
                  </a:cubicBezTo>
                  <a:cubicBezTo>
                    <a:pt x="17" y="10"/>
                    <a:pt x="19" y="11"/>
                    <a:pt x="21" y="12"/>
                  </a:cubicBezTo>
                  <a:cubicBezTo>
                    <a:pt x="23" y="13"/>
                    <a:pt x="24" y="14"/>
                    <a:pt x="26" y="1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9" y="0"/>
                  </a:lnTo>
                  <a:close/>
                  <a:moveTo>
                    <a:pt x="15" y="14"/>
                  </a:moveTo>
                  <a:cubicBezTo>
                    <a:pt x="13" y="14"/>
                    <a:pt x="11" y="14"/>
                    <a:pt x="9" y="15"/>
                  </a:cubicBezTo>
                  <a:cubicBezTo>
                    <a:pt x="8" y="16"/>
                    <a:pt x="6" y="18"/>
                    <a:pt x="5" y="20"/>
                  </a:cubicBezTo>
                  <a:cubicBezTo>
                    <a:pt x="4" y="21"/>
                    <a:pt x="4" y="23"/>
                    <a:pt x="4" y="25"/>
                  </a:cubicBezTo>
                  <a:cubicBezTo>
                    <a:pt x="4" y="27"/>
                    <a:pt x="4" y="29"/>
                    <a:pt x="5" y="31"/>
                  </a:cubicBezTo>
                  <a:cubicBezTo>
                    <a:pt x="6" y="33"/>
                    <a:pt x="8" y="34"/>
                    <a:pt x="9" y="35"/>
                  </a:cubicBezTo>
                  <a:cubicBezTo>
                    <a:pt x="11" y="36"/>
                    <a:pt x="13" y="37"/>
                    <a:pt x="15" y="37"/>
                  </a:cubicBezTo>
                  <a:cubicBezTo>
                    <a:pt x="17" y="37"/>
                    <a:pt x="19" y="36"/>
                    <a:pt x="21" y="35"/>
                  </a:cubicBezTo>
                  <a:cubicBezTo>
                    <a:pt x="22" y="34"/>
                    <a:pt x="24" y="33"/>
                    <a:pt x="25" y="31"/>
                  </a:cubicBezTo>
                  <a:cubicBezTo>
                    <a:pt x="26" y="30"/>
                    <a:pt x="26" y="28"/>
                    <a:pt x="26" y="25"/>
                  </a:cubicBezTo>
                  <a:cubicBezTo>
                    <a:pt x="26" y="22"/>
                    <a:pt x="25" y="19"/>
                    <a:pt x="23" y="17"/>
                  </a:cubicBezTo>
                  <a:cubicBezTo>
                    <a:pt x="21" y="15"/>
                    <a:pt x="18" y="14"/>
                    <a:pt x="15" y="1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81">
              <a:extLst>
                <a:ext uri="{FF2B5EF4-FFF2-40B4-BE49-F238E27FC236}">
                  <a16:creationId xmlns:a16="http://schemas.microsoft.com/office/drawing/2014/main" id="{1C2FD782-88A5-4E4E-89F9-910CA5334C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1717" y="890212"/>
              <a:ext cx="39868" cy="71763"/>
            </a:xfrm>
            <a:custGeom>
              <a:avLst/>
              <a:gdLst>
                <a:gd name="T0" fmla="*/ 17 w 17"/>
                <a:gd name="T1" fmla="*/ 4 h 30"/>
                <a:gd name="T2" fmla="*/ 15 w 17"/>
                <a:gd name="T3" fmla="*/ 7 h 30"/>
                <a:gd name="T4" fmla="*/ 9 w 17"/>
                <a:gd name="T5" fmla="*/ 4 h 30"/>
                <a:gd name="T6" fmla="*/ 6 w 17"/>
                <a:gd name="T7" fmla="*/ 5 h 30"/>
                <a:gd name="T8" fmla="*/ 5 w 17"/>
                <a:gd name="T9" fmla="*/ 8 h 30"/>
                <a:gd name="T10" fmla="*/ 6 w 17"/>
                <a:gd name="T11" fmla="*/ 10 h 30"/>
                <a:gd name="T12" fmla="*/ 10 w 17"/>
                <a:gd name="T13" fmla="*/ 13 h 30"/>
                <a:gd name="T14" fmla="*/ 16 w 17"/>
                <a:gd name="T15" fmla="*/ 17 h 30"/>
                <a:gd name="T16" fmla="*/ 17 w 17"/>
                <a:gd name="T17" fmla="*/ 22 h 30"/>
                <a:gd name="T18" fmla="*/ 15 w 17"/>
                <a:gd name="T19" fmla="*/ 28 h 30"/>
                <a:gd name="T20" fmla="*/ 9 w 17"/>
                <a:gd name="T21" fmla="*/ 30 h 30"/>
                <a:gd name="T22" fmla="*/ 4 w 17"/>
                <a:gd name="T23" fmla="*/ 29 h 30"/>
                <a:gd name="T24" fmla="*/ 0 w 17"/>
                <a:gd name="T25" fmla="*/ 26 h 30"/>
                <a:gd name="T26" fmla="*/ 3 w 17"/>
                <a:gd name="T27" fmla="*/ 24 h 30"/>
                <a:gd name="T28" fmla="*/ 9 w 17"/>
                <a:gd name="T29" fmla="*/ 27 h 30"/>
                <a:gd name="T30" fmla="*/ 12 w 17"/>
                <a:gd name="T31" fmla="*/ 25 h 30"/>
                <a:gd name="T32" fmla="*/ 14 w 17"/>
                <a:gd name="T33" fmla="*/ 22 h 30"/>
                <a:gd name="T34" fmla="*/ 13 w 17"/>
                <a:gd name="T35" fmla="*/ 19 h 30"/>
                <a:gd name="T36" fmla="*/ 8 w 17"/>
                <a:gd name="T37" fmla="*/ 16 h 30"/>
                <a:gd name="T38" fmla="*/ 3 w 17"/>
                <a:gd name="T39" fmla="*/ 12 h 30"/>
                <a:gd name="T40" fmla="*/ 2 w 17"/>
                <a:gd name="T41" fmla="*/ 8 h 30"/>
                <a:gd name="T42" fmla="*/ 4 w 17"/>
                <a:gd name="T43" fmla="*/ 3 h 30"/>
                <a:gd name="T44" fmla="*/ 9 w 17"/>
                <a:gd name="T45" fmla="*/ 0 h 30"/>
                <a:gd name="T46" fmla="*/ 17 w 17"/>
                <a:gd name="T47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30">
                  <a:moveTo>
                    <a:pt x="17" y="4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5" y="9"/>
                    <a:pt x="5" y="10"/>
                    <a:pt x="6" y="10"/>
                  </a:cubicBezTo>
                  <a:cubicBezTo>
                    <a:pt x="7" y="11"/>
                    <a:pt x="8" y="12"/>
                    <a:pt x="10" y="13"/>
                  </a:cubicBezTo>
                  <a:cubicBezTo>
                    <a:pt x="13" y="15"/>
                    <a:pt x="15" y="16"/>
                    <a:pt x="16" y="17"/>
                  </a:cubicBezTo>
                  <a:cubicBezTo>
                    <a:pt x="17" y="19"/>
                    <a:pt x="17" y="20"/>
                    <a:pt x="17" y="22"/>
                  </a:cubicBezTo>
                  <a:cubicBezTo>
                    <a:pt x="17" y="24"/>
                    <a:pt x="17" y="26"/>
                    <a:pt x="15" y="28"/>
                  </a:cubicBezTo>
                  <a:cubicBezTo>
                    <a:pt x="13" y="29"/>
                    <a:pt x="11" y="30"/>
                    <a:pt x="9" y="30"/>
                  </a:cubicBezTo>
                  <a:cubicBezTo>
                    <a:pt x="7" y="30"/>
                    <a:pt x="6" y="30"/>
                    <a:pt x="4" y="29"/>
                  </a:cubicBezTo>
                  <a:cubicBezTo>
                    <a:pt x="3" y="28"/>
                    <a:pt x="1" y="27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5" y="26"/>
                    <a:pt x="6" y="27"/>
                    <a:pt x="9" y="27"/>
                  </a:cubicBezTo>
                  <a:cubicBezTo>
                    <a:pt x="10" y="27"/>
                    <a:pt x="11" y="26"/>
                    <a:pt x="12" y="25"/>
                  </a:cubicBezTo>
                  <a:cubicBezTo>
                    <a:pt x="13" y="24"/>
                    <a:pt x="14" y="23"/>
                    <a:pt x="14" y="22"/>
                  </a:cubicBezTo>
                  <a:cubicBezTo>
                    <a:pt x="14" y="21"/>
                    <a:pt x="14" y="20"/>
                    <a:pt x="13" y="19"/>
                  </a:cubicBezTo>
                  <a:cubicBezTo>
                    <a:pt x="12" y="18"/>
                    <a:pt x="11" y="17"/>
                    <a:pt x="8" y="16"/>
                  </a:cubicBezTo>
                  <a:cubicBezTo>
                    <a:pt x="6" y="15"/>
                    <a:pt x="4" y="14"/>
                    <a:pt x="3" y="12"/>
                  </a:cubicBezTo>
                  <a:cubicBezTo>
                    <a:pt x="2" y="11"/>
                    <a:pt x="2" y="10"/>
                    <a:pt x="2" y="8"/>
                  </a:cubicBezTo>
                  <a:cubicBezTo>
                    <a:pt x="2" y="6"/>
                    <a:pt x="2" y="4"/>
                    <a:pt x="4" y="3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5" y="2"/>
                    <a:pt x="17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82">
              <a:extLst>
                <a:ext uri="{FF2B5EF4-FFF2-40B4-BE49-F238E27FC236}">
                  <a16:creationId xmlns:a16="http://schemas.microsoft.com/office/drawing/2014/main" id="{AA0304B4-16F1-4CD8-BB14-707B7F8043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66537" y="867886"/>
              <a:ext cx="55816" cy="94089"/>
            </a:xfrm>
            <a:custGeom>
              <a:avLst/>
              <a:gdLst>
                <a:gd name="T0" fmla="*/ 0 w 24"/>
                <a:gd name="T1" fmla="*/ 0 h 39"/>
                <a:gd name="T2" fmla="*/ 7 w 24"/>
                <a:gd name="T3" fmla="*/ 0 h 39"/>
                <a:gd name="T4" fmla="*/ 16 w 24"/>
                <a:gd name="T5" fmla="*/ 1 h 39"/>
                <a:gd name="T6" fmla="*/ 22 w 24"/>
                <a:gd name="T7" fmla="*/ 4 h 39"/>
                <a:gd name="T8" fmla="*/ 24 w 24"/>
                <a:gd name="T9" fmla="*/ 10 h 39"/>
                <a:gd name="T10" fmla="*/ 22 w 24"/>
                <a:gd name="T11" fmla="*/ 17 h 39"/>
                <a:gd name="T12" fmla="*/ 16 w 24"/>
                <a:gd name="T13" fmla="*/ 20 h 39"/>
                <a:gd name="T14" fmla="*/ 6 w 24"/>
                <a:gd name="T15" fmla="*/ 21 h 39"/>
                <a:gd name="T16" fmla="*/ 4 w 24"/>
                <a:gd name="T17" fmla="*/ 21 h 39"/>
                <a:gd name="T18" fmla="*/ 4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4 w 24"/>
                <a:gd name="T25" fmla="*/ 4 h 39"/>
                <a:gd name="T26" fmla="*/ 4 w 24"/>
                <a:gd name="T27" fmla="*/ 17 h 39"/>
                <a:gd name="T28" fmla="*/ 10 w 24"/>
                <a:gd name="T29" fmla="*/ 17 h 39"/>
                <a:gd name="T30" fmla="*/ 16 w 24"/>
                <a:gd name="T31" fmla="*/ 16 h 39"/>
                <a:gd name="T32" fmla="*/ 19 w 24"/>
                <a:gd name="T33" fmla="*/ 14 h 39"/>
                <a:gd name="T34" fmla="*/ 20 w 24"/>
                <a:gd name="T35" fmla="*/ 10 h 39"/>
                <a:gd name="T36" fmla="*/ 19 w 24"/>
                <a:gd name="T37" fmla="*/ 7 h 39"/>
                <a:gd name="T38" fmla="*/ 16 w 24"/>
                <a:gd name="T39" fmla="*/ 5 h 39"/>
                <a:gd name="T40" fmla="*/ 10 w 24"/>
                <a:gd name="T41" fmla="*/ 4 h 39"/>
                <a:gd name="T42" fmla="*/ 4 w 24"/>
                <a:gd name="T4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39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5" y="0"/>
                    <a:pt x="16" y="1"/>
                  </a:cubicBezTo>
                  <a:cubicBezTo>
                    <a:pt x="18" y="1"/>
                    <a:pt x="20" y="2"/>
                    <a:pt x="22" y="4"/>
                  </a:cubicBezTo>
                  <a:cubicBezTo>
                    <a:pt x="23" y="6"/>
                    <a:pt x="24" y="8"/>
                    <a:pt x="24" y="10"/>
                  </a:cubicBezTo>
                  <a:cubicBezTo>
                    <a:pt x="24" y="13"/>
                    <a:pt x="23" y="15"/>
                    <a:pt x="22" y="17"/>
                  </a:cubicBezTo>
                  <a:cubicBezTo>
                    <a:pt x="20" y="18"/>
                    <a:pt x="18" y="19"/>
                    <a:pt x="16" y="20"/>
                  </a:cubicBezTo>
                  <a:cubicBezTo>
                    <a:pt x="14" y="20"/>
                    <a:pt x="11" y="21"/>
                    <a:pt x="6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39"/>
                    <a:pt x="0" y="39"/>
                    <a:pt x="0" y="39"/>
                  </a:cubicBezTo>
                  <a:lnTo>
                    <a:pt x="0" y="0"/>
                  </a:lnTo>
                  <a:close/>
                  <a:moveTo>
                    <a:pt x="4" y="4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7"/>
                    <a:pt x="15" y="17"/>
                    <a:pt x="16" y="16"/>
                  </a:cubicBezTo>
                  <a:cubicBezTo>
                    <a:pt x="17" y="16"/>
                    <a:pt x="18" y="15"/>
                    <a:pt x="19" y="14"/>
                  </a:cubicBezTo>
                  <a:cubicBezTo>
                    <a:pt x="19" y="13"/>
                    <a:pt x="20" y="12"/>
                    <a:pt x="20" y="10"/>
                  </a:cubicBezTo>
                  <a:cubicBezTo>
                    <a:pt x="20" y="9"/>
                    <a:pt x="19" y="8"/>
                    <a:pt x="19" y="7"/>
                  </a:cubicBezTo>
                  <a:cubicBezTo>
                    <a:pt x="18" y="6"/>
                    <a:pt x="17" y="5"/>
                    <a:pt x="16" y="5"/>
                  </a:cubicBezTo>
                  <a:cubicBezTo>
                    <a:pt x="15" y="4"/>
                    <a:pt x="13" y="4"/>
                    <a:pt x="10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83">
              <a:extLst>
                <a:ext uri="{FF2B5EF4-FFF2-40B4-BE49-F238E27FC236}">
                  <a16:creationId xmlns:a16="http://schemas.microsoft.com/office/drawing/2014/main" id="{2DF743D5-A415-4BF6-B0A3-8AC5B6731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41488" y="890212"/>
              <a:ext cx="70168" cy="71763"/>
            </a:xfrm>
            <a:custGeom>
              <a:avLst/>
              <a:gdLst>
                <a:gd name="T0" fmla="*/ 25 w 29"/>
                <a:gd name="T1" fmla="*/ 20 h 30"/>
                <a:gd name="T2" fmla="*/ 28 w 29"/>
                <a:gd name="T3" fmla="*/ 22 h 30"/>
                <a:gd name="T4" fmla="*/ 24 w 29"/>
                <a:gd name="T5" fmla="*/ 27 h 30"/>
                <a:gd name="T6" fmla="*/ 20 w 29"/>
                <a:gd name="T7" fmla="*/ 29 h 30"/>
                <a:gd name="T8" fmla="*/ 14 w 29"/>
                <a:gd name="T9" fmla="*/ 30 h 30"/>
                <a:gd name="T10" fmla="*/ 3 w 29"/>
                <a:gd name="T11" fmla="*/ 26 h 30"/>
                <a:gd name="T12" fmla="*/ 0 w 29"/>
                <a:gd name="T13" fmla="*/ 15 h 30"/>
                <a:gd name="T14" fmla="*/ 3 w 29"/>
                <a:gd name="T15" fmla="*/ 6 h 30"/>
                <a:gd name="T16" fmla="*/ 14 w 29"/>
                <a:gd name="T17" fmla="*/ 0 h 30"/>
                <a:gd name="T18" fmla="*/ 26 w 29"/>
                <a:gd name="T19" fmla="*/ 6 h 30"/>
                <a:gd name="T20" fmla="*/ 29 w 29"/>
                <a:gd name="T21" fmla="*/ 16 h 30"/>
                <a:gd name="T22" fmla="*/ 3 w 29"/>
                <a:gd name="T23" fmla="*/ 16 h 30"/>
                <a:gd name="T24" fmla="*/ 7 w 29"/>
                <a:gd name="T25" fmla="*/ 24 h 30"/>
                <a:gd name="T26" fmla="*/ 14 w 29"/>
                <a:gd name="T27" fmla="*/ 27 h 30"/>
                <a:gd name="T28" fmla="*/ 18 w 29"/>
                <a:gd name="T29" fmla="*/ 26 h 30"/>
                <a:gd name="T30" fmla="*/ 22 w 29"/>
                <a:gd name="T31" fmla="*/ 24 h 30"/>
                <a:gd name="T32" fmla="*/ 25 w 29"/>
                <a:gd name="T33" fmla="*/ 20 h 30"/>
                <a:gd name="T34" fmla="*/ 25 w 29"/>
                <a:gd name="T35" fmla="*/ 12 h 30"/>
                <a:gd name="T36" fmla="*/ 23 w 29"/>
                <a:gd name="T37" fmla="*/ 8 h 30"/>
                <a:gd name="T38" fmla="*/ 19 w 29"/>
                <a:gd name="T39" fmla="*/ 5 h 30"/>
                <a:gd name="T40" fmla="*/ 14 w 29"/>
                <a:gd name="T41" fmla="*/ 4 h 30"/>
                <a:gd name="T42" fmla="*/ 7 w 29"/>
                <a:gd name="T43" fmla="*/ 7 h 30"/>
                <a:gd name="T44" fmla="*/ 4 w 29"/>
                <a:gd name="T45" fmla="*/ 12 h 30"/>
                <a:gd name="T46" fmla="*/ 25 w 29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30">
                  <a:moveTo>
                    <a:pt x="25" y="20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6" y="25"/>
                    <a:pt x="24" y="27"/>
                  </a:cubicBezTo>
                  <a:cubicBezTo>
                    <a:pt x="23" y="28"/>
                    <a:pt x="22" y="29"/>
                    <a:pt x="20" y="29"/>
                  </a:cubicBezTo>
                  <a:cubicBezTo>
                    <a:pt x="18" y="30"/>
                    <a:pt x="16" y="30"/>
                    <a:pt x="14" y="30"/>
                  </a:cubicBezTo>
                  <a:cubicBezTo>
                    <a:pt x="10" y="30"/>
                    <a:pt x="6" y="29"/>
                    <a:pt x="3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6" y="2"/>
                    <a:pt x="9" y="0"/>
                    <a:pt x="14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8" y="8"/>
                    <a:pt x="29" y="12"/>
                    <a:pt x="29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9"/>
                    <a:pt x="4" y="22"/>
                    <a:pt x="7" y="24"/>
                  </a:cubicBezTo>
                  <a:cubicBezTo>
                    <a:pt x="9" y="26"/>
                    <a:pt x="11" y="27"/>
                    <a:pt x="14" y="27"/>
                  </a:cubicBezTo>
                  <a:cubicBezTo>
                    <a:pt x="16" y="27"/>
                    <a:pt x="17" y="27"/>
                    <a:pt x="18" y="26"/>
                  </a:cubicBezTo>
                  <a:cubicBezTo>
                    <a:pt x="20" y="26"/>
                    <a:pt x="21" y="25"/>
                    <a:pt x="22" y="24"/>
                  </a:cubicBezTo>
                  <a:cubicBezTo>
                    <a:pt x="23" y="23"/>
                    <a:pt x="24" y="22"/>
                    <a:pt x="25" y="20"/>
                  </a:cubicBezTo>
                  <a:close/>
                  <a:moveTo>
                    <a:pt x="25" y="12"/>
                  </a:moveTo>
                  <a:cubicBezTo>
                    <a:pt x="24" y="10"/>
                    <a:pt x="24" y="9"/>
                    <a:pt x="23" y="8"/>
                  </a:cubicBez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8"/>
                    <a:pt x="4" y="10"/>
                    <a:pt x="4" y="12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84">
              <a:extLst>
                <a:ext uri="{FF2B5EF4-FFF2-40B4-BE49-F238E27FC236}">
                  <a16:creationId xmlns:a16="http://schemas.microsoft.com/office/drawing/2014/main" id="{3C727FF0-B644-4A2B-960F-B25EA00AE4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35577" y="890212"/>
              <a:ext cx="68573" cy="71763"/>
            </a:xfrm>
            <a:custGeom>
              <a:avLst/>
              <a:gdLst>
                <a:gd name="T0" fmla="*/ 14 w 29"/>
                <a:gd name="T1" fmla="*/ 0 h 30"/>
                <a:gd name="T2" fmla="*/ 25 w 29"/>
                <a:gd name="T3" fmla="*/ 5 h 30"/>
                <a:gd name="T4" fmla="*/ 29 w 29"/>
                <a:gd name="T5" fmla="*/ 15 h 30"/>
                <a:gd name="T6" fmla="*/ 25 w 29"/>
                <a:gd name="T7" fmla="*/ 26 h 30"/>
                <a:gd name="T8" fmla="*/ 14 w 29"/>
                <a:gd name="T9" fmla="*/ 30 h 30"/>
                <a:gd name="T10" fmla="*/ 4 w 29"/>
                <a:gd name="T11" fmla="*/ 26 h 30"/>
                <a:gd name="T12" fmla="*/ 0 w 29"/>
                <a:gd name="T13" fmla="*/ 15 h 30"/>
                <a:gd name="T14" fmla="*/ 4 w 29"/>
                <a:gd name="T15" fmla="*/ 5 h 30"/>
                <a:gd name="T16" fmla="*/ 14 w 29"/>
                <a:gd name="T17" fmla="*/ 0 h 30"/>
                <a:gd name="T18" fmla="*/ 14 w 29"/>
                <a:gd name="T19" fmla="*/ 4 h 30"/>
                <a:gd name="T20" fmla="*/ 7 w 29"/>
                <a:gd name="T21" fmla="*/ 7 h 30"/>
                <a:gd name="T22" fmla="*/ 3 w 29"/>
                <a:gd name="T23" fmla="*/ 15 h 30"/>
                <a:gd name="T24" fmla="*/ 5 w 29"/>
                <a:gd name="T25" fmla="*/ 21 h 30"/>
                <a:gd name="T26" fmla="*/ 9 w 29"/>
                <a:gd name="T27" fmla="*/ 25 h 30"/>
                <a:gd name="T28" fmla="*/ 14 w 29"/>
                <a:gd name="T29" fmla="*/ 27 h 30"/>
                <a:gd name="T30" fmla="*/ 20 w 29"/>
                <a:gd name="T31" fmla="*/ 25 h 30"/>
                <a:gd name="T32" fmla="*/ 24 w 29"/>
                <a:gd name="T33" fmla="*/ 21 h 30"/>
                <a:gd name="T34" fmla="*/ 26 w 29"/>
                <a:gd name="T35" fmla="*/ 15 h 30"/>
                <a:gd name="T36" fmla="*/ 22 w 29"/>
                <a:gd name="T37" fmla="*/ 7 h 30"/>
                <a:gd name="T38" fmla="*/ 14 w 29"/>
                <a:gd name="T3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30">
                  <a:moveTo>
                    <a:pt x="14" y="0"/>
                  </a:moveTo>
                  <a:cubicBezTo>
                    <a:pt x="19" y="0"/>
                    <a:pt x="22" y="2"/>
                    <a:pt x="25" y="5"/>
                  </a:cubicBezTo>
                  <a:cubicBezTo>
                    <a:pt x="28" y="8"/>
                    <a:pt x="29" y="11"/>
                    <a:pt x="29" y="15"/>
                  </a:cubicBezTo>
                  <a:cubicBezTo>
                    <a:pt x="29" y="19"/>
                    <a:pt x="28" y="23"/>
                    <a:pt x="25" y="26"/>
                  </a:cubicBezTo>
                  <a:cubicBezTo>
                    <a:pt x="22" y="29"/>
                    <a:pt x="19" y="30"/>
                    <a:pt x="14" y="30"/>
                  </a:cubicBezTo>
                  <a:cubicBezTo>
                    <a:pt x="10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9" y="5"/>
                    <a:pt x="7" y="7"/>
                  </a:cubicBezTo>
                  <a:cubicBezTo>
                    <a:pt x="4" y="10"/>
                    <a:pt x="3" y="12"/>
                    <a:pt x="3" y="15"/>
                  </a:cubicBezTo>
                  <a:cubicBezTo>
                    <a:pt x="3" y="18"/>
                    <a:pt x="4" y="19"/>
                    <a:pt x="5" y="21"/>
                  </a:cubicBezTo>
                  <a:cubicBezTo>
                    <a:pt x="6" y="23"/>
                    <a:pt x="7" y="24"/>
                    <a:pt x="9" y="25"/>
                  </a:cubicBezTo>
                  <a:cubicBezTo>
                    <a:pt x="11" y="26"/>
                    <a:pt x="12" y="27"/>
                    <a:pt x="14" y="27"/>
                  </a:cubicBezTo>
                  <a:cubicBezTo>
                    <a:pt x="16" y="27"/>
                    <a:pt x="18" y="26"/>
                    <a:pt x="20" y="25"/>
                  </a:cubicBezTo>
                  <a:cubicBezTo>
                    <a:pt x="22" y="24"/>
                    <a:pt x="23" y="23"/>
                    <a:pt x="24" y="21"/>
                  </a:cubicBezTo>
                  <a:cubicBezTo>
                    <a:pt x="25" y="19"/>
                    <a:pt x="26" y="18"/>
                    <a:pt x="26" y="15"/>
                  </a:cubicBezTo>
                  <a:cubicBezTo>
                    <a:pt x="26" y="12"/>
                    <a:pt x="24" y="10"/>
                    <a:pt x="22" y="7"/>
                  </a:cubicBezTo>
                  <a:cubicBezTo>
                    <a:pt x="20" y="5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85">
              <a:extLst>
                <a:ext uri="{FF2B5EF4-FFF2-40B4-BE49-F238E27FC236}">
                  <a16:creationId xmlns:a16="http://schemas.microsoft.com/office/drawing/2014/main" id="{4A808CD2-18F3-449F-A991-CF96363A45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29665" y="890212"/>
              <a:ext cx="71763" cy="95683"/>
            </a:xfrm>
            <a:custGeom>
              <a:avLst/>
              <a:gdLst>
                <a:gd name="T0" fmla="*/ 0 w 30"/>
                <a:gd name="T1" fmla="*/ 1 h 40"/>
                <a:gd name="T2" fmla="*/ 4 w 30"/>
                <a:gd name="T3" fmla="*/ 1 h 40"/>
                <a:gd name="T4" fmla="*/ 4 w 30"/>
                <a:gd name="T5" fmla="*/ 6 h 40"/>
                <a:gd name="T6" fmla="*/ 9 w 30"/>
                <a:gd name="T7" fmla="*/ 2 h 40"/>
                <a:gd name="T8" fmla="*/ 15 w 30"/>
                <a:gd name="T9" fmla="*/ 0 h 40"/>
                <a:gd name="T10" fmla="*/ 26 w 30"/>
                <a:gd name="T11" fmla="*/ 5 h 40"/>
                <a:gd name="T12" fmla="*/ 30 w 30"/>
                <a:gd name="T13" fmla="*/ 15 h 40"/>
                <a:gd name="T14" fmla="*/ 26 w 30"/>
                <a:gd name="T15" fmla="*/ 26 h 40"/>
                <a:gd name="T16" fmla="*/ 15 w 30"/>
                <a:gd name="T17" fmla="*/ 30 h 40"/>
                <a:gd name="T18" fmla="*/ 9 w 30"/>
                <a:gd name="T19" fmla="*/ 29 h 40"/>
                <a:gd name="T20" fmla="*/ 4 w 30"/>
                <a:gd name="T21" fmla="*/ 25 h 40"/>
                <a:gd name="T22" fmla="*/ 4 w 30"/>
                <a:gd name="T23" fmla="*/ 40 h 40"/>
                <a:gd name="T24" fmla="*/ 0 w 30"/>
                <a:gd name="T25" fmla="*/ 40 h 40"/>
                <a:gd name="T26" fmla="*/ 0 w 30"/>
                <a:gd name="T27" fmla="*/ 1 h 40"/>
                <a:gd name="T28" fmla="*/ 15 w 30"/>
                <a:gd name="T29" fmla="*/ 4 h 40"/>
                <a:gd name="T30" fmla="*/ 7 w 30"/>
                <a:gd name="T31" fmla="*/ 7 h 40"/>
                <a:gd name="T32" fmla="*/ 4 w 30"/>
                <a:gd name="T33" fmla="*/ 15 h 40"/>
                <a:gd name="T34" fmla="*/ 5 w 30"/>
                <a:gd name="T35" fmla="*/ 21 h 40"/>
                <a:gd name="T36" fmla="*/ 9 w 30"/>
                <a:gd name="T37" fmla="*/ 25 h 40"/>
                <a:gd name="T38" fmla="*/ 15 w 30"/>
                <a:gd name="T39" fmla="*/ 27 h 40"/>
                <a:gd name="T40" fmla="*/ 21 w 30"/>
                <a:gd name="T41" fmla="*/ 25 h 40"/>
                <a:gd name="T42" fmla="*/ 25 w 30"/>
                <a:gd name="T43" fmla="*/ 21 h 40"/>
                <a:gd name="T44" fmla="*/ 26 w 30"/>
                <a:gd name="T45" fmla="*/ 15 h 40"/>
                <a:gd name="T46" fmla="*/ 25 w 30"/>
                <a:gd name="T47" fmla="*/ 10 h 40"/>
                <a:gd name="T48" fmla="*/ 21 w 30"/>
                <a:gd name="T49" fmla="*/ 5 h 40"/>
                <a:gd name="T50" fmla="*/ 15 w 30"/>
                <a:gd name="T5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4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9" y="0"/>
                    <a:pt x="23" y="2"/>
                    <a:pt x="26" y="5"/>
                  </a:cubicBezTo>
                  <a:cubicBezTo>
                    <a:pt x="29" y="8"/>
                    <a:pt x="30" y="11"/>
                    <a:pt x="30" y="15"/>
                  </a:cubicBezTo>
                  <a:cubicBezTo>
                    <a:pt x="30" y="19"/>
                    <a:pt x="29" y="23"/>
                    <a:pt x="26" y="26"/>
                  </a:cubicBezTo>
                  <a:cubicBezTo>
                    <a:pt x="23" y="29"/>
                    <a:pt x="19" y="30"/>
                    <a:pt x="15" y="30"/>
                  </a:cubicBezTo>
                  <a:cubicBezTo>
                    <a:pt x="13" y="30"/>
                    <a:pt x="11" y="30"/>
                    <a:pt x="9" y="29"/>
                  </a:cubicBezTo>
                  <a:cubicBezTo>
                    <a:pt x="7" y="28"/>
                    <a:pt x="6" y="27"/>
                    <a:pt x="4" y="25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0" y="1"/>
                  </a:lnTo>
                  <a:close/>
                  <a:moveTo>
                    <a:pt x="15" y="4"/>
                  </a:moveTo>
                  <a:cubicBezTo>
                    <a:pt x="12" y="4"/>
                    <a:pt x="9" y="5"/>
                    <a:pt x="7" y="7"/>
                  </a:cubicBezTo>
                  <a:cubicBezTo>
                    <a:pt x="5" y="9"/>
                    <a:pt x="4" y="12"/>
                    <a:pt x="4" y="15"/>
                  </a:cubicBezTo>
                  <a:cubicBezTo>
                    <a:pt x="4" y="18"/>
                    <a:pt x="4" y="20"/>
                    <a:pt x="5" y="21"/>
                  </a:cubicBezTo>
                  <a:cubicBezTo>
                    <a:pt x="6" y="23"/>
                    <a:pt x="8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9" y="26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19"/>
                    <a:pt x="26" y="17"/>
                    <a:pt x="26" y="15"/>
                  </a:cubicBezTo>
                  <a:cubicBezTo>
                    <a:pt x="26" y="13"/>
                    <a:pt x="26" y="11"/>
                    <a:pt x="25" y="10"/>
                  </a:cubicBezTo>
                  <a:cubicBezTo>
                    <a:pt x="24" y="8"/>
                    <a:pt x="22" y="6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6">
              <a:extLst>
                <a:ext uri="{FF2B5EF4-FFF2-40B4-BE49-F238E27FC236}">
                  <a16:creationId xmlns:a16="http://schemas.microsoft.com/office/drawing/2014/main" id="{3EC021A0-1E7F-47D7-914D-758B06AB45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28537" y="866291"/>
              <a:ext cx="6379" cy="95683"/>
            </a:xfrm>
            <a:prstGeom prst="rect">
              <a:avLst/>
            </a:pr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87">
              <a:extLst>
                <a:ext uri="{FF2B5EF4-FFF2-40B4-BE49-F238E27FC236}">
                  <a16:creationId xmlns:a16="http://schemas.microsoft.com/office/drawing/2014/main" id="{167C89AE-02E0-4FE1-A187-477C3D2DE4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60431" y="890212"/>
              <a:ext cx="70168" cy="71763"/>
            </a:xfrm>
            <a:custGeom>
              <a:avLst/>
              <a:gdLst>
                <a:gd name="T0" fmla="*/ 25 w 29"/>
                <a:gd name="T1" fmla="*/ 20 h 30"/>
                <a:gd name="T2" fmla="*/ 28 w 29"/>
                <a:gd name="T3" fmla="*/ 22 h 30"/>
                <a:gd name="T4" fmla="*/ 25 w 29"/>
                <a:gd name="T5" fmla="*/ 27 h 30"/>
                <a:gd name="T6" fmla="*/ 20 w 29"/>
                <a:gd name="T7" fmla="*/ 29 h 30"/>
                <a:gd name="T8" fmla="*/ 14 w 29"/>
                <a:gd name="T9" fmla="*/ 30 h 30"/>
                <a:gd name="T10" fmla="*/ 4 w 29"/>
                <a:gd name="T11" fmla="*/ 26 h 30"/>
                <a:gd name="T12" fmla="*/ 0 w 29"/>
                <a:gd name="T13" fmla="*/ 15 h 30"/>
                <a:gd name="T14" fmla="*/ 3 w 29"/>
                <a:gd name="T15" fmla="*/ 6 h 30"/>
                <a:gd name="T16" fmla="*/ 14 w 29"/>
                <a:gd name="T17" fmla="*/ 0 h 30"/>
                <a:gd name="T18" fmla="*/ 26 w 29"/>
                <a:gd name="T19" fmla="*/ 6 h 30"/>
                <a:gd name="T20" fmla="*/ 29 w 29"/>
                <a:gd name="T21" fmla="*/ 16 h 30"/>
                <a:gd name="T22" fmla="*/ 3 w 29"/>
                <a:gd name="T23" fmla="*/ 16 h 30"/>
                <a:gd name="T24" fmla="*/ 7 w 29"/>
                <a:gd name="T25" fmla="*/ 24 h 30"/>
                <a:gd name="T26" fmla="*/ 14 w 29"/>
                <a:gd name="T27" fmla="*/ 27 h 30"/>
                <a:gd name="T28" fmla="*/ 18 w 29"/>
                <a:gd name="T29" fmla="*/ 26 h 30"/>
                <a:gd name="T30" fmla="*/ 22 w 29"/>
                <a:gd name="T31" fmla="*/ 24 h 30"/>
                <a:gd name="T32" fmla="*/ 25 w 29"/>
                <a:gd name="T33" fmla="*/ 20 h 30"/>
                <a:gd name="T34" fmla="*/ 25 w 29"/>
                <a:gd name="T35" fmla="*/ 12 h 30"/>
                <a:gd name="T36" fmla="*/ 23 w 29"/>
                <a:gd name="T37" fmla="*/ 8 h 30"/>
                <a:gd name="T38" fmla="*/ 19 w 29"/>
                <a:gd name="T39" fmla="*/ 5 h 30"/>
                <a:gd name="T40" fmla="*/ 14 w 29"/>
                <a:gd name="T41" fmla="*/ 4 h 30"/>
                <a:gd name="T42" fmla="*/ 7 w 29"/>
                <a:gd name="T43" fmla="*/ 7 h 30"/>
                <a:gd name="T44" fmla="*/ 4 w 29"/>
                <a:gd name="T45" fmla="*/ 12 h 30"/>
                <a:gd name="T46" fmla="*/ 25 w 29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30">
                  <a:moveTo>
                    <a:pt x="25" y="20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6" y="25"/>
                    <a:pt x="25" y="27"/>
                  </a:cubicBezTo>
                  <a:cubicBezTo>
                    <a:pt x="23" y="28"/>
                    <a:pt x="22" y="29"/>
                    <a:pt x="20" y="29"/>
                  </a:cubicBezTo>
                  <a:cubicBezTo>
                    <a:pt x="18" y="30"/>
                    <a:pt x="17" y="30"/>
                    <a:pt x="14" y="30"/>
                  </a:cubicBezTo>
                  <a:cubicBezTo>
                    <a:pt x="10" y="30"/>
                    <a:pt x="6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8" y="8"/>
                    <a:pt x="29" y="12"/>
                    <a:pt x="29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9"/>
                    <a:pt x="5" y="22"/>
                    <a:pt x="7" y="24"/>
                  </a:cubicBezTo>
                  <a:cubicBezTo>
                    <a:pt x="9" y="26"/>
                    <a:pt x="11" y="27"/>
                    <a:pt x="14" y="27"/>
                  </a:cubicBezTo>
                  <a:cubicBezTo>
                    <a:pt x="16" y="27"/>
                    <a:pt x="17" y="27"/>
                    <a:pt x="18" y="26"/>
                  </a:cubicBezTo>
                  <a:cubicBezTo>
                    <a:pt x="20" y="26"/>
                    <a:pt x="21" y="25"/>
                    <a:pt x="22" y="24"/>
                  </a:cubicBezTo>
                  <a:cubicBezTo>
                    <a:pt x="23" y="23"/>
                    <a:pt x="24" y="22"/>
                    <a:pt x="25" y="20"/>
                  </a:cubicBezTo>
                  <a:close/>
                  <a:moveTo>
                    <a:pt x="25" y="12"/>
                  </a:moveTo>
                  <a:cubicBezTo>
                    <a:pt x="24" y="10"/>
                    <a:pt x="24" y="9"/>
                    <a:pt x="23" y="8"/>
                  </a:cubicBez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6" y="8"/>
                    <a:pt x="5" y="10"/>
                    <a:pt x="4" y="12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217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72A564D-06A5-4EFE-B38B-6D6BE06EC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2549"/>
            <a:ext cx="12192000" cy="1856941"/>
          </a:xfrm>
          <a:prstGeom prst="rect">
            <a:avLst/>
          </a:prstGeom>
        </p:spPr>
      </p:pic>
      <p:pic>
        <p:nvPicPr>
          <p:cNvPr id="3" name="תמונה 2" descr="תמונה שמכילה אובייקט&#10;&#10;תיאור שנוצר ברמת מהימנות גבוהה">
            <a:extLst>
              <a:ext uri="{FF2B5EF4-FFF2-40B4-BE49-F238E27FC236}">
                <a16:creationId xmlns:a16="http://schemas.microsoft.com/office/drawing/2014/main" id="{07CFF163-8B1C-47C8-BBE1-D23B5B2E5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60" y="389002"/>
            <a:ext cx="7800815" cy="1025635"/>
          </a:xfrm>
          <a:prstGeom prst="rect">
            <a:avLst/>
          </a:prstGeom>
        </p:spPr>
      </p:pic>
      <p:sp>
        <p:nvSpPr>
          <p:cNvPr id="125" name="מציין מיקום טקסט 46">
            <a:extLst>
              <a:ext uri="{FF2B5EF4-FFF2-40B4-BE49-F238E27FC236}">
                <a16:creationId xmlns:a16="http://schemas.microsoft.com/office/drawing/2014/main" id="{5FD01500-B874-4ED1-BA77-137138AC71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7315" y="5945551"/>
            <a:ext cx="2037913" cy="3600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9" name="כותרת 1">
            <a:extLst>
              <a:ext uri="{FF2B5EF4-FFF2-40B4-BE49-F238E27FC236}">
                <a16:creationId xmlns:a16="http://schemas.microsoft.com/office/drawing/2014/main" id="{E40A6F19-AB55-4BB2-90A9-1D0AFF238E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884" y="2947395"/>
            <a:ext cx="10998774" cy="1330920"/>
          </a:xfrm>
        </p:spPr>
        <p:txBody>
          <a:bodyPr>
            <a:noAutofit/>
          </a:bodyPr>
          <a:lstStyle>
            <a:lvl1pPr algn="ctr">
              <a:lnSpc>
                <a:spcPts val="4400"/>
              </a:lnSpc>
              <a:defRPr sz="4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8" name="מציין מיקום טקסט 46">
            <a:extLst>
              <a:ext uri="{FF2B5EF4-FFF2-40B4-BE49-F238E27FC236}">
                <a16:creationId xmlns:a16="http://schemas.microsoft.com/office/drawing/2014/main" id="{723708AD-1A8C-4C3F-BD80-D41BBAFFB0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8591" y="5071255"/>
            <a:ext cx="2880000" cy="325683"/>
          </a:xfrm>
        </p:spPr>
        <p:txBody>
          <a:bodyPr vert="horz" lIns="108878" tIns="54439" rIns="108878" bIns="54439" rtlCol="0">
            <a:noAutofit/>
          </a:bodyPr>
          <a:lstStyle>
            <a:lvl1pPr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Name</a:t>
            </a:r>
          </a:p>
        </p:txBody>
      </p:sp>
      <p:sp>
        <p:nvSpPr>
          <p:cNvPr id="39" name="מציין מיקום טקסט 46">
            <a:extLst>
              <a:ext uri="{FF2B5EF4-FFF2-40B4-BE49-F238E27FC236}">
                <a16:creationId xmlns:a16="http://schemas.microsoft.com/office/drawing/2014/main" id="{0414D16D-A991-4A59-B46B-10A4B8FF1B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2942" y="5071255"/>
            <a:ext cx="2880000" cy="325683"/>
          </a:xfrm>
        </p:spPr>
        <p:txBody>
          <a:bodyPr vert="horz" lIns="108878" tIns="54439" rIns="108878" bIns="54439" rtlCol="0">
            <a:noAutofit/>
          </a:bodyPr>
          <a:lstStyle>
            <a:lvl1pPr rtl="0"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Text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444CF9-36DD-4075-BEFB-C959185E6308}"/>
              </a:ext>
            </a:extLst>
          </p:cNvPr>
          <p:cNvSpPr txBox="1"/>
          <p:nvPr userDrawn="1"/>
        </p:nvSpPr>
        <p:spPr>
          <a:xfrm>
            <a:off x="2041970" y="5082995"/>
            <a:ext cx="1646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kern="1200" baseline="0" dirty="0">
                <a:solidFill>
                  <a:schemeClr val="accent1"/>
                </a:solidFill>
                <a:latin typeface="+mn-lt"/>
                <a:ea typeface="+mn-ea"/>
                <a:cs typeface="Tahoma" panose="020B0604030504040204" pitchFamily="34" charset="0"/>
              </a:rPr>
              <a:t>Presented by: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D26F86-6539-41EE-BEEC-1242BFE10597}"/>
              </a:ext>
            </a:extLst>
          </p:cNvPr>
          <p:cNvSpPr txBox="1"/>
          <p:nvPr userDrawn="1"/>
        </p:nvSpPr>
        <p:spPr>
          <a:xfrm>
            <a:off x="6591952" y="5082995"/>
            <a:ext cx="681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kern="1200" baseline="0" dirty="0">
                <a:solidFill>
                  <a:schemeClr val="accent1"/>
                </a:solidFill>
                <a:latin typeface="+mn-lt"/>
                <a:ea typeface="+mn-ea"/>
                <a:cs typeface="Tahoma" panose="020B0604030504040204" pitchFamily="34" charset="0"/>
              </a:rPr>
              <a:t>For: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566ED-C85F-4471-BBF7-A8D5741A95D3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28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D1CA5A-67E0-445C-8ED9-1D97C8DEDCAC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</a:rPr>
              <a:t>© ETSI 2018</a:t>
            </a:r>
            <a:endParaRPr lang="he-I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410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CE44C559-5FEE-4CF6-A298-F606ADF41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FBECD-340B-4FAB-BA12-88175B94A2C1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4EF2ADB-9A89-40BC-BC15-3C01C6088479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14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6A789-9E81-499C-A423-9BF9017CA763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8105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CCA11999-7B3A-4CAE-90B6-6BB6984194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88615-4A21-4FA2-A689-8FB7634D6320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21EA363-98E5-455B-8A3E-B673A250ECE9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4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F83C6-9764-4440-8BD6-C4073E91D316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871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71339A6C-91AF-433F-AE3B-E58744144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6EC95-DA8E-4E8D-AC58-BCC198B18C8A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92B2546-3267-4D3A-95E9-94EEDE110FA2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0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630DADC7-25AE-4B73-A1DD-1C0132BB56CA}"/>
              </a:ext>
            </a:extLst>
          </p:cNvPr>
          <p:cNvGrpSpPr/>
          <p:nvPr userDrawn="1"/>
        </p:nvGrpSpPr>
        <p:grpSpPr>
          <a:xfrm>
            <a:off x="1953901" y="0"/>
            <a:ext cx="7667717" cy="6858001"/>
            <a:chOff x="2731193" y="0"/>
            <a:chExt cx="7667717" cy="6858001"/>
          </a:xfrm>
        </p:grpSpPr>
        <p:sp>
          <p:nvSpPr>
            <p:cNvPr id="20" name="צורה חופשית: צורה 19">
              <a:extLst>
                <a:ext uri="{FF2B5EF4-FFF2-40B4-BE49-F238E27FC236}">
                  <a16:creationId xmlns:a16="http://schemas.microsoft.com/office/drawing/2014/main" id="{17DF4961-DCED-4D2E-A58B-A63307BFE713}"/>
                </a:ext>
              </a:extLst>
            </p:cNvPr>
            <p:cNvSpPr/>
            <p:nvPr userDrawn="1"/>
          </p:nvSpPr>
          <p:spPr>
            <a:xfrm>
              <a:off x="4777558" y="0"/>
              <a:ext cx="4389250" cy="6858000"/>
            </a:xfrm>
            <a:custGeom>
              <a:avLst/>
              <a:gdLst>
                <a:gd name="connsiteX0" fmla="*/ 2039448 w 4389250"/>
                <a:gd name="connsiteY0" fmla="*/ 0 h 6858000"/>
                <a:gd name="connsiteX1" fmla="*/ 2783030 w 4389250"/>
                <a:gd name="connsiteY1" fmla="*/ 0 h 6858000"/>
                <a:gd name="connsiteX2" fmla="*/ 2854818 w 4389250"/>
                <a:gd name="connsiteY2" fmla="*/ 53222 h 6858000"/>
                <a:gd name="connsiteX3" fmla="*/ 4388762 w 4389250"/>
                <a:gd name="connsiteY3" fmla="*/ 2923229 h 6858000"/>
                <a:gd name="connsiteX4" fmla="*/ 692952 w 4389250"/>
                <a:gd name="connsiteY4" fmla="*/ 6796091 h 6858000"/>
                <a:gd name="connsiteX5" fmla="*/ 498457 w 4389250"/>
                <a:gd name="connsiteY5" fmla="*/ 6858000 h 6858000"/>
                <a:gd name="connsiteX6" fmla="*/ 0 w 4389250"/>
                <a:gd name="connsiteY6" fmla="*/ 6858000 h 6858000"/>
                <a:gd name="connsiteX7" fmla="*/ 163544 w 4389250"/>
                <a:gd name="connsiteY7" fmla="*/ 6793240 h 6858000"/>
                <a:gd name="connsiteX8" fmla="*/ 3648163 w 4389250"/>
                <a:gd name="connsiteY8" fmla="*/ 2892256 h 6858000"/>
                <a:gd name="connsiteX9" fmla="*/ 2055949 w 4389250"/>
                <a:gd name="connsiteY9" fmla="*/ 12634 h 6858000"/>
                <a:gd name="connsiteX10" fmla="*/ 2039448 w 4389250"/>
                <a:gd name="connsiteY10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9250" h="6858000">
                  <a:moveTo>
                    <a:pt x="2039448" y="0"/>
                  </a:moveTo>
                  <a:lnTo>
                    <a:pt x="2783030" y="0"/>
                  </a:lnTo>
                  <a:lnTo>
                    <a:pt x="2854818" y="53222"/>
                  </a:lnTo>
                  <a:cubicBezTo>
                    <a:pt x="3715038" y="727088"/>
                    <a:pt x="4367479" y="1656240"/>
                    <a:pt x="4388762" y="2923229"/>
                  </a:cubicBezTo>
                  <a:cubicBezTo>
                    <a:pt x="4425645" y="5114604"/>
                    <a:pt x="2365114" y="6242376"/>
                    <a:pt x="692952" y="6796091"/>
                  </a:cubicBezTo>
                  <a:lnTo>
                    <a:pt x="498457" y="6858000"/>
                  </a:lnTo>
                  <a:lnTo>
                    <a:pt x="0" y="6858000"/>
                  </a:lnTo>
                  <a:lnTo>
                    <a:pt x="163544" y="6793240"/>
                  </a:lnTo>
                  <a:cubicBezTo>
                    <a:pt x="1669864" y="6179291"/>
                    <a:pt x="3711092" y="4949986"/>
                    <a:pt x="3648163" y="2892256"/>
                  </a:cubicBezTo>
                  <a:cubicBezTo>
                    <a:pt x="3610657" y="1644998"/>
                    <a:pt x="2917462" y="702965"/>
                    <a:pt x="2055949" y="12634"/>
                  </a:cubicBezTo>
                  <a:lnTo>
                    <a:pt x="2039448" y="0"/>
                  </a:lnTo>
                  <a:close/>
                </a:path>
              </a:pathLst>
            </a:custGeom>
            <a:solidFill>
              <a:srgbClr val="E1F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21" name="צורה חופשית: צורה 20">
              <a:extLst>
                <a:ext uri="{FF2B5EF4-FFF2-40B4-BE49-F238E27FC236}">
                  <a16:creationId xmlns:a16="http://schemas.microsoft.com/office/drawing/2014/main" id="{9F261F25-391E-4495-9F8C-317D9B8B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31193" y="2"/>
              <a:ext cx="4206981" cy="6857999"/>
            </a:xfrm>
            <a:custGeom>
              <a:avLst/>
              <a:gdLst>
                <a:gd name="connsiteX0" fmla="*/ 2134482 w 4206981"/>
                <a:gd name="connsiteY0" fmla="*/ 0 h 6857999"/>
                <a:gd name="connsiteX1" fmla="*/ 2565507 w 4206981"/>
                <a:gd name="connsiteY1" fmla="*/ 0 h 6857999"/>
                <a:gd name="connsiteX2" fmla="*/ 2607190 w 4206981"/>
                <a:gd name="connsiteY2" fmla="*/ 29852 h 6857999"/>
                <a:gd name="connsiteX3" fmla="*/ 4206859 w 4206981"/>
                <a:gd name="connsiteY3" fmla="*/ 2889873 h 6857999"/>
                <a:gd name="connsiteX4" fmla="*/ 364395 w 4206981"/>
                <a:gd name="connsiteY4" fmla="*/ 6830388 h 6857999"/>
                <a:gd name="connsiteX5" fmla="*/ 280110 w 4206981"/>
                <a:gd name="connsiteY5" fmla="*/ 6857999 h 6857999"/>
                <a:gd name="connsiteX6" fmla="*/ 0 w 4206981"/>
                <a:gd name="connsiteY6" fmla="*/ 6857999 h 6857999"/>
                <a:gd name="connsiteX7" fmla="*/ 67164 w 4206981"/>
                <a:gd name="connsiteY7" fmla="*/ 6831728 h 6857999"/>
                <a:gd name="connsiteX8" fmla="*/ 3516140 w 4206981"/>
                <a:gd name="connsiteY8" fmla="*/ 2908934 h 6857999"/>
                <a:gd name="connsiteX9" fmla="*/ 2319762 w 4206981"/>
                <a:gd name="connsiteY9" fmla="*/ 163793 h 6857999"/>
                <a:gd name="connsiteX10" fmla="*/ 2134482 w 4206981"/>
                <a:gd name="connsiteY10" fmla="*/ 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06981" h="6857999">
                  <a:moveTo>
                    <a:pt x="2134482" y="0"/>
                  </a:moveTo>
                  <a:lnTo>
                    <a:pt x="2565507" y="0"/>
                  </a:lnTo>
                  <a:lnTo>
                    <a:pt x="2607190" y="29852"/>
                  </a:lnTo>
                  <a:cubicBezTo>
                    <a:pt x="3525928" y="721020"/>
                    <a:pt x="4217577" y="1658697"/>
                    <a:pt x="4206859" y="2889873"/>
                  </a:cubicBezTo>
                  <a:cubicBezTo>
                    <a:pt x="4186902" y="5047419"/>
                    <a:pt x="2074272" y="6248861"/>
                    <a:pt x="364395" y="6830388"/>
                  </a:cubicBezTo>
                  <a:lnTo>
                    <a:pt x="280110" y="6857999"/>
                  </a:lnTo>
                  <a:lnTo>
                    <a:pt x="0" y="6857999"/>
                  </a:lnTo>
                  <a:lnTo>
                    <a:pt x="67164" y="6831728"/>
                  </a:lnTo>
                  <a:cubicBezTo>
                    <a:pt x="1611971" y="6205232"/>
                    <a:pt x="3504906" y="4917315"/>
                    <a:pt x="3516140" y="2908934"/>
                  </a:cubicBezTo>
                  <a:cubicBezTo>
                    <a:pt x="3522095" y="1708731"/>
                    <a:pt x="3017034" y="819374"/>
                    <a:pt x="2319762" y="163793"/>
                  </a:cubicBezTo>
                  <a:lnTo>
                    <a:pt x="2134482" y="0"/>
                  </a:lnTo>
                  <a:close/>
                </a:path>
              </a:pathLst>
            </a:custGeom>
            <a:solidFill>
              <a:srgbClr val="E1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22" name="צורה חופשית: צורה 21">
              <a:extLst>
                <a:ext uri="{FF2B5EF4-FFF2-40B4-BE49-F238E27FC236}">
                  <a16:creationId xmlns:a16="http://schemas.microsoft.com/office/drawing/2014/main" id="{703373F4-4545-463C-90D2-59838D91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5728" y="1"/>
              <a:ext cx="4093156" cy="6857999"/>
            </a:xfrm>
            <a:custGeom>
              <a:avLst/>
              <a:gdLst>
                <a:gd name="connsiteX0" fmla="*/ 1916065 w 4093156"/>
                <a:gd name="connsiteY0" fmla="*/ 0 h 6857999"/>
                <a:gd name="connsiteX1" fmla="*/ 2481932 w 4093156"/>
                <a:gd name="connsiteY1" fmla="*/ 0 h 6857999"/>
                <a:gd name="connsiteX2" fmla="*/ 2637513 w 4093156"/>
                <a:gd name="connsiteY2" fmla="*/ 119981 h 6857999"/>
                <a:gd name="connsiteX3" fmla="*/ 4093021 w 4093156"/>
                <a:gd name="connsiteY3" fmla="*/ 2889873 h 6857999"/>
                <a:gd name="connsiteX4" fmla="*/ 424957 w 4093156"/>
                <a:gd name="connsiteY4" fmla="*/ 6820408 h 6857999"/>
                <a:gd name="connsiteX5" fmla="*/ 312696 w 4093156"/>
                <a:gd name="connsiteY5" fmla="*/ 6857999 h 6857999"/>
                <a:gd name="connsiteX6" fmla="*/ 0 w 4093156"/>
                <a:gd name="connsiteY6" fmla="*/ 6857999 h 6857999"/>
                <a:gd name="connsiteX7" fmla="*/ 37473 w 4093156"/>
                <a:gd name="connsiteY7" fmla="*/ 6843451 h 6857999"/>
                <a:gd name="connsiteX8" fmla="*/ 3414182 w 4093156"/>
                <a:gd name="connsiteY8" fmla="*/ 2923229 h 6857999"/>
                <a:gd name="connsiteX9" fmla="*/ 1931972 w 4093156"/>
                <a:gd name="connsiteY9" fmla="*/ 12867 h 6857999"/>
                <a:gd name="connsiteX10" fmla="*/ 1916065 w 4093156"/>
                <a:gd name="connsiteY10" fmla="*/ 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93156" h="6857999">
                  <a:moveTo>
                    <a:pt x="1916065" y="0"/>
                  </a:moveTo>
                  <a:lnTo>
                    <a:pt x="2481932" y="0"/>
                  </a:lnTo>
                  <a:lnTo>
                    <a:pt x="2637513" y="119981"/>
                  </a:lnTo>
                  <a:cubicBezTo>
                    <a:pt x="3461823" y="790118"/>
                    <a:pt x="4082377" y="1693319"/>
                    <a:pt x="4093021" y="2889873"/>
                  </a:cubicBezTo>
                  <a:cubicBezTo>
                    <a:pt x="4112374" y="5087764"/>
                    <a:pt x="2050364" y="6254462"/>
                    <a:pt x="424957" y="6820408"/>
                  </a:cubicBezTo>
                  <a:lnTo>
                    <a:pt x="312696" y="6857999"/>
                  </a:lnTo>
                  <a:lnTo>
                    <a:pt x="0" y="6857999"/>
                  </a:lnTo>
                  <a:lnTo>
                    <a:pt x="37473" y="6843451"/>
                  </a:lnTo>
                  <a:cubicBezTo>
                    <a:pt x="1492772" y="6258553"/>
                    <a:pt x="3443881" y="5043389"/>
                    <a:pt x="3414182" y="2923229"/>
                  </a:cubicBezTo>
                  <a:cubicBezTo>
                    <a:pt x="3397211" y="1658102"/>
                    <a:pt x="2750863" y="707246"/>
                    <a:pt x="1931972" y="12867"/>
                  </a:cubicBezTo>
                  <a:lnTo>
                    <a:pt x="1916065" y="0"/>
                  </a:lnTo>
                  <a:close/>
                </a:path>
              </a:pathLst>
            </a:custGeom>
            <a:solidFill>
              <a:srgbClr val="E1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23" name="צורה חופשית: צורה 22">
              <a:extLst>
                <a:ext uri="{FF2B5EF4-FFF2-40B4-BE49-F238E27FC236}">
                  <a16:creationId xmlns:a16="http://schemas.microsoft.com/office/drawing/2014/main" id="{590407C2-26F7-45D5-BE31-B110BBC520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73203" y="1"/>
              <a:ext cx="2425707" cy="2659585"/>
            </a:xfrm>
            <a:custGeom>
              <a:avLst/>
              <a:gdLst>
                <a:gd name="connsiteX0" fmla="*/ 0 w 2425707"/>
                <a:gd name="connsiteY0" fmla="*/ 0 h 2659585"/>
                <a:gd name="connsiteX1" fmla="*/ 544789 w 2425707"/>
                <a:gd name="connsiteY1" fmla="*/ 0 h 2659585"/>
                <a:gd name="connsiteX2" fmla="*/ 617562 w 2425707"/>
                <a:gd name="connsiteY2" fmla="*/ 48632 h 2659585"/>
                <a:gd name="connsiteX3" fmla="*/ 2425707 w 2425707"/>
                <a:gd name="connsiteY3" fmla="*/ 2659585 h 2659585"/>
                <a:gd name="connsiteX4" fmla="*/ 1558654 w 2425707"/>
                <a:gd name="connsiteY4" fmla="*/ 2659585 h 2659585"/>
                <a:gd name="connsiteX5" fmla="*/ 140026 w 2425707"/>
                <a:gd name="connsiteY5" fmla="*/ 105783 h 2659585"/>
                <a:gd name="connsiteX6" fmla="*/ 0 w 2425707"/>
                <a:gd name="connsiteY6" fmla="*/ 0 h 265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5707" h="2659585">
                  <a:moveTo>
                    <a:pt x="0" y="0"/>
                  </a:moveTo>
                  <a:lnTo>
                    <a:pt x="544789" y="0"/>
                  </a:lnTo>
                  <a:lnTo>
                    <a:pt x="617562" y="48632"/>
                  </a:lnTo>
                  <a:cubicBezTo>
                    <a:pt x="1525571" y="684578"/>
                    <a:pt x="2263581" y="1537343"/>
                    <a:pt x="2425707" y="2659585"/>
                  </a:cubicBezTo>
                  <a:lnTo>
                    <a:pt x="1558654" y="2659585"/>
                  </a:lnTo>
                  <a:cubicBezTo>
                    <a:pt x="1555379" y="1581578"/>
                    <a:pt x="942724" y="742636"/>
                    <a:pt x="140026" y="10578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1F0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/>
            </a:p>
          </p:txBody>
        </p:sp>
      </p:grp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C889F92E-54E5-4148-B838-023E4ACC6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62" y="389003"/>
            <a:ext cx="3414056" cy="1400739"/>
          </a:xfrm>
          <a:prstGeom prst="rect">
            <a:avLst/>
          </a:prstGeom>
        </p:spPr>
      </p:pic>
      <p:sp>
        <p:nvSpPr>
          <p:cNvPr id="26" name="מציין מיקום טקסט 46">
            <a:extLst>
              <a:ext uri="{FF2B5EF4-FFF2-40B4-BE49-F238E27FC236}">
                <a16:creationId xmlns:a16="http://schemas.microsoft.com/office/drawing/2014/main" id="{E8764290-FB38-42DB-A451-B6028A7F4A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7315" y="5945551"/>
            <a:ext cx="2037913" cy="3600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0" name="כותרת 1">
            <a:extLst>
              <a:ext uri="{FF2B5EF4-FFF2-40B4-BE49-F238E27FC236}">
                <a16:creationId xmlns:a16="http://schemas.microsoft.com/office/drawing/2014/main" id="{9ABE937E-880A-485B-B24C-45CBD5961E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884" y="2947395"/>
            <a:ext cx="10998774" cy="1330920"/>
          </a:xfrm>
        </p:spPr>
        <p:txBody>
          <a:bodyPr>
            <a:noAutofit/>
          </a:bodyPr>
          <a:lstStyle>
            <a:lvl1pPr algn="ctr">
              <a:lnSpc>
                <a:spcPts val="4400"/>
              </a:lnSpc>
              <a:defRPr sz="4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1" name="מציין מיקום טקסט 46">
            <a:extLst>
              <a:ext uri="{FF2B5EF4-FFF2-40B4-BE49-F238E27FC236}">
                <a16:creationId xmlns:a16="http://schemas.microsoft.com/office/drawing/2014/main" id="{DBBED7A2-FE66-4BAE-B1DF-AE0297E5D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8591" y="5071255"/>
            <a:ext cx="2880000" cy="325683"/>
          </a:xfrm>
        </p:spPr>
        <p:txBody>
          <a:bodyPr vert="horz" lIns="108878" tIns="54439" rIns="108878" bIns="54439" rtlCol="0">
            <a:noAutofit/>
          </a:bodyPr>
          <a:lstStyle>
            <a:lvl1pPr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Name</a:t>
            </a:r>
          </a:p>
        </p:txBody>
      </p:sp>
      <p:sp>
        <p:nvSpPr>
          <p:cNvPr id="32" name="מציין מיקום טקסט 46">
            <a:extLst>
              <a:ext uri="{FF2B5EF4-FFF2-40B4-BE49-F238E27FC236}">
                <a16:creationId xmlns:a16="http://schemas.microsoft.com/office/drawing/2014/main" id="{04D61B56-6656-4B35-905A-D7A6DE36E9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2942" y="5071255"/>
            <a:ext cx="2880000" cy="325683"/>
          </a:xfrm>
        </p:spPr>
        <p:txBody>
          <a:bodyPr vert="horz" lIns="108878" tIns="54439" rIns="108878" bIns="54439" rtlCol="0">
            <a:noAutofit/>
          </a:bodyPr>
          <a:lstStyle>
            <a:lvl1pPr rtl="0"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CA7211-2781-4CC7-A862-D01C14DA3256}"/>
              </a:ext>
            </a:extLst>
          </p:cNvPr>
          <p:cNvSpPr txBox="1"/>
          <p:nvPr userDrawn="1"/>
        </p:nvSpPr>
        <p:spPr>
          <a:xfrm>
            <a:off x="2041970" y="5082995"/>
            <a:ext cx="1646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kern="1200" baseline="0" dirty="0">
                <a:solidFill>
                  <a:schemeClr val="accent1"/>
                </a:solidFill>
                <a:latin typeface="+mn-lt"/>
                <a:ea typeface="+mn-ea"/>
                <a:cs typeface="Tahoma" panose="020B0604030504040204" pitchFamily="34" charset="0"/>
              </a:rPr>
              <a:t>Presented by: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39F56A-2FC9-4842-8E82-805A8A15B5D4}"/>
              </a:ext>
            </a:extLst>
          </p:cNvPr>
          <p:cNvSpPr txBox="1"/>
          <p:nvPr userDrawn="1"/>
        </p:nvSpPr>
        <p:spPr>
          <a:xfrm>
            <a:off x="6591952" y="5082995"/>
            <a:ext cx="681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kern="1200" baseline="0" dirty="0">
                <a:solidFill>
                  <a:schemeClr val="accent1"/>
                </a:solidFill>
                <a:latin typeface="+mn-lt"/>
                <a:ea typeface="+mn-ea"/>
                <a:cs typeface="Tahoma" panose="020B0604030504040204" pitchFamily="34" charset="0"/>
              </a:rPr>
              <a:t>For: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5BB3E-08E5-45D6-B257-2910811173C9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2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41ED0645-EEA7-4500-A273-D7D147FF9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23632"/>
            <a:ext cx="12192000" cy="1856941"/>
          </a:xfrm>
          <a:prstGeom prst="rect">
            <a:avLst/>
          </a:prstGeom>
        </p:spPr>
      </p:pic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59" y="274702"/>
            <a:ext cx="8904188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758" y="1600570"/>
            <a:ext cx="8904190" cy="40406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7" name="מציין מיקום טקסט 2">
            <a:extLst>
              <a:ext uri="{FF2B5EF4-FFF2-40B4-BE49-F238E27FC236}">
                <a16:creationId xmlns:a16="http://schemas.microsoft.com/office/drawing/2014/main" id="{DCF9B4A7-FEA6-445B-B847-6133CF0FC6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pic>
        <p:nvPicPr>
          <p:cNvPr id="45" name="תמונה 44">
            <a:extLst>
              <a:ext uri="{FF2B5EF4-FFF2-40B4-BE49-F238E27FC236}">
                <a16:creationId xmlns:a16="http://schemas.microsoft.com/office/drawing/2014/main" id="{4522AFBD-9A9E-4F45-B8FE-CE5FB2376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B10DB2-7748-4164-B8A2-F994322A381A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6445544-3A41-40EE-90C9-7278D1A41F38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39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F2461A2C-52BF-4F6E-AC6D-0086E64568D6}"/>
              </a:ext>
            </a:extLst>
          </p:cNvPr>
          <p:cNvCxnSpPr/>
          <p:nvPr userDrawn="1"/>
        </p:nvCxnSpPr>
        <p:spPr>
          <a:xfrm>
            <a:off x="609758" y="1140812"/>
            <a:ext cx="115822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59" y="274702"/>
            <a:ext cx="9525657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758" y="1600571"/>
            <a:ext cx="11225625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9A40441-B7FA-4C56-A9F6-81667400F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1A3739D2-6D9F-4809-AFA7-1B12ACC345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85ED7-A3EC-4840-B6B7-F3AAEA6A7EC6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198F5C-2171-4B1F-A434-2CDEB837F2F1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1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59" y="274702"/>
            <a:ext cx="9525657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758" y="1600571"/>
            <a:ext cx="5508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6" name="מציין מיקום תוכן 4">
            <a:extLst>
              <a:ext uri="{FF2B5EF4-FFF2-40B4-BE49-F238E27FC236}">
                <a16:creationId xmlns:a16="http://schemas.microsoft.com/office/drawing/2014/main" id="{C3D68647-40BB-4E40-9D12-4180680B3A9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27384" y="1600571"/>
            <a:ext cx="5508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19F36860-9811-4767-99D7-F50368208E0C}"/>
              </a:ext>
            </a:extLst>
          </p:cNvPr>
          <p:cNvCxnSpPr/>
          <p:nvPr userDrawn="1"/>
        </p:nvCxnSpPr>
        <p:spPr>
          <a:xfrm>
            <a:off x="609758" y="1140812"/>
            <a:ext cx="115822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AA17FF7-E86C-4838-AB9C-3F47BB9CA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C7A9D42C-AF8F-41CA-B06A-C8796D8F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0F238-C625-43A1-9C2B-130EAD00CCFA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4AFCAF6-F960-4857-B88B-801B85C0EDD4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34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FA8BA-D507-4143-9C90-4DEEE643B2ED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</a:rPr>
              <a:t>© ETSI 2018</a:t>
            </a:r>
            <a:endParaRPr lang="he-I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0480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A9B2BA2A-BE92-4890-86DB-EF802CC8D7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1F6496-27E9-440D-92D9-60D5EEE5B905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07B9D33-FEF9-4380-BD20-9D29DB9F42DA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1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000C9C-5F4A-4137-B5D6-C7CBCBA749CF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</a:rPr>
              <a:t>© ETSI 2018</a:t>
            </a:r>
            <a:endParaRPr lang="he-I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367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0516D495-5439-42CE-A8A4-F42D5CB5B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5B2BD-39A7-4F11-A0F9-A8EBC07F4ED4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4E42D40-548C-4F03-B969-9E06A979BE34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מציין מיקום של כותרת 1">
            <a:extLst>
              <a:ext uri="{FF2B5EF4-FFF2-40B4-BE49-F238E27FC236}">
                <a16:creationId xmlns:a16="http://schemas.microsoft.com/office/drawing/2014/main" id="{2CFED113-5DDD-4FFD-8CCB-BC6D24C5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74702"/>
            <a:ext cx="9525657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/>
          <a:p>
            <a:r>
              <a:rPr lang="en-US" dirty="0"/>
              <a:t>Click to edit headline style</a:t>
            </a:r>
          </a:p>
        </p:txBody>
      </p:sp>
      <p:sp>
        <p:nvSpPr>
          <p:cNvPr id="24" name="מציין מיקום טקסט 2">
            <a:extLst>
              <a:ext uri="{FF2B5EF4-FFF2-40B4-BE49-F238E27FC236}">
                <a16:creationId xmlns:a16="http://schemas.microsoft.com/office/drawing/2014/main" id="{C17FB1B4-EC1B-4F1E-A23B-7FB3921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759" y="1600571"/>
            <a:ext cx="11225625" cy="4527011"/>
          </a:xfrm>
          <a:prstGeom prst="rect">
            <a:avLst/>
          </a:prstGeom>
        </p:spPr>
        <p:txBody>
          <a:bodyPr vert="horz" lIns="108878" tIns="54439" rIns="108878" bIns="54439" rtlCol="0">
            <a:noAutofit/>
          </a:bodyPr>
          <a:lstStyle/>
          <a:p>
            <a:pPr lvl="0"/>
            <a:r>
              <a:rPr lang="en-US" dirty="0"/>
              <a:t>First Level Text</a:t>
            </a:r>
            <a:endParaRPr lang="he-IL" dirty="0"/>
          </a:p>
          <a:p>
            <a:pPr lvl="1"/>
            <a:r>
              <a:rPr lang="en-US" dirty="0"/>
              <a:t>First Level Bullet</a:t>
            </a:r>
            <a:endParaRPr lang="he-IL" dirty="0"/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Number</a:t>
            </a:r>
            <a:endParaRPr lang="he-IL" dirty="0"/>
          </a:p>
          <a:p>
            <a:pPr lvl="4"/>
            <a:r>
              <a:rPr lang="en-US" dirty="0"/>
              <a:t>First Level Number</a:t>
            </a:r>
          </a:p>
          <a:p>
            <a:pPr lvl="5"/>
            <a:r>
              <a:rPr lang="en-US" dirty="0"/>
              <a:t>Second Level Number</a:t>
            </a:r>
          </a:p>
          <a:p>
            <a:pPr lvl="6"/>
            <a:r>
              <a:rPr lang="en-US" dirty="0"/>
              <a:t>Third Level Number</a:t>
            </a:r>
          </a:p>
          <a:p>
            <a:pPr lvl="7"/>
            <a:r>
              <a:rPr lang="en-US" dirty="0"/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85360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0" r:id="rId2"/>
    <p:sldLayoutId id="2147483801" r:id="rId3"/>
    <p:sldLayoutId id="2147483660" r:id="rId4"/>
    <p:sldLayoutId id="2147483779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000" b="0" kern="1200" baseline="0">
          <a:solidFill>
            <a:schemeClr val="accent1"/>
          </a:solidFill>
          <a:latin typeface="+mn-lt"/>
          <a:ea typeface="+mj-ea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Wingdings" panose="05000000000000000000" pitchFamily="2" charset="2"/>
        <a:buNone/>
        <a:defRPr sz="2400" kern="1200" baseline="0">
          <a:solidFill>
            <a:schemeClr val="tx1"/>
          </a:solidFill>
          <a:latin typeface="+mn-lt"/>
          <a:ea typeface="+mn-ea"/>
          <a:cs typeface="Tahoma" panose="020B0604030504040204" pitchFamily="34" charset="0"/>
        </a:defRPr>
      </a:lvl1pPr>
      <a:lvl2pPr marL="360000" indent="-360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SzPct val="93000"/>
        <a:buFontTx/>
        <a:buBlip>
          <a:blip r:embed="rId17"/>
        </a:buBlip>
        <a:defRPr sz="24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93000"/>
        <a:buFontTx/>
        <a:buBlip>
          <a:blip r:embed="rId17"/>
        </a:buBlip>
        <a:defRPr sz="20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3pPr>
      <a:lvl4pPr marL="1008000" indent="-288000" algn="l" defTabSz="914400" rtl="0" eaLnBrk="1" latinLnBrk="0" hangingPunct="1">
        <a:lnSpc>
          <a:spcPct val="100000"/>
        </a:lnSpc>
        <a:spcBef>
          <a:spcPts val="400"/>
        </a:spcBef>
        <a:buClr>
          <a:schemeClr val="accent2"/>
        </a:buClr>
        <a:buSzPct val="93000"/>
        <a:buFontTx/>
        <a:buBlip>
          <a:blip r:embed="rId17"/>
        </a:buBlip>
        <a:defRPr sz="18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4pPr>
      <a:lvl5pPr marL="360000" indent="-360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+mj-lt"/>
        <a:buAutoNum type="arabicPeriod"/>
        <a:defRPr sz="24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5pPr>
      <a:lvl6pPr marL="720000" indent="-36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+mj-lt"/>
        <a:buAutoNum type="arabicParenR"/>
        <a:defRPr sz="20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6pPr>
      <a:lvl7pPr marL="1008000" indent="-288000" algn="l" defTabSz="914400" rtl="0" eaLnBrk="1" latinLnBrk="0" hangingPunct="1">
        <a:lnSpc>
          <a:spcPct val="100000"/>
        </a:lnSpc>
        <a:spcBef>
          <a:spcPts val="400"/>
        </a:spcBef>
        <a:buClr>
          <a:schemeClr val="accent2"/>
        </a:buClr>
        <a:buFont typeface="+mj-lt"/>
        <a:buAutoNum type="alphaLcParenR"/>
        <a:defRPr sz="18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3960" userDrawn="1">
          <p15:clr>
            <a:srgbClr val="F26B43"/>
          </p15:clr>
        </p15:guide>
        <p15:guide id="3" orient="horz" pos="345" userDrawn="1">
          <p15:clr>
            <a:srgbClr val="F26B43"/>
          </p15:clr>
        </p15:guide>
        <p15:guide id="4" pos="336" userDrawn="1">
          <p15:clr>
            <a:srgbClr val="F26B43"/>
          </p15:clr>
        </p15:guide>
        <p15:guide id="5" pos="7334" userDrawn="1">
          <p15:clr>
            <a:srgbClr val="F26B43"/>
          </p15:clr>
        </p15:guide>
        <p15:guide id="6" orient="horz" pos="1192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9" orient="horz" pos="1420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3" orient="horz" pos="63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 txBox="1">
            <a:spLocks/>
          </p:cNvSpPr>
          <p:nvPr/>
        </p:nvSpPr>
        <p:spPr>
          <a:xfrm>
            <a:off x="1" y="4547616"/>
            <a:ext cx="12191999" cy="1865376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txBody>
          <a:bodyPr vert="horz" lIns="108878" tIns="54439" rIns="108878" bIns="54439" rtlCol="0" anchor="ctr">
            <a:noAutofit/>
          </a:bodyPr>
          <a:lstStyle>
            <a:lvl1pPr algn="ctr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tx1"/>
                </a:solidFill>
                <a:latin typeface="+mj-lt"/>
                <a:ea typeface="+mj-ea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Joint MTS-TST Meeting </a:t>
            </a:r>
          </a:p>
          <a:p>
            <a:pPr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NFV#26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347996-914C-E44D-8287-B25DB725AA6D}"/>
              </a:ext>
            </a:extLst>
          </p:cNvPr>
          <p:cNvSpPr txBox="1"/>
          <p:nvPr/>
        </p:nvSpPr>
        <p:spPr>
          <a:xfrm>
            <a:off x="9195371" y="1273996"/>
            <a:ext cx="283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NFVTST(19)000134r1</a:t>
            </a:r>
          </a:p>
        </p:txBody>
      </p:sp>
    </p:spTree>
    <p:extLst>
      <p:ext uri="{BB962C8B-B14F-4D97-AF65-F5344CB8AC3E}">
        <p14:creationId xmlns:p14="http://schemas.microsoft.com/office/powerpoint/2010/main" val="293917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1F07-3CF9-B340-AF15-BA5B63E2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of Measurement: Core Procedures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E606F-C664-4E44-9644-F9B28D561C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E2856B-2E4A-BF4A-B195-3B4360D09717}"/>
              </a:ext>
            </a:extLst>
          </p:cNvPr>
          <p:cNvGrpSpPr/>
          <p:nvPr/>
        </p:nvGrpSpPr>
        <p:grpSpPr>
          <a:xfrm>
            <a:off x="1983323" y="1773025"/>
            <a:ext cx="7578119" cy="4130818"/>
            <a:chOff x="417099" y="1126982"/>
            <a:chExt cx="5005124" cy="269579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7FD4C2-2B78-7248-99AB-04E07A5A700C}"/>
                </a:ext>
              </a:extLst>
            </p:cNvPr>
            <p:cNvSpPr/>
            <p:nvPr/>
          </p:nvSpPr>
          <p:spPr>
            <a:xfrm>
              <a:off x="457200" y="1395914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64 </a:t>
              </a:r>
              <a:r>
                <a:rPr lang="en-US" sz="800" dirty="0" err="1">
                  <a:solidFill>
                    <a:schemeClr val="tx1"/>
                  </a:solidFill>
                </a:rPr>
                <a:t>oct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80712D-2827-8246-BE4F-33D2A608D1A5}"/>
                </a:ext>
              </a:extLst>
            </p:cNvPr>
            <p:cNvSpPr/>
            <p:nvPr/>
          </p:nvSpPr>
          <p:spPr>
            <a:xfrm>
              <a:off x="865777" y="1396282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128 </a:t>
              </a:r>
              <a:r>
                <a:rPr lang="en-US" sz="800" dirty="0" err="1">
                  <a:solidFill>
                    <a:prstClr val="black"/>
                  </a:solidFill>
                </a:rPr>
                <a:t>oct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1F47A1-6BEC-4941-8999-901B42221209}"/>
                </a:ext>
              </a:extLst>
            </p:cNvPr>
            <p:cNvSpPr/>
            <p:nvPr/>
          </p:nvSpPr>
          <p:spPr>
            <a:xfrm>
              <a:off x="1275080" y="1395914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.</a:t>
              </a:r>
              <a:r>
                <a:rPr lang="en-US" sz="800" dirty="0">
                  <a:solidFill>
                    <a:schemeClr val="tx1"/>
                  </a:solidFill>
                </a:rPr>
                <a:t>256 </a:t>
              </a:r>
              <a:r>
                <a:rPr lang="en-US" sz="800" dirty="0" err="1">
                  <a:solidFill>
                    <a:schemeClr val="tx1"/>
                  </a:solidFill>
                </a:rPr>
                <a:t>oct</a:t>
              </a:r>
              <a:endParaRPr lang="en-US" sz="8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1E5B72-F423-364B-B3DC-9FEDEA5ACDAA}"/>
                </a:ext>
              </a:extLst>
            </p:cNvPr>
            <p:cNvSpPr/>
            <p:nvPr/>
          </p:nvSpPr>
          <p:spPr>
            <a:xfrm>
              <a:off x="1683657" y="1396282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512 </a:t>
              </a:r>
              <a:r>
                <a:rPr lang="en-US" sz="800" dirty="0" err="1">
                  <a:solidFill>
                    <a:schemeClr val="tx1"/>
                  </a:solidFill>
                </a:rPr>
                <a:t>oct</a:t>
              </a:r>
              <a:endParaRPr lang="en-US" sz="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1E3764-7E49-6244-9393-E91527EE1D99}"/>
                </a:ext>
              </a:extLst>
            </p:cNvPr>
            <p:cNvSpPr txBox="1"/>
            <p:nvPr/>
          </p:nvSpPr>
          <p:spPr>
            <a:xfrm>
              <a:off x="417099" y="1126982"/>
              <a:ext cx="28233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Method (iterate over multiple frame sizes)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C710F7-5EA4-B74F-9F72-DEFEEB8BC2E9}"/>
                </a:ext>
              </a:extLst>
            </p:cNvPr>
            <p:cNvSpPr/>
            <p:nvPr/>
          </p:nvSpPr>
          <p:spPr>
            <a:xfrm>
              <a:off x="454379" y="209913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Rep #1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F7AA08-A8B6-784A-A174-0E58290BAA8C}"/>
                </a:ext>
              </a:extLst>
            </p:cNvPr>
            <p:cNvSpPr/>
            <p:nvPr/>
          </p:nvSpPr>
          <p:spPr>
            <a:xfrm>
              <a:off x="862956" y="2099503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Rep #2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F29E03-DE03-5744-97C4-768407CD57A8}"/>
                </a:ext>
              </a:extLst>
            </p:cNvPr>
            <p:cNvSpPr txBox="1"/>
            <p:nvPr/>
          </p:nvSpPr>
          <p:spPr>
            <a:xfrm>
              <a:off x="1361413" y="2086736"/>
              <a:ext cx="3916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Set (multiple repetitions of the same settings from Method)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8E8DB5-CC9E-C740-9FD8-62DB257C3359}"/>
                </a:ext>
              </a:extLst>
            </p:cNvPr>
            <p:cNvSpPr/>
            <p:nvPr/>
          </p:nvSpPr>
          <p:spPr>
            <a:xfrm>
              <a:off x="449675" y="280179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 err="1">
                  <a:solidFill>
                    <a:prstClr val="black"/>
                  </a:solidFill>
                </a:rPr>
                <a:t>Meas</a:t>
              </a:r>
              <a:r>
                <a:rPr lang="en-US" sz="800" dirty="0">
                  <a:solidFill>
                    <a:prstClr val="black"/>
                  </a:solidFill>
                </a:rPr>
                <a:t> Goal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5EC44F-D43A-9344-82B2-1AD3B27844AC}"/>
                </a:ext>
              </a:extLst>
            </p:cNvPr>
            <p:cNvSpPr/>
            <p:nvPr/>
          </p:nvSpPr>
          <p:spPr>
            <a:xfrm>
              <a:off x="444595" y="355871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30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4EF272-CDF6-994F-BB7F-3631DFFD1B43}"/>
                </a:ext>
              </a:extLst>
            </p:cNvPr>
            <p:cNvSpPr/>
            <p:nvPr/>
          </p:nvSpPr>
          <p:spPr>
            <a:xfrm>
              <a:off x="853172" y="3559078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45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5DF284-DBC1-C44A-8FF9-393E994EDEFD}"/>
                </a:ext>
              </a:extLst>
            </p:cNvPr>
            <p:cNvSpPr/>
            <p:nvPr/>
          </p:nvSpPr>
          <p:spPr>
            <a:xfrm>
              <a:off x="1267179" y="355871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37 </a:t>
              </a:r>
              <a:r>
                <a:rPr lang="en-US" sz="800" dirty="0" err="1">
                  <a:solidFill>
                    <a:schemeClr val="tx1"/>
                  </a:solidFill>
                </a:rPr>
                <a:t>Mfps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C63D5C-098E-174C-BF65-F58599747B94}"/>
                </a:ext>
              </a:extLst>
            </p:cNvPr>
            <p:cNvSpPr/>
            <p:nvPr/>
          </p:nvSpPr>
          <p:spPr>
            <a:xfrm>
              <a:off x="1675756" y="3559078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41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3F25E0-529F-9E4A-9A5B-BC1F208770A9}"/>
                </a:ext>
              </a:extLst>
            </p:cNvPr>
            <p:cNvSpPr/>
            <p:nvPr/>
          </p:nvSpPr>
          <p:spPr>
            <a:xfrm>
              <a:off x="2075275" y="355871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43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7D7732-04E9-994B-8611-60CB5C9F28DE}"/>
                </a:ext>
              </a:extLst>
            </p:cNvPr>
            <p:cNvSpPr/>
            <p:nvPr/>
          </p:nvSpPr>
          <p:spPr>
            <a:xfrm>
              <a:off x="2483852" y="3559078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44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55D2E6-6620-294E-9109-2BB5B1954CB9}"/>
                </a:ext>
              </a:extLst>
            </p:cNvPr>
            <p:cNvSpPr txBox="1"/>
            <p:nvPr/>
          </p:nvSpPr>
          <p:spPr>
            <a:xfrm>
              <a:off x="1374476" y="2801790"/>
              <a:ext cx="3624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Test (multiple Trials searching for a Measurement Goal)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6839C-0DEF-5F4A-B8FA-4AC31FBBB793}"/>
                </a:ext>
              </a:extLst>
            </p:cNvPr>
            <p:cNvCxnSpPr>
              <a:stCxn id="6" idx="1"/>
              <a:endCxn id="11" idx="1"/>
            </p:cNvCxnSpPr>
            <p:nvPr/>
          </p:nvCxnSpPr>
          <p:spPr>
            <a:xfrm flipH="1">
              <a:off x="454379" y="1521483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3E5EFAC-174A-174E-9885-BC1AF108FB61}"/>
                </a:ext>
              </a:extLst>
            </p:cNvPr>
            <p:cNvCxnSpPr/>
            <p:nvPr/>
          </p:nvCxnSpPr>
          <p:spPr>
            <a:xfrm>
              <a:off x="868222" y="1653242"/>
              <a:ext cx="399873" cy="451149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7F81C2-E878-2544-A2E2-2F88B30B3822}"/>
                </a:ext>
              </a:extLst>
            </p:cNvPr>
            <p:cNvCxnSpPr/>
            <p:nvPr/>
          </p:nvCxnSpPr>
          <p:spPr>
            <a:xfrm flipH="1">
              <a:off x="449675" y="2168173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DB8E635-01C5-0147-88D9-07F997482D75}"/>
                </a:ext>
              </a:extLst>
            </p:cNvPr>
            <p:cNvCxnSpPr/>
            <p:nvPr/>
          </p:nvCxnSpPr>
          <p:spPr>
            <a:xfrm flipH="1">
              <a:off x="856157" y="2218363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0E7B29-0DD4-AA45-A974-BFC17D6DBF3C}"/>
                </a:ext>
              </a:extLst>
            </p:cNvPr>
            <p:cNvCxnSpPr/>
            <p:nvPr/>
          </p:nvCxnSpPr>
          <p:spPr>
            <a:xfrm flipH="1">
              <a:off x="443010" y="2957864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D32A95-4E08-A948-88C9-2B38A8E81CA3}"/>
                </a:ext>
              </a:extLst>
            </p:cNvPr>
            <p:cNvCxnSpPr/>
            <p:nvPr/>
          </p:nvCxnSpPr>
          <p:spPr>
            <a:xfrm>
              <a:off x="856719" y="3051051"/>
              <a:ext cx="2039257" cy="504150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3984B3-F2B6-CF48-8B13-EB1BD1E2752F}"/>
                </a:ext>
              </a:extLst>
            </p:cNvPr>
            <p:cNvSpPr txBox="1"/>
            <p:nvPr/>
          </p:nvSpPr>
          <p:spPr>
            <a:xfrm>
              <a:off x="2913716" y="3545779"/>
              <a:ext cx="2508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Trials at different Offered Load levels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F02D82-4B49-F44B-BBF6-F75A8C2DB769}"/>
                </a:ext>
              </a:extLst>
            </p:cNvPr>
            <p:cNvSpPr/>
            <p:nvPr/>
          </p:nvSpPr>
          <p:spPr>
            <a:xfrm>
              <a:off x="2103295" y="1394701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1024oct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592566B-8F9B-974D-B525-A34591F062E8}"/>
                </a:ext>
              </a:extLst>
            </p:cNvPr>
            <p:cNvSpPr/>
            <p:nvPr/>
          </p:nvSpPr>
          <p:spPr>
            <a:xfrm>
              <a:off x="2511872" y="1395069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1280 </a:t>
              </a:r>
              <a:r>
                <a:rPr lang="en-US" sz="800" dirty="0" err="1">
                  <a:solidFill>
                    <a:prstClr val="black"/>
                  </a:solidFill>
                </a:rPr>
                <a:t>oct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323154-A486-4546-AA75-EE53308E8365}"/>
                </a:ext>
              </a:extLst>
            </p:cNvPr>
            <p:cNvSpPr/>
            <p:nvPr/>
          </p:nvSpPr>
          <p:spPr>
            <a:xfrm>
              <a:off x="2925879" y="1394701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1518 </a:t>
              </a:r>
              <a:r>
                <a:rPr lang="en-US" sz="800" dirty="0" err="1">
                  <a:solidFill>
                    <a:schemeClr val="tx1"/>
                  </a:solidFill>
                </a:rPr>
                <a:t>oct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9754DE2-205D-4F48-BAA0-653698CF2B0A}"/>
                </a:ext>
              </a:extLst>
            </p:cNvPr>
            <p:cNvSpPr/>
            <p:nvPr/>
          </p:nvSpPr>
          <p:spPr>
            <a:xfrm>
              <a:off x="861155" y="280179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 err="1">
                  <a:solidFill>
                    <a:prstClr val="black"/>
                  </a:solidFill>
                </a:rPr>
                <a:t>Meas</a:t>
              </a:r>
              <a:r>
                <a:rPr lang="en-US" sz="800" dirty="0">
                  <a:solidFill>
                    <a:prstClr val="black"/>
                  </a:solidFill>
                </a:rPr>
                <a:t> Goal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391F876-372A-FA46-BFB0-D31FDA40FBE9}"/>
                </a:ext>
              </a:extLst>
            </p:cNvPr>
            <p:cNvCxnSpPr/>
            <p:nvPr/>
          </p:nvCxnSpPr>
          <p:spPr>
            <a:xfrm flipH="1">
              <a:off x="1267637" y="2213283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49CF9E0-95C2-924A-866F-461C68B39BC0}"/>
              </a:ext>
            </a:extLst>
          </p:cNvPr>
          <p:cNvSpPr txBox="1"/>
          <p:nvPr/>
        </p:nvSpPr>
        <p:spPr>
          <a:xfrm>
            <a:off x="10052319" y="2144834"/>
            <a:ext cx="1210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Method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0A0972-0433-C34D-B7DD-01F749C7336B}"/>
              </a:ext>
            </a:extLst>
          </p:cNvPr>
          <p:cNvSpPr txBox="1"/>
          <p:nvPr/>
        </p:nvSpPr>
        <p:spPr>
          <a:xfrm>
            <a:off x="10356088" y="3208326"/>
            <a:ext cx="591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3FD3-E2C9-6940-89E9-54CBE2923F45}"/>
              </a:ext>
            </a:extLst>
          </p:cNvPr>
          <p:cNvSpPr txBox="1"/>
          <p:nvPr/>
        </p:nvSpPr>
        <p:spPr>
          <a:xfrm>
            <a:off x="10305754" y="4259646"/>
            <a:ext cx="69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Test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86F9B8-7895-294E-82F8-886EB7A5611F}"/>
              </a:ext>
            </a:extLst>
          </p:cNvPr>
          <p:cNvSpPr txBox="1"/>
          <p:nvPr/>
        </p:nvSpPr>
        <p:spPr>
          <a:xfrm>
            <a:off x="10290269" y="5428734"/>
            <a:ext cx="733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Trial</a:t>
            </a:r>
          </a:p>
        </p:txBody>
      </p:sp>
    </p:spTree>
    <p:extLst>
      <p:ext uri="{BB962C8B-B14F-4D97-AF65-F5344CB8AC3E}">
        <p14:creationId xmlns:p14="http://schemas.microsoft.com/office/powerpoint/2010/main" val="253153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EBFF-FF2C-2C48-9725-A2AF9629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Mitigating Background Processes that Cause Errors (Loss)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B0E25-FA56-E246-B1D3-987D4C6457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740B8E8-5B81-464D-84C9-3DB79110313D}"/>
              </a:ext>
            </a:extLst>
          </p:cNvPr>
          <p:cNvSpPr txBox="1">
            <a:spLocks/>
          </p:cNvSpPr>
          <p:nvPr/>
        </p:nvSpPr>
        <p:spPr>
          <a:xfrm>
            <a:off x="622275" y="5999263"/>
            <a:ext cx="8436076" cy="2810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93000"/>
              <a:buFontTx/>
              <a:buBlip>
                <a:blip r:embed="rId2"/>
              </a:buBlip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3000"/>
              <a:buFontTx/>
              <a:buBlip>
                <a:blip r:embed="rId2"/>
              </a:buBlip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3pPr>
            <a:lvl4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93000"/>
              <a:buFontTx/>
              <a:buBlip>
                <a:blip r:embed="rId2"/>
              </a:buBlip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5pPr>
            <a:lvl6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+mj-lt"/>
              <a:buAutoNum type="arabicParenR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6pPr>
            <a:lvl7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Andrzej </a:t>
            </a:r>
            <a:r>
              <a:rPr lang="en-US" sz="1100" dirty="0" err="1"/>
              <a:t>Pelc</a:t>
            </a:r>
            <a:r>
              <a:rPr lang="en-US" sz="1100" dirty="0"/>
              <a:t>, "Searching games with errors— fifty years of coping with liars ", Theoretical Computer Science 270 (2002) 71–109. Available from https://</a:t>
            </a:r>
            <a:r>
              <a:rPr lang="en-US" sz="1100" dirty="0" err="1"/>
              <a:t>www.gwern.net</a:t>
            </a:r>
            <a:r>
              <a:rPr lang="en-US" sz="1100" dirty="0"/>
              <a:t>/docs/statistics/comparison/2002-pelc.pdf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D08C7D-B3F1-FC43-B295-61318429972C}"/>
              </a:ext>
            </a:extLst>
          </p:cNvPr>
          <p:cNvGrpSpPr/>
          <p:nvPr/>
        </p:nvGrpSpPr>
        <p:grpSpPr>
          <a:xfrm>
            <a:off x="1968043" y="1608387"/>
            <a:ext cx="6840769" cy="1355503"/>
            <a:chOff x="59434" y="1126982"/>
            <a:chExt cx="6188261" cy="10963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8AF17-33CF-634D-8D36-8BDA0F57E60F}"/>
                </a:ext>
              </a:extLst>
            </p:cNvPr>
            <p:cNvSpPr/>
            <p:nvPr/>
          </p:nvSpPr>
          <p:spPr>
            <a:xfrm>
              <a:off x="89966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1 </a:t>
              </a:r>
              <a:r>
                <a:rPr lang="en-US" sz="800" dirty="0" err="1">
                  <a:solidFill>
                    <a:schemeClr val="tx1"/>
                  </a:solidFill>
                </a:rPr>
                <a:t>Mfps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B9ADFA-3E21-134F-B851-CCBE1CC8B070}"/>
                </a:ext>
              </a:extLst>
            </p:cNvPr>
            <p:cNvSpPr/>
            <p:nvPr/>
          </p:nvSpPr>
          <p:spPr>
            <a:xfrm>
              <a:off x="130823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2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EF0D46-416F-0F4C-87A7-3363704F357B}"/>
                </a:ext>
              </a:extLst>
            </p:cNvPr>
            <p:cNvSpPr/>
            <p:nvPr/>
          </p:nvSpPr>
          <p:spPr>
            <a:xfrm>
              <a:off x="171754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.</a:t>
              </a:r>
              <a:r>
                <a:rPr lang="en-US" sz="800" dirty="0">
                  <a:solidFill>
                    <a:schemeClr val="tx1"/>
                  </a:solidFill>
                </a:rPr>
                <a:t>...</a:t>
              </a:r>
              <a:endParaRPr lang="en-US" sz="8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F365D4-54FC-F942-B6A2-D532FDD3713B}"/>
                </a:ext>
              </a:extLst>
            </p:cNvPr>
            <p:cNvSpPr/>
            <p:nvPr/>
          </p:nvSpPr>
          <p:spPr>
            <a:xfrm>
              <a:off x="212611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F2EB9B-BDA2-FC45-A77E-B2D9C984A749}"/>
                </a:ext>
              </a:extLst>
            </p:cNvPr>
            <p:cNvSpPr/>
            <p:nvPr/>
          </p:nvSpPr>
          <p:spPr>
            <a:xfrm>
              <a:off x="253542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E2C305-B62F-7349-B55C-02E40D81F8AA}"/>
                </a:ext>
              </a:extLst>
            </p:cNvPr>
            <p:cNvSpPr/>
            <p:nvPr/>
          </p:nvSpPr>
          <p:spPr>
            <a:xfrm>
              <a:off x="294399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67036A-5FEF-6E49-8462-BB515412CD03}"/>
                </a:ext>
              </a:extLst>
            </p:cNvPr>
            <p:cNvSpPr/>
            <p:nvPr/>
          </p:nvSpPr>
          <p:spPr>
            <a:xfrm>
              <a:off x="335330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F531CA-01FC-844E-8D8D-C6FE4F241B1B}"/>
                </a:ext>
              </a:extLst>
            </p:cNvPr>
            <p:cNvSpPr/>
            <p:nvPr/>
          </p:nvSpPr>
          <p:spPr>
            <a:xfrm>
              <a:off x="376187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8D7DD1-2219-424F-AC4B-FCF3CE832340}"/>
                </a:ext>
              </a:extLst>
            </p:cNvPr>
            <p:cNvSpPr/>
            <p:nvPr/>
          </p:nvSpPr>
          <p:spPr>
            <a:xfrm>
              <a:off x="417118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CBE83D-C99E-BD4E-809B-CD323306D2C9}"/>
                </a:ext>
              </a:extLst>
            </p:cNvPr>
            <p:cNvSpPr/>
            <p:nvPr/>
          </p:nvSpPr>
          <p:spPr>
            <a:xfrm>
              <a:off x="457975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0CCDB2-44E3-AC40-A640-21074BD97EF7}"/>
                </a:ext>
              </a:extLst>
            </p:cNvPr>
            <p:cNvSpPr/>
            <p:nvPr/>
          </p:nvSpPr>
          <p:spPr>
            <a:xfrm>
              <a:off x="498906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11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F6E974-C572-A149-87E0-19784437CD80}"/>
                </a:ext>
              </a:extLst>
            </p:cNvPr>
            <p:cNvSpPr/>
            <p:nvPr/>
          </p:nvSpPr>
          <p:spPr>
            <a:xfrm>
              <a:off x="539763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12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4817BA-2990-3048-9EE8-285CA8ED0B38}"/>
                </a:ext>
              </a:extLst>
            </p:cNvPr>
            <p:cNvSpPr txBox="1"/>
            <p:nvPr/>
          </p:nvSpPr>
          <p:spPr>
            <a:xfrm>
              <a:off x="5552440" y="1126982"/>
              <a:ext cx="6952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12 </a:t>
              </a:r>
              <a:r>
                <a:rPr lang="en-US" sz="1200" dirty="0" err="1"/>
                <a:t>Mfps</a:t>
              </a:r>
              <a:endParaRPr lang="en-US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4FBC7-0364-E445-9A58-5836DB0235A9}"/>
                </a:ext>
              </a:extLst>
            </p:cNvPr>
            <p:cNvSpPr txBox="1"/>
            <p:nvPr/>
          </p:nvSpPr>
          <p:spPr>
            <a:xfrm>
              <a:off x="579659" y="1126982"/>
              <a:ext cx="61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 </a:t>
              </a:r>
              <a:r>
                <a:rPr lang="en-US" sz="1200" dirty="0" err="1"/>
                <a:t>Mfps</a:t>
              </a:r>
              <a:endParaRPr lang="en-US" sz="12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D97EF3-DEB8-A849-A904-514610AB095A}"/>
                </a:ext>
              </a:extLst>
            </p:cNvPr>
            <p:cNvSpPr/>
            <p:nvPr/>
          </p:nvSpPr>
          <p:spPr>
            <a:xfrm>
              <a:off x="89966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False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9E284B-A071-B741-AE64-AE62165A62F7}"/>
                </a:ext>
              </a:extLst>
            </p:cNvPr>
            <p:cNvSpPr/>
            <p:nvPr/>
          </p:nvSpPr>
          <p:spPr>
            <a:xfrm>
              <a:off x="130823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False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F0ABA4-9580-B340-9568-B21F0BC5E10B}"/>
                </a:ext>
              </a:extLst>
            </p:cNvPr>
            <p:cNvSpPr/>
            <p:nvPr/>
          </p:nvSpPr>
          <p:spPr>
            <a:xfrm>
              <a:off x="171754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.</a:t>
              </a:r>
              <a:r>
                <a:rPr lang="en-US" sz="800" dirty="0">
                  <a:solidFill>
                    <a:schemeClr val="tx1"/>
                  </a:solidFill>
                </a:rPr>
                <a:t>...</a:t>
              </a:r>
              <a:endParaRPr lang="en-US" sz="8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B9A332-10FA-EB4C-81B0-DA0EA403C248}"/>
                </a:ext>
              </a:extLst>
            </p:cNvPr>
            <p:cNvSpPr/>
            <p:nvPr/>
          </p:nvSpPr>
          <p:spPr>
            <a:xfrm>
              <a:off x="212611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F5B7DC-C218-3B4E-9472-B45998EBD210}"/>
                </a:ext>
              </a:extLst>
            </p:cNvPr>
            <p:cNvSpPr/>
            <p:nvPr/>
          </p:nvSpPr>
          <p:spPr>
            <a:xfrm>
              <a:off x="253542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BBE0F8-1D16-E04B-9D5E-9BC844707301}"/>
                </a:ext>
              </a:extLst>
            </p:cNvPr>
            <p:cNvSpPr/>
            <p:nvPr/>
          </p:nvSpPr>
          <p:spPr>
            <a:xfrm>
              <a:off x="294399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AD2EF1-B035-1345-8909-53FF2D640C66}"/>
                </a:ext>
              </a:extLst>
            </p:cNvPr>
            <p:cNvSpPr/>
            <p:nvPr/>
          </p:nvSpPr>
          <p:spPr>
            <a:xfrm>
              <a:off x="335330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DCDF5FF-2C95-8340-91B3-1F5295545923}"/>
                </a:ext>
              </a:extLst>
            </p:cNvPr>
            <p:cNvSpPr/>
            <p:nvPr/>
          </p:nvSpPr>
          <p:spPr>
            <a:xfrm>
              <a:off x="376187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20BD44-D92C-1041-B2CB-96AFEFB8A44E}"/>
                </a:ext>
              </a:extLst>
            </p:cNvPr>
            <p:cNvSpPr/>
            <p:nvPr/>
          </p:nvSpPr>
          <p:spPr>
            <a:xfrm>
              <a:off x="417118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B668F5-9985-FF45-B63F-0A12E03E78D8}"/>
                </a:ext>
              </a:extLst>
            </p:cNvPr>
            <p:cNvSpPr/>
            <p:nvPr/>
          </p:nvSpPr>
          <p:spPr>
            <a:xfrm>
              <a:off x="457975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100D17-9C48-E240-9B9A-8605D0ABD265}"/>
                </a:ext>
              </a:extLst>
            </p:cNvPr>
            <p:cNvSpPr/>
            <p:nvPr/>
          </p:nvSpPr>
          <p:spPr>
            <a:xfrm>
              <a:off x="498906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True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971690-04A7-3C44-AD04-F9D2E4F6EFC7}"/>
                </a:ext>
              </a:extLst>
            </p:cNvPr>
            <p:cNvSpPr/>
            <p:nvPr/>
          </p:nvSpPr>
          <p:spPr>
            <a:xfrm>
              <a:off x="539763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362F59-BE74-E24B-9A39-28C0EBF96D18}"/>
                </a:ext>
              </a:extLst>
            </p:cNvPr>
            <p:cNvSpPr txBox="1"/>
            <p:nvPr/>
          </p:nvSpPr>
          <p:spPr>
            <a:xfrm>
              <a:off x="59434" y="1669306"/>
              <a:ext cx="7127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Resource Exhaust, or Loss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2AAC36B-B472-764F-9025-843C268663F5}"/>
              </a:ext>
            </a:extLst>
          </p:cNvPr>
          <p:cNvSpPr txBox="1"/>
          <p:nvPr/>
        </p:nvSpPr>
        <p:spPr>
          <a:xfrm>
            <a:off x="3420563" y="3233044"/>
            <a:ext cx="1116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Questioner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A8F707-9200-B644-B201-6225B7C8305D}"/>
              </a:ext>
            </a:extLst>
          </p:cNvPr>
          <p:cNvSpPr txBox="1"/>
          <p:nvPr/>
        </p:nvSpPr>
        <p:spPr>
          <a:xfrm>
            <a:off x="6581064" y="3227460"/>
            <a:ext cx="1610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Responder / DUT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519441-8AE3-0849-A902-77428F6B845A}"/>
              </a:ext>
            </a:extLst>
          </p:cNvPr>
          <p:cNvSpPr/>
          <p:nvPr/>
        </p:nvSpPr>
        <p:spPr>
          <a:xfrm>
            <a:off x="6254631" y="3533123"/>
            <a:ext cx="2420482" cy="1748240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4EB62A-C490-084D-BFC4-994C3793397F}"/>
              </a:ext>
            </a:extLst>
          </p:cNvPr>
          <p:cNvSpPr/>
          <p:nvPr/>
        </p:nvSpPr>
        <p:spPr>
          <a:xfrm>
            <a:off x="3122949" y="3533123"/>
            <a:ext cx="1772644" cy="1748240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CC8A74-9260-4D44-A1D5-CC355BECE463}"/>
              </a:ext>
            </a:extLst>
          </p:cNvPr>
          <p:cNvSpPr/>
          <p:nvPr/>
        </p:nvSpPr>
        <p:spPr>
          <a:xfrm>
            <a:off x="4176799" y="3742123"/>
            <a:ext cx="347954" cy="3505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808F0A8-1498-6D48-B1EC-72F100857FDA}"/>
              </a:ext>
            </a:extLst>
          </p:cNvPr>
          <p:cNvSpPr/>
          <p:nvPr/>
        </p:nvSpPr>
        <p:spPr>
          <a:xfrm>
            <a:off x="6419006" y="3716471"/>
            <a:ext cx="955040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Resource Limit Exceeded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981EF1-8523-8349-B751-E9054EC9972E}"/>
              </a:ext>
            </a:extLst>
          </p:cNvPr>
          <p:cNvSpPr txBox="1"/>
          <p:nvPr/>
        </p:nvSpPr>
        <p:spPr>
          <a:xfrm>
            <a:off x="7678846" y="3716471"/>
            <a:ext cx="1015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Messages:</a:t>
            </a:r>
          </a:p>
          <a:p>
            <a:r>
              <a:rPr lang="en-US" sz="1100" dirty="0"/>
              <a:t>TRUE or FALSE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BDA71D-BF3B-394E-95B4-173BFDFC0099}"/>
              </a:ext>
            </a:extLst>
          </p:cNvPr>
          <p:cNvSpPr/>
          <p:nvPr/>
        </p:nvSpPr>
        <p:spPr>
          <a:xfrm>
            <a:off x="6419006" y="4310831"/>
            <a:ext cx="955040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Background Process Errors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9C7248-7CBA-D64A-B726-B764BFEB204D}"/>
              </a:ext>
            </a:extLst>
          </p:cNvPr>
          <p:cNvSpPr txBox="1"/>
          <p:nvPr/>
        </p:nvSpPr>
        <p:spPr>
          <a:xfrm>
            <a:off x="7678846" y="4310831"/>
            <a:ext cx="788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Events per</a:t>
            </a:r>
          </a:p>
          <a:p>
            <a:r>
              <a:rPr lang="en-US" sz="1100" dirty="0"/>
              <a:t>Unit Time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AA29EE-46A5-C74B-BC89-3D3748E39866}"/>
              </a:ext>
            </a:extLst>
          </p:cNvPr>
          <p:cNvSpPr txBox="1"/>
          <p:nvPr/>
        </p:nvSpPr>
        <p:spPr>
          <a:xfrm>
            <a:off x="6298862" y="4808029"/>
            <a:ext cx="24497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Error converts FALSE -&gt; TRUE </a:t>
            </a:r>
          </a:p>
          <a:p>
            <a:r>
              <a:rPr lang="en-US" sz="1100" dirty="0"/>
              <a:t>Error retains    TRUE -&gt; TRUE   (half-lies)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FF0C9C-2CFA-7240-85EF-889570918E34}"/>
              </a:ext>
            </a:extLst>
          </p:cNvPr>
          <p:cNvSpPr txBox="1"/>
          <p:nvPr/>
        </p:nvSpPr>
        <p:spPr>
          <a:xfrm>
            <a:off x="3189595" y="3735364"/>
            <a:ext cx="932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Traffic</a:t>
            </a:r>
          </a:p>
          <a:p>
            <a:r>
              <a:rPr lang="en-US" sz="1400" dirty="0"/>
              <a:t>Generator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0F4FB9-376E-7944-A126-C881107A9DEE}"/>
              </a:ext>
            </a:extLst>
          </p:cNvPr>
          <p:cNvSpPr/>
          <p:nvPr/>
        </p:nvSpPr>
        <p:spPr>
          <a:xfrm>
            <a:off x="4098033" y="4315911"/>
            <a:ext cx="50292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RCVR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497A06-A32B-7F4D-ABBE-D81F9DAD450A}"/>
              </a:ext>
            </a:extLst>
          </p:cNvPr>
          <p:cNvSpPr txBox="1"/>
          <p:nvPr/>
        </p:nvSpPr>
        <p:spPr>
          <a:xfrm>
            <a:off x="3199755" y="4319564"/>
            <a:ext cx="808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Traffic</a:t>
            </a:r>
          </a:p>
          <a:p>
            <a:r>
              <a:rPr lang="en-US" sz="1400" dirty="0"/>
              <a:t>Receiver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54E9EC-E7F1-C34F-ADA7-1A6A5455BF37}"/>
              </a:ext>
            </a:extLst>
          </p:cNvPr>
          <p:cNvSpPr txBox="1"/>
          <p:nvPr/>
        </p:nvSpPr>
        <p:spPr>
          <a:xfrm>
            <a:off x="5152484" y="3670305"/>
            <a:ext cx="720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Error-Free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F35D4C-327C-EC4C-AD6F-9E357008306C}"/>
              </a:ext>
            </a:extLst>
          </p:cNvPr>
          <p:cNvCxnSpPr>
            <a:stCxn id="38" idx="6"/>
            <a:endCxn id="39" idx="1"/>
          </p:cNvCxnSpPr>
          <p:nvPr/>
        </p:nvCxnSpPr>
        <p:spPr>
          <a:xfrm>
            <a:off x="4524753" y="3917383"/>
            <a:ext cx="1894253" cy="1498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2DE538E-10B9-9F4D-9564-7076597581C4}"/>
              </a:ext>
            </a:extLst>
          </p:cNvPr>
          <p:cNvCxnSpPr>
            <a:stCxn id="39" idx="2"/>
            <a:endCxn id="41" idx="0"/>
          </p:cNvCxnSpPr>
          <p:nvPr/>
        </p:nvCxnSpPr>
        <p:spPr>
          <a:xfrm>
            <a:off x="6896526" y="4148271"/>
            <a:ext cx="0" cy="16256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4563666-6361-6D4E-99D5-4050B49B9704}"/>
              </a:ext>
            </a:extLst>
          </p:cNvPr>
          <p:cNvCxnSpPr>
            <a:stCxn id="45" idx="0"/>
            <a:endCxn id="38" idx="4"/>
          </p:cNvCxnSpPr>
          <p:nvPr/>
        </p:nvCxnSpPr>
        <p:spPr>
          <a:xfrm flipV="1">
            <a:off x="4349493" y="4092643"/>
            <a:ext cx="1283" cy="22326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4132E86-FB9E-7641-9601-F020CEE21146}"/>
              </a:ext>
            </a:extLst>
          </p:cNvPr>
          <p:cNvCxnSpPr>
            <a:stCxn id="41" idx="1"/>
            <a:endCxn id="45" idx="3"/>
          </p:cNvCxnSpPr>
          <p:nvPr/>
        </p:nvCxnSpPr>
        <p:spPr>
          <a:xfrm flipH="1" flipV="1">
            <a:off x="4600953" y="4515966"/>
            <a:ext cx="1818053" cy="107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B8AC7302-E659-1840-8941-BB51BD0663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8" y="3709516"/>
            <a:ext cx="1561125" cy="12028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7C373AB-8F44-A143-93E1-C53B183EB6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595" y="3561739"/>
            <a:ext cx="1507978" cy="1743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5AA2601-FBA1-0040-911C-B75E2E00E715}"/>
              </a:ext>
            </a:extLst>
          </p:cNvPr>
          <p:cNvSpPr txBox="1"/>
          <p:nvPr/>
        </p:nvSpPr>
        <p:spPr>
          <a:xfrm>
            <a:off x="8922011" y="5449279"/>
            <a:ext cx="3166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Because of the nature of NFVI platform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A1063B5-D40F-6248-90C7-60B5FE50F454}"/>
              </a:ext>
            </a:extLst>
          </p:cNvPr>
          <p:cNvCxnSpPr>
            <a:cxnSpLocks/>
          </p:cNvCxnSpPr>
          <p:nvPr/>
        </p:nvCxnSpPr>
        <p:spPr>
          <a:xfrm flipH="1" flipV="1">
            <a:off x="7374046" y="4716021"/>
            <a:ext cx="2535268" cy="7332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2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FBDE-2D67-C147-9641-5D4ACC02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 with Loss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2E5E8-5F32-664D-8C92-03B7F58774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8" y="1600571"/>
            <a:ext cx="7470755" cy="4680000"/>
          </a:xfrm>
        </p:spPr>
        <p:txBody>
          <a:bodyPr/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Separate resource exhaustion and loss due to transient processes</a:t>
            </a:r>
          </a:p>
          <a:p>
            <a:pPr lvl="1"/>
            <a:r>
              <a:rPr lang="en-US" dirty="0"/>
              <a:t>They are dealt with in separate ways </a:t>
            </a:r>
          </a:p>
          <a:p>
            <a:r>
              <a:rPr lang="en-US" dirty="0"/>
              <a:t>Solution</a:t>
            </a:r>
          </a:p>
          <a:p>
            <a:pPr lvl="1"/>
            <a:r>
              <a:rPr lang="en-US" dirty="0"/>
              <a:t>If a trial fails because of loss (&lt; z), run the trial again with the same stimulus (Max (r) = 2) </a:t>
            </a:r>
          </a:p>
          <a:p>
            <a:pPr lvl="1"/>
            <a:r>
              <a:rPr lang="en-US" dirty="0"/>
              <a:t>Keep trials short to avoid transients</a:t>
            </a:r>
          </a:p>
          <a:p>
            <a:pPr lvl="1"/>
            <a:r>
              <a:rPr lang="en-US" dirty="0"/>
              <a:t>Isolate loss due to transients </a:t>
            </a:r>
          </a:p>
          <a:p>
            <a:pPr lvl="2"/>
            <a:r>
              <a:rPr lang="en-US" dirty="0"/>
              <a:t>Run long duration tests to characterize effects and frequency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4AEA5-DD89-EC4E-8013-0BE95398E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6097B-AC1D-2D4B-92C5-7243FA24C0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871" y="3602330"/>
            <a:ext cx="3783090" cy="942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35D26-FF8D-4944-B3B5-4AA89051037B}"/>
              </a:ext>
            </a:extLst>
          </p:cNvPr>
          <p:cNvSpPr txBox="1"/>
          <p:nvPr/>
        </p:nvSpPr>
        <p:spPr>
          <a:xfrm>
            <a:off x="8552108" y="4891399"/>
            <a:ext cx="3166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Prototyped with OPNFV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Showed marked success in repeatability</a:t>
            </a:r>
          </a:p>
        </p:txBody>
      </p:sp>
    </p:spTree>
    <p:extLst>
      <p:ext uri="{BB962C8B-B14F-4D97-AF65-F5344CB8AC3E}">
        <p14:creationId xmlns:p14="http://schemas.microsoft.com/office/powerpoint/2010/main" val="39006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96FDC-C777-E54C-AF18-EC4236B3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TST010 – MANO API Conformance Test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B254B-8F50-3F40-B9C3-C46B2579D7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8" y="1600571"/>
            <a:ext cx="6556355" cy="4680000"/>
          </a:xfrm>
        </p:spPr>
        <p:txBody>
          <a:bodyPr/>
          <a:lstStyle/>
          <a:p>
            <a:r>
              <a:rPr lang="en-US" dirty="0"/>
              <a:t>For 3 Reference Points: </a:t>
            </a:r>
          </a:p>
          <a:p>
            <a:pPr lvl="1"/>
            <a:r>
              <a:rPr lang="en-US" dirty="0" err="1"/>
              <a:t>Os</a:t>
            </a:r>
            <a:r>
              <a:rPr lang="en-US" dirty="0"/>
              <a:t>-Ma-</a:t>
            </a:r>
            <a:r>
              <a:rPr lang="en-US" dirty="0" err="1"/>
              <a:t>Nfvo</a:t>
            </a:r>
            <a:r>
              <a:rPr lang="en-US" dirty="0"/>
              <a:t> - ETSI GS NFV-SOL 005</a:t>
            </a:r>
          </a:p>
          <a:p>
            <a:pPr lvl="1"/>
            <a:r>
              <a:rPr lang="en-US" dirty="0"/>
              <a:t>Or-</a:t>
            </a:r>
            <a:r>
              <a:rPr lang="en-US" dirty="0" err="1"/>
              <a:t>Vnfm</a:t>
            </a:r>
            <a:r>
              <a:rPr lang="en-US" dirty="0"/>
              <a:t> - ETSI GS NFV-SOL 003</a:t>
            </a:r>
          </a:p>
          <a:p>
            <a:pPr lvl="1"/>
            <a:r>
              <a:rPr lang="en-US" dirty="0" err="1"/>
              <a:t>Ve-Vnfm</a:t>
            </a:r>
            <a:r>
              <a:rPr lang="en-US" dirty="0"/>
              <a:t> - ETSI GS NFV-SOL 002</a:t>
            </a:r>
          </a:p>
          <a:p>
            <a:r>
              <a:rPr lang="en-US" dirty="0"/>
              <a:t>Document + Automatable Test Descriptions</a:t>
            </a:r>
          </a:p>
          <a:p>
            <a:pPr lvl="1"/>
            <a:r>
              <a:rPr lang="en-US" dirty="0" err="1"/>
              <a:t>OpenAPIs</a:t>
            </a:r>
            <a:r>
              <a:rPr lang="en-US" dirty="0"/>
              <a:t> developed by the SOL WG</a:t>
            </a:r>
          </a:p>
          <a:p>
            <a:pPr lvl="1"/>
            <a:r>
              <a:rPr lang="en-US" dirty="0"/>
              <a:t>Using the open source Robot Framework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274BB-26B5-D145-A96C-B71417BEEC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85D57-C105-E74E-9241-C9EEC6E56C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979" y="1250761"/>
            <a:ext cx="3519462" cy="3398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68F4D-3C46-3343-843F-CEAF148D27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151" y="4041281"/>
            <a:ext cx="2888530" cy="253103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72C966-3FA7-7F42-92F9-0F32727AC024}"/>
              </a:ext>
            </a:extLst>
          </p:cNvPr>
          <p:cNvCxnSpPr>
            <a:cxnSpLocks/>
          </p:cNvCxnSpPr>
          <p:nvPr/>
        </p:nvCxnSpPr>
        <p:spPr>
          <a:xfrm flipH="1">
            <a:off x="11059376" y="4436921"/>
            <a:ext cx="52030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FBFFDC-37D9-EE40-8102-249AA8015B86}"/>
              </a:ext>
            </a:extLst>
          </p:cNvPr>
          <p:cNvCxnSpPr>
            <a:cxnSpLocks/>
          </p:cNvCxnSpPr>
          <p:nvPr/>
        </p:nvCxnSpPr>
        <p:spPr>
          <a:xfrm flipV="1">
            <a:off x="10534882" y="5375967"/>
            <a:ext cx="1" cy="4695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04B5E-C0A9-1748-80C6-3FFB8E0AAC24}"/>
              </a:ext>
            </a:extLst>
          </p:cNvPr>
          <p:cNvCxnSpPr>
            <a:cxnSpLocks/>
          </p:cNvCxnSpPr>
          <p:nvPr/>
        </p:nvCxnSpPr>
        <p:spPr>
          <a:xfrm flipH="1">
            <a:off x="11057281" y="5141183"/>
            <a:ext cx="5224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5E4181-E8E1-4A47-A82D-D40912AA9209}"/>
              </a:ext>
            </a:extLst>
          </p:cNvPr>
          <p:cNvSpPr txBox="1"/>
          <p:nvPr/>
        </p:nvSpPr>
        <p:spPr>
          <a:xfrm>
            <a:off x="8934981" y="6581001"/>
            <a:ext cx="2417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Rapporteur: Pierre Lynch (Keysight) </a:t>
            </a:r>
          </a:p>
        </p:txBody>
      </p:sp>
    </p:spTree>
    <p:extLst>
      <p:ext uri="{BB962C8B-B14F-4D97-AF65-F5344CB8AC3E}">
        <p14:creationId xmlns:p14="http://schemas.microsoft.com/office/powerpoint/2010/main" val="3612992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E011-72A9-C446-898A-CE170606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Test Description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2B9236-85A0-714F-A5F3-C94B66D44E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74492-F478-3949-BCEF-6FC6DAA9FA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831" y="1192416"/>
            <a:ext cx="7909674" cy="53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56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972F-BECD-954D-B7BA-9E46AAC2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TST011 – Test Domain and Description Language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06BFE-7BE1-2440-A109-EF2BC81685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9" y="1600571"/>
            <a:ext cx="7073304" cy="4680000"/>
          </a:xfrm>
        </p:spPr>
        <p:txBody>
          <a:bodyPr/>
          <a:lstStyle/>
          <a:p>
            <a:r>
              <a:rPr lang="en-US" dirty="0"/>
              <a:t>NFV Test Domain with automation ecosystem</a:t>
            </a:r>
          </a:p>
          <a:p>
            <a:r>
              <a:rPr lang="en-US" dirty="0"/>
              <a:t>Recommendations for a DSL (Domain Specific Language)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E3470-3E24-2849-8E34-8EEB5D2FB2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icture702.png">
            <a:extLst>
              <a:ext uri="{FF2B5EF4-FFF2-40B4-BE49-F238E27FC236}">
                <a16:creationId xmlns:a16="http://schemas.microsoft.com/office/drawing/2014/main" id="{326E0F1D-E959-364B-8448-94769720D60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504" y="3626069"/>
            <a:ext cx="4959284" cy="3032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18223-C05A-8647-BD3D-6AFD9ADC0AE6}"/>
              </a:ext>
            </a:extLst>
          </p:cNvPr>
          <p:cNvSpPr txBox="1"/>
          <p:nvPr/>
        </p:nvSpPr>
        <p:spPr>
          <a:xfrm>
            <a:off x="8551426" y="5003686"/>
            <a:ext cx="278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Rapporteur: Frank </a:t>
            </a:r>
            <a:r>
              <a:rPr lang="en-US" sz="1200" dirty="0" err="1">
                <a:solidFill>
                  <a:schemeClr val="tx2"/>
                </a:solidFill>
              </a:rPr>
              <a:t>Massoudian</a:t>
            </a:r>
            <a:r>
              <a:rPr lang="en-US" sz="1200" dirty="0">
                <a:solidFill>
                  <a:schemeClr val="tx2"/>
                </a:solidFill>
              </a:rPr>
              <a:t>  (Huawei)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45C70-FA89-304C-9747-3CFDD14DDB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972" y="1692327"/>
            <a:ext cx="4019668" cy="32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3FEC-FEAB-824F-9F6C-37D21469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TST012 - VIM &amp; NFVI Control and Management 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7C5AF-E487-5148-A97A-A29A457F1F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9" y="1253728"/>
            <a:ext cx="7543642" cy="5136791"/>
          </a:xfrm>
        </p:spPr>
        <p:txBody>
          <a:bodyPr/>
          <a:lstStyle/>
          <a:p>
            <a:r>
              <a:rPr lang="en-US" dirty="0"/>
              <a:t>Focus on the control plane performance of VIM + NFVI</a:t>
            </a:r>
          </a:p>
          <a:p>
            <a:r>
              <a:rPr lang="en-US" dirty="0"/>
              <a:t>Based on functional requirements in  ETSI GS NFV-IFA010</a:t>
            </a:r>
          </a:p>
          <a:p>
            <a:r>
              <a:rPr lang="en-US" dirty="0"/>
              <a:t>Potential Metrics: </a:t>
            </a:r>
          </a:p>
          <a:p>
            <a:pPr lvl="1"/>
            <a:r>
              <a:rPr lang="en-US" dirty="0"/>
              <a:t>Virtualization container instantiation </a:t>
            </a:r>
          </a:p>
          <a:p>
            <a:pPr lvl="1"/>
            <a:r>
              <a:rPr lang="en-US" dirty="0"/>
              <a:t>Scaling</a:t>
            </a:r>
          </a:p>
          <a:p>
            <a:pPr lvl="1"/>
            <a:r>
              <a:rPr lang="en-US" dirty="0"/>
              <a:t>Migration </a:t>
            </a:r>
          </a:p>
          <a:p>
            <a:r>
              <a:rPr lang="en-US" dirty="0"/>
              <a:t>Delicate! </a:t>
            </a:r>
          </a:p>
          <a:p>
            <a:pPr lvl="1"/>
            <a:r>
              <a:rPr lang="en-US" dirty="0"/>
              <a:t>VNFs can impact these metrics</a:t>
            </a:r>
          </a:p>
          <a:p>
            <a:pPr lvl="1"/>
            <a:r>
              <a:rPr lang="en-US" dirty="0"/>
              <a:t>Care will be taken to define the metrics and methods to be independent of VNF (maybe use standard samples)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9AE50-E747-4941-9B34-22D95FDBC5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FA439-4123-B04C-9E92-D39B283AA1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048" y="2500146"/>
            <a:ext cx="2888530" cy="25310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BE9EFB-B3B5-DC48-9A6E-1D2A9ACBF6C9}"/>
              </a:ext>
            </a:extLst>
          </p:cNvPr>
          <p:cNvSpPr/>
          <p:nvPr/>
        </p:nvSpPr>
        <p:spPr>
          <a:xfrm>
            <a:off x="8429297" y="4025463"/>
            <a:ext cx="3195144" cy="1093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06942-8A64-5A4E-AF35-A57CB037B2E2}"/>
              </a:ext>
            </a:extLst>
          </p:cNvPr>
          <p:cNvSpPr txBox="1"/>
          <p:nvPr/>
        </p:nvSpPr>
        <p:spPr>
          <a:xfrm>
            <a:off x="8816409" y="5373712"/>
            <a:ext cx="2436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Rapporteur: Huang Cheng (Huawei) </a:t>
            </a:r>
          </a:p>
        </p:txBody>
      </p:sp>
    </p:spTree>
    <p:extLst>
      <p:ext uri="{BB962C8B-B14F-4D97-AF65-F5344CB8AC3E}">
        <p14:creationId xmlns:p14="http://schemas.microsoft.com/office/powerpoint/2010/main" val="256415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90D6-811D-1943-8280-1358AE13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ETSI NFV TST Landscape and Collaboration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F70CB-AC1C-5440-93A0-4A531B6DA2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6B759-4803-9645-A637-440F261D37DA}"/>
              </a:ext>
            </a:extLst>
          </p:cNvPr>
          <p:cNvSpPr txBox="1"/>
          <p:nvPr/>
        </p:nvSpPr>
        <p:spPr bwMode="auto">
          <a:xfrm>
            <a:off x="4219039" y="3417223"/>
            <a:ext cx="31852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NFV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1B6D3-C991-7E46-AEA8-2F31019A5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341" y="1506237"/>
            <a:ext cx="2181597" cy="1063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3B643-FE7D-564D-9E6C-BDF556E13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64" y="5366160"/>
            <a:ext cx="3997052" cy="658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18E92F-5905-554C-93F9-A48B22AFB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353" y="1590411"/>
            <a:ext cx="2857500" cy="895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C5AB6B-F1AB-A149-9A43-3AD67629B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291" y="3565031"/>
            <a:ext cx="2143125" cy="64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615DCF-5F98-324D-894B-09214094B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611" y="3648527"/>
            <a:ext cx="1697548" cy="900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8B5353-E431-E044-94E5-AF515DEED228}"/>
              </a:ext>
            </a:extLst>
          </p:cNvPr>
          <p:cNvSpPr txBox="1"/>
          <p:nvPr/>
        </p:nvSpPr>
        <p:spPr bwMode="auto">
          <a:xfrm>
            <a:off x="6171521" y="2024096"/>
            <a:ext cx="1104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200" dirty="0"/>
              <a:t>Reports</a:t>
            </a:r>
          </a:p>
          <a:p>
            <a:pPr eaLnBrk="1" hangingPunct="1"/>
            <a:r>
              <a:rPr lang="en-US" sz="1200" dirty="0"/>
              <a:t>Conformance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1818E3-6E7D-9F4D-97D7-01698EF2BA1A}"/>
              </a:ext>
            </a:extLst>
          </p:cNvPr>
          <p:cNvSpPr txBox="1"/>
          <p:nvPr/>
        </p:nvSpPr>
        <p:spPr bwMode="auto">
          <a:xfrm>
            <a:off x="3311771" y="5366160"/>
            <a:ext cx="1726755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Party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6F54384-6867-A84C-9642-FCC01DE39589}"/>
              </a:ext>
            </a:extLst>
          </p:cNvPr>
          <p:cNvSpPr/>
          <p:nvPr/>
        </p:nvSpPr>
        <p:spPr>
          <a:xfrm rot="4089381" flipH="1" flipV="1">
            <a:off x="5298296" y="3531530"/>
            <a:ext cx="2459393" cy="1134310"/>
          </a:xfrm>
          <a:prstGeom prst="arc">
            <a:avLst>
              <a:gd name="adj1" fmla="val 11094418"/>
              <a:gd name="adj2" fmla="val 16409661"/>
            </a:avLst>
          </a:prstGeom>
          <a:noFill/>
          <a:ln w="57150" cap="flat" cmpd="sng" algn="ctr">
            <a:solidFill>
              <a:srgbClr val="666666"/>
            </a:solidFill>
            <a:prstDash val="solid"/>
            <a:headEnd type="none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1741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B5D31EF-13E8-5C43-8129-0E1BCEAD0B02}"/>
              </a:ext>
            </a:extLst>
          </p:cNvPr>
          <p:cNvSpPr/>
          <p:nvPr/>
        </p:nvSpPr>
        <p:spPr>
          <a:xfrm rot="1812618" flipH="1" flipV="1">
            <a:off x="6282270" y="3072035"/>
            <a:ext cx="2459393" cy="1134310"/>
          </a:xfrm>
          <a:prstGeom prst="arc">
            <a:avLst>
              <a:gd name="adj1" fmla="val 11094418"/>
              <a:gd name="adj2" fmla="val 16409661"/>
            </a:avLst>
          </a:prstGeom>
          <a:noFill/>
          <a:ln w="57150" cap="flat" cmpd="sng" algn="ctr">
            <a:solidFill>
              <a:srgbClr val="666666"/>
            </a:solidFill>
            <a:prstDash val="solid"/>
            <a:headEnd type="none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1741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4D116DE-7BCF-C641-82FB-B91068808E76}"/>
              </a:ext>
            </a:extLst>
          </p:cNvPr>
          <p:cNvSpPr/>
          <p:nvPr/>
        </p:nvSpPr>
        <p:spPr>
          <a:xfrm rot="14256511" flipH="1" flipV="1">
            <a:off x="3272531" y="2940005"/>
            <a:ext cx="2459393" cy="1134310"/>
          </a:xfrm>
          <a:prstGeom prst="arc">
            <a:avLst>
              <a:gd name="adj1" fmla="val 11094418"/>
              <a:gd name="adj2" fmla="val 16409661"/>
            </a:avLst>
          </a:prstGeom>
          <a:noFill/>
          <a:ln w="57150" cap="flat" cmpd="sng" algn="ctr">
            <a:solidFill>
              <a:srgbClr val="666666"/>
            </a:solidFill>
            <a:prstDash val="solid"/>
            <a:headEnd type="none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1741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6FAA8998-D346-3A47-8D1F-6F3B36A6A948}"/>
              </a:ext>
            </a:extLst>
          </p:cNvPr>
          <p:cNvSpPr/>
          <p:nvPr/>
        </p:nvSpPr>
        <p:spPr>
          <a:xfrm rot="20479256" flipH="1" flipV="1">
            <a:off x="4765647" y="2276719"/>
            <a:ext cx="2459393" cy="1134310"/>
          </a:xfrm>
          <a:prstGeom prst="arc">
            <a:avLst>
              <a:gd name="adj1" fmla="val 11094418"/>
              <a:gd name="adj2" fmla="val 16409661"/>
            </a:avLst>
          </a:prstGeom>
          <a:noFill/>
          <a:ln w="57150" cap="flat" cmpd="sng" algn="ctr">
            <a:solidFill>
              <a:srgbClr val="666666"/>
            </a:solidFill>
            <a:prstDash val="solid"/>
            <a:headEnd type="none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1741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3E79DB3-A2B9-3E4A-A590-6153C3D492E4}"/>
              </a:ext>
            </a:extLst>
          </p:cNvPr>
          <p:cNvSpPr/>
          <p:nvPr/>
        </p:nvSpPr>
        <p:spPr>
          <a:xfrm rot="12121575" flipH="1" flipV="1">
            <a:off x="2786647" y="3518801"/>
            <a:ext cx="2459393" cy="1134310"/>
          </a:xfrm>
          <a:prstGeom prst="arc">
            <a:avLst>
              <a:gd name="adj1" fmla="val 11094418"/>
              <a:gd name="adj2" fmla="val 16409661"/>
            </a:avLst>
          </a:prstGeom>
          <a:noFill/>
          <a:ln w="57150" cap="flat" cmpd="sng" algn="ctr">
            <a:solidFill>
              <a:srgbClr val="666666"/>
            </a:solidFill>
            <a:prstDash val="solid"/>
            <a:headEnd type="none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1741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D06829EA-5254-C743-AD12-8A09C0C059C1}"/>
              </a:ext>
            </a:extLst>
          </p:cNvPr>
          <p:cNvSpPr/>
          <p:nvPr/>
        </p:nvSpPr>
        <p:spPr>
          <a:xfrm rot="9028083" flipH="1" flipV="1">
            <a:off x="3893858" y="4126643"/>
            <a:ext cx="2459393" cy="1134310"/>
          </a:xfrm>
          <a:prstGeom prst="arc">
            <a:avLst>
              <a:gd name="adj1" fmla="val 11094418"/>
              <a:gd name="adj2" fmla="val 16409661"/>
            </a:avLst>
          </a:prstGeom>
          <a:noFill/>
          <a:ln w="57150" cap="flat" cmpd="sng" algn="ctr">
            <a:solidFill>
              <a:srgbClr val="666666"/>
            </a:solidFill>
            <a:prstDash val="solid"/>
            <a:headEnd type="none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1741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8780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390B5-2650-544B-A353-97B218124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TST001 – Report on Validation of NFV Environments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A7F9E-BCAC-DF4C-AA26-E75575174F1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Target audience: </a:t>
            </a:r>
          </a:p>
          <a:p>
            <a:pPr lvl="1"/>
            <a:r>
              <a:rPr lang="en-US" dirty="0"/>
              <a:t>All companies wanting to validate new SW, SW updates</a:t>
            </a:r>
          </a:p>
          <a:p>
            <a:pPr lvl="1"/>
            <a:r>
              <a:rPr lang="en-US" dirty="0"/>
              <a:t>CI/CD pipeline  </a:t>
            </a:r>
          </a:p>
          <a:p>
            <a:r>
              <a:rPr lang="en-US" dirty="0"/>
              <a:t>Content summary</a:t>
            </a:r>
          </a:p>
          <a:p>
            <a:pPr lvl="1"/>
            <a:r>
              <a:rPr lang="en-US" dirty="0"/>
              <a:t>Definition of SUTs</a:t>
            </a:r>
          </a:p>
          <a:p>
            <a:pPr lvl="1"/>
            <a:r>
              <a:rPr lang="en-US" dirty="0"/>
              <a:t>Test methods for pre-deployment validation of SUTs</a:t>
            </a:r>
          </a:p>
          <a:p>
            <a:pPr lvl="1"/>
            <a:r>
              <a:rPr lang="en-US" dirty="0"/>
              <a:t>Pre-deployment validation of NFV Infrastructure</a:t>
            </a:r>
          </a:p>
          <a:p>
            <a:pPr lvl="1"/>
            <a:r>
              <a:rPr lang="en-US" dirty="0"/>
              <a:t>Pre-deployment validation of VNFs</a:t>
            </a:r>
          </a:p>
          <a:p>
            <a:pPr lvl="1"/>
            <a:r>
              <a:rPr lang="en-US" dirty="0"/>
              <a:t>Pre-deployment validation of Network Services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AC49D-3C49-4D44-99B3-9B43DF12DA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7295D-853D-DA4A-9724-D666357E75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033" y="2065975"/>
            <a:ext cx="4266967" cy="33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2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DFED6-B30B-DC40-99B9-615E837F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TST001 Highlights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34770-3EF7-4A4E-AF42-F37B3F7F29D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Impact of virtualization on test methods </a:t>
            </a:r>
          </a:p>
          <a:p>
            <a:pPr lvl="1"/>
            <a:r>
              <a:rPr lang="en-US" dirty="0"/>
              <a:t>How to isolate the System Under Test (SUT) </a:t>
            </a:r>
          </a:p>
          <a:p>
            <a:pPr lvl="1"/>
            <a:r>
              <a:rPr lang="en-US" dirty="0"/>
              <a:t>HW vs SW test units </a:t>
            </a:r>
          </a:p>
          <a:p>
            <a:r>
              <a:rPr lang="en-US" dirty="0"/>
              <a:t>Workload type impacts: control vs data plane testing </a:t>
            </a:r>
          </a:p>
          <a:p>
            <a:r>
              <a:rPr lang="en-US" dirty="0"/>
              <a:t>VNF and NS validation</a:t>
            </a:r>
          </a:p>
          <a:p>
            <a:pPr lvl="1"/>
            <a:r>
              <a:rPr lang="en-US" dirty="0"/>
              <a:t>Lifecycle, control &amp; data plane, autoscaling  </a:t>
            </a:r>
          </a:p>
          <a:p>
            <a:r>
              <a:rPr lang="en-US" dirty="0"/>
              <a:t>NFVI validation </a:t>
            </a:r>
          </a:p>
          <a:p>
            <a:r>
              <a:rPr lang="en-US" dirty="0"/>
              <a:t>Examples!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4816-C29E-2641-AE3D-087EFB0BFE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4ECFA-7C53-E84A-8771-23E2EA42BC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839" y="3724485"/>
            <a:ext cx="4896544" cy="25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60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C77F-51BF-AA4C-AB96-A8A7E214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 Examples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0E772-B9E6-3948-9115-7F232CDACF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F8188-40C1-2C4C-89D7-51123BF8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1" y="1596880"/>
            <a:ext cx="5544616" cy="4560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0AD65-51EA-B64C-84C6-2C439D48A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091" y="1506684"/>
            <a:ext cx="5472608" cy="47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95620-CA8E-544C-8D52-25021A76C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TST002 – Interop Test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1F46B-ACD8-EC4A-A419-0FA3C4BB1D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9" y="1374539"/>
            <a:ext cx="11225625" cy="4680000"/>
          </a:xfrm>
        </p:spPr>
        <p:txBody>
          <a:bodyPr/>
          <a:lstStyle/>
          <a:p>
            <a:r>
              <a:rPr lang="en-US" dirty="0"/>
              <a:t>Target audience </a:t>
            </a:r>
          </a:p>
          <a:p>
            <a:pPr lvl="1"/>
            <a:r>
              <a:rPr lang="en-US" dirty="0"/>
              <a:t>Anyone concerned about interop of different NFV architecture components </a:t>
            </a:r>
          </a:p>
          <a:p>
            <a:r>
              <a:rPr lang="en-US" dirty="0"/>
              <a:t>Content summary </a:t>
            </a:r>
          </a:p>
          <a:p>
            <a:pPr lvl="1"/>
            <a:r>
              <a:rPr lang="en-US" dirty="0"/>
              <a:t>Basic concepts </a:t>
            </a:r>
          </a:p>
          <a:p>
            <a:pPr lvl="2"/>
            <a:r>
              <a:rPr lang="en-US" dirty="0"/>
              <a:t>Definitions</a:t>
            </a:r>
          </a:p>
          <a:p>
            <a:pPr lvl="1"/>
            <a:r>
              <a:rPr lang="en-US" dirty="0"/>
              <a:t>Test specifications </a:t>
            </a:r>
          </a:p>
          <a:p>
            <a:pPr lvl="2"/>
            <a:r>
              <a:rPr lang="en-US" dirty="0"/>
              <a:t>Specifics about how the test specs should look like </a:t>
            </a:r>
          </a:p>
          <a:p>
            <a:pPr lvl="1"/>
            <a:r>
              <a:rPr lang="en-US" dirty="0"/>
              <a:t>SUT architecture </a:t>
            </a:r>
          </a:p>
          <a:p>
            <a:pPr lvl="2"/>
            <a:r>
              <a:rPr lang="en-US" dirty="0"/>
              <a:t>Diagrams with SUT/FUT, test inputs, environment,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Interop features </a:t>
            </a:r>
          </a:p>
          <a:p>
            <a:pPr lvl="2"/>
            <a:r>
              <a:rPr lang="en-US" dirty="0"/>
              <a:t>Series of features covered in the report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1413E-1675-764F-9D64-35A2F34E44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427" y="2661007"/>
            <a:ext cx="4585308" cy="41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23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7723-FD60-164B-8E8B-84C1933E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TST007 - Guidelines on Interoperability Testing for VIM/VNFM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4DEE3-A44F-CE40-9E32-3E8FC35DF8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Focus on features applicable directly for interoperability with and within MANO </a:t>
            </a:r>
          </a:p>
          <a:p>
            <a:r>
              <a:rPr lang="en-US" dirty="0"/>
              <a:t>Focus: </a:t>
            </a:r>
          </a:p>
          <a:p>
            <a:pPr lvl="1"/>
            <a:r>
              <a:rPr lang="en-US" dirty="0"/>
              <a:t>VNF Performance Management</a:t>
            </a:r>
          </a:p>
          <a:p>
            <a:pPr lvl="1"/>
            <a:r>
              <a:rPr lang="en-US" dirty="0"/>
              <a:t>VNF Fault Management; </a:t>
            </a:r>
          </a:p>
          <a:p>
            <a:pPr lvl="1"/>
            <a:r>
              <a:rPr lang="en-US" dirty="0"/>
              <a:t>VNF Lifecycle management and Software Image Management. </a:t>
            </a:r>
          </a:p>
          <a:p>
            <a:r>
              <a:rPr lang="en-US" dirty="0"/>
              <a:t>Based on IFA013 and IFA008 for stimulus and monitoring </a:t>
            </a:r>
          </a:p>
          <a:p>
            <a:r>
              <a:rPr lang="en-US" dirty="0"/>
              <a:t>This WI is a follow-on to NFV TST WG (TST002). </a:t>
            </a:r>
          </a:p>
          <a:p>
            <a:r>
              <a:rPr lang="en-US" dirty="0"/>
              <a:t>The WI is applicable for all implementations aligned with ETSI NFV architecture; references to open source implementations are included.</a:t>
            </a:r>
          </a:p>
        </p:txBody>
      </p:sp>
    </p:spTree>
    <p:extLst>
      <p:ext uri="{BB962C8B-B14F-4D97-AF65-F5344CB8AC3E}">
        <p14:creationId xmlns:p14="http://schemas.microsoft.com/office/powerpoint/2010/main" val="67662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D7F1D-E35B-9A43-BA22-13995379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TST009 – NFVI Network Benchmarks and Measurement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D1F79-B445-6949-A3A3-420B399B37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8" y="1600571"/>
            <a:ext cx="6337307" cy="4680000"/>
          </a:xfrm>
        </p:spPr>
        <p:txBody>
          <a:bodyPr/>
          <a:lstStyle/>
          <a:p>
            <a:r>
              <a:rPr lang="en-US" dirty="0"/>
              <a:t>Expands the Requirements and Methods of RFC2544 </a:t>
            </a:r>
          </a:p>
          <a:p>
            <a:pPr lvl="1"/>
            <a:r>
              <a:rPr lang="en-US" dirty="0"/>
              <a:t>New reality of NFVI platforms are different than dedicated “boxes” of the past </a:t>
            </a:r>
          </a:p>
          <a:p>
            <a:r>
              <a:rPr lang="en-US" dirty="0"/>
              <a:t>Benchmark definition </a:t>
            </a:r>
          </a:p>
          <a:p>
            <a:r>
              <a:rPr lang="en-US" dirty="0"/>
              <a:t>Test setups</a:t>
            </a:r>
          </a:p>
          <a:p>
            <a:r>
              <a:rPr lang="en-US" dirty="0"/>
              <a:t>Test tool requirements </a:t>
            </a:r>
          </a:p>
          <a:p>
            <a:r>
              <a:rPr lang="en-US" dirty="0"/>
              <a:t>Methods of Measurement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7AAB-84BB-BC46-853D-1148243A06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A00B0-50D6-6641-8B1D-AA3E3C13F758}"/>
              </a:ext>
            </a:extLst>
          </p:cNvPr>
          <p:cNvSpPr txBox="1"/>
          <p:nvPr/>
        </p:nvSpPr>
        <p:spPr>
          <a:xfrm>
            <a:off x="8153400" y="5930760"/>
            <a:ext cx="242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Rapporteur: Al Morton (AT&amp;T Labs)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9883D-8857-074B-A3BF-588C6B7DBD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476" y="1323573"/>
            <a:ext cx="5102252" cy="41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3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EA68D-599A-2C4B-9F5E-E5B3C502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1700C-30C1-2E4E-8005-EF8EF52BE7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Throughput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Offered Load Frame Size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Offered Load Step Size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Min Trial Repetition Interval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Trial Duration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Max X% Loss Ratio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Max # of Trials</a:t>
            </a:r>
          </a:p>
          <a:p>
            <a:r>
              <a:rPr lang="en-US" dirty="0"/>
              <a:t>Latency </a:t>
            </a:r>
          </a:p>
          <a:p>
            <a:r>
              <a:rPr lang="en-US" dirty="0"/>
              <a:t>Delay Variation </a:t>
            </a:r>
          </a:p>
          <a:p>
            <a:r>
              <a:rPr lang="en-US" dirty="0"/>
              <a:t>Loss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7D1A8-AA32-964B-B8E3-2B9E95BCAF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Background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Name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Parameters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Scope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Units of Measure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Definition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Units of Measure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Sources of Error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Discussion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Reporting Format</a:t>
            </a:r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DBC86-7B9F-9D49-81FD-87D611CF12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277CE-EDDF-D74B-B1DF-5A3D969AFD9B}"/>
              </a:ext>
            </a:extLst>
          </p:cNvPr>
          <p:cNvSpPr txBox="1"/>
          <p:nvPr/>
        </p:nvSpPr>
        <p:spPr>
          <a:xfrm>
            <a:off x="3442252" y="1401418"/>
            <a:ext cx="98777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F0000"/>
                </a:solidFill>
              </a:rPr>
              <a:t>}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977BA6-233C-754E-A713-E838DC78BED4}"/>
              </a:ext>
            </a:extLst>
          </p:cNvPr>
          <p:cNvCxnSpPr>
            <a:cxnSpLocks/>
          </p:cNvCxnSpPr>
          <p:nvPr/>
        </p:nvCxnSpPr>
        <p:spPr>
          <a:xfrm flipH="1">
            <a:off x="4430024" y="2588821"/>
            <a:ext cx="1897360" cy="5343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339709-EC08-F746-9369-06D1CD6AEB0D}"/>
              </a:ext>
            </a:extLst>
          </p:cNvPr>
          <p:cNvSpPr txBox="1"/>
          <p:nvPr/>
        </p:nvSpPr>
        <p:spPr>
          <a:xfrm>
            <a:off x="5567760" y="1138906"/>
            <a:ext cx="316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For each Benchmark:</a:t>
            </a:r>
          </a:p>
        </p:txBody>
      </p:sp>
    </p:spTree>
    <p:extLst>
      <p:ext uri="{BB962C8B-B14F-4D97-AF65-F5344CB8AC3E}">
        <p14:creationId xmlns:p14="http://schemas.microsoft.com/office/powerpoint/2010/main" val="264075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ETSI Corporate 2018">
  <a:themeElements>
    <a:clrScheme name="ETSI 2018">
      <a:dk1>
        <a:srgbClr val="3E484F"/>
      </a:dk1>
      <a:lt1>
        <a:srgbClr val="A0CBED"/>
      </a:lt1>
      <a:dk2>
        <a:srgbClr val="000000"/>
      </a:dk2>
      <a:lt2>
        <a:srgbClr val="FFFFFF"/>
      </a:lt2>
      <a:accent1>
        <a:srgbClr val="004A8D"/>
      </a:accent1>
      <a:accent2>
        <a:srgbClr val="007DC3"/>
      </a:accent2>
      <a:accent3>
        <a:srgbClr val="69747A"/>
      </a:accent3>
      <a:accent4>
        <a:srgbClr val="E8E196"/>
      </a:accent4>
      <a:accent5>
        <a:srgbClr val="FFC20E"/>
      </a:accent5>
      <a:accent6>
        <a:srgbClr val="8DC640"/>
      </a:accent6>
      <a:hlink>
        <a:srgbClr val="007DC3"/>
      </a:hlink>
      <a:folHlink>
        <a:srgbClr val="8C56A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TSI Corporate Presentation Template 2018- Light Version.potx [Read-Only]" id="{936D83B7-AB32-4E64-8E6D-860CF709C83E}" vid="{90CCE52D-7204-4FCA-BFCD-B9539ED6FF7B}"/>
    </a:ext>
  </a:extLst>
</a:theme>
</file>

<file path=ppt/theme/theme2.xml><?xml version="1.0" encoding="utf-8"?>
<a:theme xmlns:a="http://schemas.openxmlformats.org/drawingml/2006/main" name="Office Theme">
  <a:themeElements>
    <a:clrScheme name="ETSI 2018">
      <a:dk1>
        <a:srgbClr val="3E484F"/>
      </a:dk1>
      <a:lt1>
        <a:srgbClr val="A0CBED"/>
      </a:lt1>
      <a:dk2>
        <a:srgbClr val="000000"/>
      </a:dk2>
      <a:lt2>
        <a:srgbClr val="FFFFFF"/>
      </a:lt2>
      <a:accent1>
        <a:srgbClr val="004A8D"/>
      </a:accent1>
      <a:accent2>
        <a:srgbClr val="007DC3"/>
      </a:accent2>
      <a:accent3>
        <a:srgbClr val="69747A"/>
      </a:accent3>
      <a:accent4>
        <a:srgbClr val="E8E196"/>
      </a:accent4>
      <a:accent5>
        <a:srgbClr val="FFC20E"/>
      </a:accent5>
      <a:accent6>
        <a:srgbClr val="8DC640"/>
      </a:accent6>
      <a:hlink>
        <a:srgbClr val="007DC3"/>
      </a:hlink>
      <a:folHlink>
        <a:srgbClr val="8C56A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TSI 2018">
      <a:dk1>
        <a:srgbClr val="3E484F"/>
      </a:dk1>
      <a:lt1>
        <a:srgbClr val="A0CBED"/>
      </a:lt1>
      <a:dk2>
        <a:srgbClr val="000000"/>
      </a:dk2>
      <a:lt2>
        <a:srgbClr val="FFFFFF"/>
      </a:lt2>
      <a:accent1>
        <a:srgbClr val="004A8D"/>
      </a:accent1>
      <a:accent2>
        <a:srgbClr val="007DC3"/>
      </a:accent2>
      <a:accent3>
        <a:srgbClr val="69747A"/>
      </a:accent3>
      <a:accent4>
        <a:srgbClr val="E8E196"/>
      </a:accent4>
      <a:accent5>
        <a:srgbClr val="FFC20E"/>
      </a:accent5>
      <a:accent6>
        <a:srgbClr val="8DC640"/>
      </a:accent6>
      <a:hlink>
        <a:srgbClr val="007DC3"/>
      </a:hlink>
      <a:folHlink>
        <a:srgbClr val="8C56A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ETSI_CORPORATE_PRESENTATION_template_2018_Light_Version (1)</Template>
  <TotalTime>7162</TotalTime>
  <Words>798</Words>
  <Application>Microsoft Macintosh PowerPoint</Application>
  <PresentationFormat>Widescreen</PresentationFormat>
  <Paragraphs>175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Wingdings</vt:lpstr>
      <vt:lpstr>ETSI Corporate 2018</vt:lpstr>
      <vt:lpstr>PowerPoint Presentation</vt:lpstr>
      <vt:lpstr>ETSI NFV TST Landscape and Collaboration</vt:lpstr>
      <vt:lpstr>TST001 – Report on Validation of NFV Environments and Services</vt:lpstr>
      <vt:lpstr>TST001 Highlights </vt:lpstr>
      <vt:lpstr>SUT Examples</vt:lpstr>
      <vt:lpstr>TST002 – Interop Test Methodology</vt:lpstr>
      <vt:lpstr>TST007 - Guidelines on Interoperability Testing for VIM/VNFM</vt:lpstr>
      <vt:lpstr>TST009 – NFVI Network Benchmarks and Measurement Methods</vt:lpstr>
      <vt:lpstr>Benchmarks</vt:lpstr>
      <vt:lpstr>Methods of Measurement: Core Procedures</vt:lpstr>
      <vt:lpstr>Mitigating Background Processes that Cause Errors (Loss)</vt:lpstr>
      <vt:lpstr>Binary Search with Loss Verification</vt:lpstr>
      <vt:lpstr>TST010 – MANO API Conformance Test Suite</vt:lpstr>
      <vt:lpstr>Sample Test Description</vt:lpstr>
      <vt:lpstr>TST011 – Test Domain and Description Language Recommendations</vt:lpstr>
      <vt:lpstr>TST012 - VIM &amp; NFVI Control and Management Performance Evaluation</vt:lpstr>
    </vt:vector>
  </TitlesOfParts>
  <Manager/>
  <Company>ETSI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ETSI NFV TST Tutorial - SDN NFV World Congress 2018</dc:title>
  <dc:subject>&lt;Speech title here&gt;</dc:subject>
  <dc:creator>Silvia Almagia, Pierre Lynch</dc:creator>
  <cp:keywords/>
  <dc:description/>
  <cp:lastModifiedBy>Pierre Lynch</cp:lastModifiedBy>
  <cp:revision>127</cp:revision>
  <dcterms:created xsi:type="dcterms:W3CDTF">2018-06-01T09:30:42Z</dcterms:created>
  <dcterms:modified xsi:type="dcterms:W3CDTF">2019-05-20T08:36:56Z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curityLevel">
    <vt:lpwstr>Level 2 – Sensitive</vt:lpwstr>
  </property>
  <property fmtid="{D5CDD505-2E9C-101B-9397-08002B2CF9AE}" pid="3" name="Updated">
    <vt:bool>true</vt:bool>
  </property>
</Properties>
</file>