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6"/>
  </p:notesMasterIdLst>
  <p:handoutMasterIdLst>
    <p:handoutMasterId r:id="rId27"/>
  </p:handoutMasterIdLst>
  <p:sldIdLst>
    <p:sldId id="272" r:id="rId3"/>
    <p:sldId id="298" r:id="rId4"/>
    <p:sldId id="278" r:id="rId5"/>
    <p:sldId id="279" r:id="rId6"/>
    <p:sldId id="280" r:id="rId7"/>
    <p:sldId id="281" r:id="rId8"/>
    <p:sldId id="282" r:id="rId9"/>
    <p:sldId id="283" r:id="rId10"/>
    <p:sldId id="285" r:id="rId11"/>
    <p:sldId id="286" r:id="rId12"/>
    <p:sldId id="287" r:id="rId13"/>
    <p:sldId id="288" r:id="rId14"/>
    <p:sldId id="289" r:id="rId15"/>
    <p:sldId id="284" r:id="rId16"/>
    <p:sldId id="290" r:id="rId17"/>
    <p:sldId id="291" r:id="rId18"/>
    <p:sldId id="292" r:id="rId19"/>
    <p:sldId id="293" r:id="rId20"/>
    <p:sldId id="294" r:id="rId21"/>
    <p:sldId id="295" r:id="rId22"/>
    <p:sldId id="296" r:id="rId23"/>
    <p:sldId id="297"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a:srgbClr val="004A8D"/>
    <a:srgbClr val="E7E6E6"/>
    <a:srgbClr val="298FD1"/>
    <a:srgbClr val="302E45"/>
    <a:srgbClr val="EC008C"/>
    <a:srgbClr val="F58C7E"/>
    <a:srgbClr val="F067A6"/>
    <a:srgbClr val="B4B0BA"/>
    <a:srgbClr val="F9A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4" autoAdjust="0"/>
    <p:restoredTop sz="96412" autoAdjust="0"/>
  </p:normalViewPr>
  <p:slideViewPr>
    <p:cSldViewPr snapToGrid="0" showGuides="1">
      <p:cViewPr varScale="1">
        <p:scale>
          <a:sx n="137" d="100"/>
          <a:sy n="137" d="100"/>
        </p:scale>
        <p:origin x="224" y="41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theme" Target="../theme/theme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3/3/20</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‹Nr.›</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theme" Target="../theme/them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3/3/20</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‹Nr.›</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‹Nr.›</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8A44ADFC-C522-4FBB-9F00-E4F5D9DA093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‹Nr.›</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DC49BE82-A312-486A-93E3-F95DCDD2EC5A}"/>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‹Nr.›</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2260128B-980F-4208-97DA-26FBB1E943D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‹Nr.›</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66328A3E-8DC6-4636-8C6E-B3C56890857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1741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 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906F-6360-4DB0-8A9B-651FFE6A549F}"/>
              </a:ext>
            </a:extLst>
          </p:cNvPr>
          <p:cNvSpPr>
            <a:spLocks noGrp="1"/>
          </p:cNvSpPr>
          <p:nvPr>
            <p:ph type="title"/>
          </p:nvPr>
        </p:nvSpPr>
        <p:spPr/>
        <p:txBody>
          <a:bodyPr/>
          <a:lstStyle/>
          <a:p>
            <a:r>
              <a:rPr lang="en-US"/>
              <a:t>Click to edit Master title style</a:t>
            </a:r>
            <a:endParaRPr lang="en-GB"/>
          </a:p>
        </p:txBody>
      </p:sp>
      <p:sp>
        <p:nvSpPr>
          <p:cNvPr id="6" name="מציין מיקום טקסט 2">
            <a:extLst>
              <a:ext uri="{FF2B5EF4-FFF2-40B4-BE49-F238E27FC236}">
                <a16:creationId xmlns:a16="http://schemas.microsoft.com/office/drawing/2014/main" id="{8922D22B-837F-49F3-A2E6-2C9ACB7F5EC7}"/>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60908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1" r:id="rId2"/>
    <p:sldLayoutId id="2147483660" r:id="rId3"/>
    <p:sldLayoutId id="2147483779" r:id="rId4"/>
    <p:sldLayoutId id="2147483836" r:id="rId5"/>
    <p:sldLayoutId id="2147483837" r:id="rId6"/>
    <p:sldLayoutId id="2147483838" r:id="rId7"/>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9"/>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9"/>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9"/>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84E931E0-E2A1-4018-AE35-D7D45DE9B1D1}"/>
              </a:ext>
            </a:extLst>
          </p:cNvPr>
          <p:cNvSpPr>
            <a:spLocks noGrp="1"/>
          </p:cNvSpPr>
          <p:nvPr>
            <p:ph type="body" sz="quarter" idx="16"/>
          </p:nvPr>
        </p:nvSpPr>
        <p:spPr/>
        <p:txBody>
          <a:bodyPr/>
          <a:lstStyle/>
          <a:p>
            <a:r>
              <a:rPr lang="en-GB" dirty="0"/>
              <a:t>06-Mar-2020</a:t>
            </a:r>
          </a:p>
        </p:txBody>
      </p:sp>
      <p:sp>
        <p:nvSpPr>
          <p:cNvPr id="5" name="Titel 4">
            <a:extLst>
              <a:ext uri="{FF2B5EF4-FFF2-40B4-BE49-F238E27FC236}">
                <a16:creationId xmlns:a16="http://schemas.microsoft.com/office/drawing/2014/main" id="{0774B0E2-F7C6-4292-8DF1-2E962CFE9CE6}"/>
              </a:ext>
            </a:extLst>
          </p:cNvPr>
          <p:cNvSpPr>
            <a:spLocks noGrp="1"/>
          </p:cNvSpPr>
          <p:nvPr>
            <p:ph type="ctrTitle"/>
          </p:nvPr>
        </p:nvSpPr>
        <p:spPr/>
        <p:txBody>
          <a:bodyPr/>
          <a:lstStyle/>
          <a:p>
            <a:r>
              <a:rPr lang="en-GB" dirty="0"/>
              <a:t>Standards related to AI Quality/Testing</a:t>
            </a:r>
          </a:p>
        </p:txBody>
      </p:sp>
      <p:sp>
        <p:nvSpPr>
          <p:cNvPr id="6" name="Textplatzhalter 5">
            <a:extLst>
              <a:ext uri="{FF2B5EF4-FFF2-40B4-BE49-F238E27FC236}">
                <a16:creationId xmlns:a16="http://schemas.microsoft.com/office/drawing/2014/main" id="{A98C86FD-A3E5-4671-BE9C-E22DD1F6B470}"/>
              </a:ext>
            </a:extLst>
          </p:cNvPr>
          <p:cNvSpPr>
            <a:spLocks noGrp="1"/>
          </p:cNvSpPr>
          <p:nvPr>
            <p:ph type="body" sz="quarter" idx="13"/>
          </p:nvPr>
        </p:nvSpPr>
        <p:spPr/>
        <p:txBody>
          <a:bodyPr/>
          <a:lstStyle/>
          <a:p>
            <a:r>
              <a:rPr lang="en-GB" dirty="0"/>
              <a:t>Martin Schneider</a:t>
            </a:r>
          </a:p>
        </p:txBody>
      </p:sp>
      <p:sp>
        <p:nvSpPr>
          <p:cNvPr id="8" name="Textplatzhalter 7">
            <a:extLst>
              <a:ext uri="{FF2B5EF4-FFF2-40B4-BE49-F238E27FC236}">
                <a16:creationId xmlns:a16="http://schemas.microsoft.com/office/drawing/2014/main" id="{537C8B52-17DC-4BF8-B66C-3B1B2A9CC5F8}"/>
              </a:ext>
            </a:extLst>
          </p:cNvPr>
          <p:cNvSpPr>
            <a:spLocks noGrp="1"/>
          </p:cNvSpPr>
          <p:nvPr>
            <p:ph type="body" sz="quarter" idx="17"/>
          </p:nvPr>
        </p:nvSpPr>
        <p:spPr/>
        <p:txBody>
          <a:bodyPr/>
          <a:lstStyle/>
          <a:p>
            <a:r>
              <a:rPr lang="en-GB" dirty="0"/>
              <a:t>Joint MTS/INT call</a:t>
            </a:r>
          </a:p>
        </p:txBody>
      </p:sp>
    </p:spTree>
    <p:extLst>
      <p:ext uri="{BB962C8B-B14F-4D97-AF65-F5344CB8AC3E}">
        <p14:creationId xmlns:p14="http://schemas.microsoft.com/office/powerpoint/2010/main" val="115514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65AE4-4768-9D4E-90F1-46766D420CC6}"/>
              </a:ext>
            </a:extLst>
          </p:cNvPr>
          <p:cNvSpPr>
            <a:spLocks noGrp="1"/>
          </p:cNvSpPr>
          <p:nvPr>
            <p:ph type="title"/>
          </p:nvPr>
        </p:nvSpPr>
        <p:spPr/>
        <p:txBody>
          <a:bodyPr/>
          <a:lstStyle/>
          <a:p>
            <a:br>
              <a:rPr lang="en-US"/>
            </a:br>
            <a:br>
              <a:rPr lang="en-US"/>
            </a:br>
            <a:r>
              <a:rPr lang="en-US"/>
              <a:t>DIN SPEC 92001: Artificial Intelligence –</a:t>
            </a:r>
            <a:br>
              <a:rPr lang="en-US"/>
            </a:br>
            <a:r>
              <a:rPr lang="en-US"/>
              <a:t>Life Cycle Processes and Quality Requirements</a:t>
            </a:r>
          </a:p>
        </p:txBody>
      </p:sp>
      <p:sp>
        <p:nvSpPr>
          <p:cNvPr id="3" name="Inhaltsplatzhalter 2">
            <a:extLst>
              <a:ext uri="{FF2B5EF4-FFF2-40B4-BE49-F238E27FC236}">
                <a16:creationId xmlns:a16="http://schemas.microsoft.com/office/drawing/2014/main" id="{292ED66D-49B1-3843-A459-8B920321E96F}"/>
              </a:ext>
            </a:extLst>
          </p:cNvPr>
          <p:cNvSpPr>
            <a:spLocks noGrp="1"/>
          </p:cNvSpPr>
          <p:nvPr>
            <p:ph sz="quarter" idx="10"/>
          </p:nvPr>
        </p:nvSpPr>
        <p:spPr/>
        <p:txBody>
          <a:bodyPr/>
          <a:lstStyle/>
          <a:p>
            <a:r>
              <a:rPr lang="en-US"/>
              <a:t>Part 1: Quality Meta Model</a:t>
            </a:r>
          </a:p>
          <a:p>
            <a:r>
              <a:rPr lang="en-US"/>
              <a:t>Part 2: Robustness</a:t>
            </a:r>
          </a:p>
          <a:p>
            <a:endParaRPr lang="en-US"/>
          </a:p>
        </p:txBody>
      </p:sp>
      <p:sp>
        <p:nvSpPr>
          <p:cNvPr id="4" name="Fußzeilenplatzhalter 3">
            <a:extLst>
              <a:ext uri="{FF2B5EF4-FFF2-40B4-BE49-F238E27FC236}">
                <a16:creationId xmlns:a16="http://schemas.microsoft.com/office/drawing/2014/main" id="{C705C32F-A384-ED4A-B4E8-D8FE5B109C86}"/>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413485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65AE4-4768-9D4E-90F1-46766D420CC6}"/>
              </a:ext>
            </a:extLst>
          </p:cNvPr>
          <p:cNvSpPr>
            <a:spLocks noGrp="1"/>
          </p:cNvSpPr>
          <p:nvPr>
            <p:ph type="title"/>
          </p:nvPr>
        </p:nvSpPr>
        <p:spPr/>
        <p:txBody>
          <a:bodyPr/>
          <a:lstStyle/>
          <a:p>
            <a:r>
              <a:rPr lang="de-DE" dirty="0"/>
              <a:t>DIN SPEC 92001-1: AI Quality Metamodel</a:t>
            </a:r>
          </a:p>
        </p:txBody>
      </p:sp>
      <p:sp>
        <p:nvSpPr>
          <p:cNvPr id="3" name="Inhaltsplatzhalter 2">
            <a:extLst>
              <a:ext uri="{FF2B5EF4-FFF2-40B4-BE49-F238E27FC236}">
                <a16:creationId xmlns:a16="http://schemas.microsoft.com/office/drawing/2014/main" id="{292ED66D-49B1-3843-A459-8B920321E96F}"/>
              </a:ext>
            </a:extLst>
          </p:cNvPr>
          <p:cNvSpPr>
            <a:spLocks noGrp="1"/>
          </p:cNvSpPr>
          <p:nvPr>
            <p:ph sz="quarter" idx="10"/>
          </p:nvPr>
        </p:nvSpPr>
        <p:spPr/>
        <p:txBody>
          <a:bodyPr/>
          <a:lstStyle/>
          <a:p>
            <a:endParaRPr lang="de-DE" dirty="0"/>
          </a:p>
        </p:txBody>
      </p:sp>
      <p:sp>
        <p:nvSpPr>
          <p:cNvPr id="4" name="Fußzeilenplatzhalter 3">
            <a:extLst>
              <a:ext uri="{FF2B5EF4-FFF2-40B4-BE49-F238E27FC236}">
                <a16:creationId xmlns:a16="http://schemas.microsoft.com/office/drawing/2014/main" id="{C705C32F-A384-ED4A-B4E8-D8FE5B109C86}"/>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pic>
        <p:nvPicPr>
          <p:cNvPr id="5" name="Grafik 4">
            <a:extLst>
              <a:ext uri="{FF2B5EF4-FFF2-40B4-BE49-F238E27FC236}">
                <a16:creationId xmlns:a16="http://schemas.microsoft.com/office/drawing/2014/main" id="{8329066B-F464-A744-808B-EFF5E98F1533}"/>
              </a:ext>
            </a:extLst>
          </p:cNvPr>
          <p:cNvPicPr>
            <a:picLocks noChangeAspect="1"/>
          </p:cNvPicPr>
          <p:nvPr/>
        </p:nvPicPr>
        <p:blipFill>
          <a:blip r:embed="rId2"/>
          <a:stretch>
            <a:fillRect/>
          </a:stretch>
        </p:blipFill>
        <p:spPr>
          <a:xfrm>
            <a:off x="372658" y="1600571"/>
            <a:ext cx="9474200" cy="4216400"/>
          </a:xfrm>
          <a:prstGeom prst="rect">
            <a:avLst/>
          </a:prstGeom>
        </p:spPr>
      </p:pic>
    </p:spTree>
    <p:extLst>
      <p:ext uri="{BB962C8B-B14F-4D97-AF65-F5344CB8AC3E}">
        <p14:creationId xmlns:p14="http://schemas.microsoft.com/office/powerpoint/2010/main" val="167169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65AE4-4768-9D4E-90F1-46766D420CC6}"/>
              </a:ext>
            </a:extLst>
          </p:cNvPr>
          <p:cNvSpPr>
            <a:spLocks noGrp="1"/>
          </p:cNvSpPr>
          <p:nvPr>
            <p:ph type="title"/>
          </p:nvPr>
        </p:nvSpPr>
        <p:spPr/>
        <p:txBody>
          <a:bodyPr/>
          <a:lstStyle/>
          <a:p>
            <a:r>
              <a:rPr lang="en-US"/>
              <a:t>DIN SPEC 92001-1: AI Quality Metamodel</a:t>
            </a:r>
          </a:p>
        </p:txBody>
      </p:sp>
      <p:sp>
        <p:nvSpPr>
          <p:cNvPr id="3" name="Inhaltsplatzhalter 2">
            <a:extLst>
              <a:ext uri="{FF2B5EF4-FFF2-40B4-BE49-F238E27FC236}">
                <a16:creationId xmlns:a16="http://schemas.microsoft.com/office/drawing/2014/main" id="{292ED66D-49B1-3843-A459-8B920321E96F}"/>
              </a:ext>
            </a:extLst>
          </p:cNvPr>
          <p:cNvSpPr>
            <a:spLocks noGrp="1"/>
          </p:cNvSpPr>
          <p:nvPr>
            <p:ph sz="quarter" idx="10"/>
          </p:nvPr>
        </p:nvSpPr>
        <p:spPr>
          <a:xfrm>
            <a:off x="609757" y="1600571"/>
            <a:ext cx="9775213" cy="4680000"/>
          </a:xfrm>
        </p:spPr>
        <p:txBody>
          <a:bodyPr/>
          <a:lstStyle/>
          <a:p>
            <a:pPr marL="342900" indent="-342900">
              <a:buFont typeface="Arial" panose="020B0604020202020204" pitchFamily="34" charset="0"/>
              <a:buChar char="•"/>
            </a:pPr>
            <a:r>
              <a:rPr lang="en-GB" dirty="0"/>
              <a:t>distinguishes between AI modules that have safety, security, privacy, or ethical relevance and the ones that do not</a:t>
            </a:r>
          </a:p>
          <a:p>
            <a:pPr marL="342900" indent="-342900">
              <a:buFont typeface="Arial" panose="020B0604020202020204" pitchFamily="34" charset="0"/>
              <a:buChar char="•"/>
            </a:pPr>
            <a:r>
              <a:rPr lang="en-GB" dirty="0"/>
              <a:t>three AI quality pillars: </a:t>
            </a:r>
            <a:r>
              <a:rPr lang="en-GB" b="1" dirty="0"/>
              <a:t>functionality &amp; performance, robustness, comprehensibility</a:t>
            </a:r>
          </a:p>
          <a:p>
            <a:pPr marL="342900" indent="-342900">
              <a:buFont typeface="Arial" panose="020B0604020202020204" pitchFamily="34" charset="0"/>
              <a:buChar char="•"/>
            </a:pPr>
            <a:r>
              <a:rPr lang="en-GB" dirty="0"/>
              <a:t>AI module as part of a software system is the focus of DIN SPEC 92001</a:t>
            </a:r>
          </a:p>
          <a:p>
            <a:pPr marL="342900" indent="-342900">
              <a:buFont typeface="Arial" panose="020B0604020202020204" pitchFamily="34" charset="0"/>
              <a:buChar char="•"/>
            </a:pPr>
            <a:r>
              <a:rPr lang="en-GB" dirty="0"/>
              <a:t>risk evaluation: high-risk and low-risk modules and possible deviations from requirements</a:t>
            </a:r>
          </a:p>
          <a:p>
            <a:pPr marL="342900" indent="-342900">
              <a:buFont typeface="Arial" panose="020B0604020202020204" pitchFamily="34" charset="0"/>
              <a:buChar char="•"/>
            </a:pPr>
            <a:r>
              <a:rPr lang="en-GB" dirty="0"/>
              <a:t>environment (</a:t>
            </a:r>
            <a:r>
              <a:rPr lang="en-GB" dirty="0" err="1"/>
              <a:t>w.r.t.</a:t>
            </a:r>
            <a:r>
              <a:rPr lang="en-GB" dirty="0"/>
              <a:t> its embedding in a software system), platform (hardware and OS), data (used for training, validation, testing), model (model space and inference model)</a:t>
            </a:r>
          </a:p>
        </p:txBody>
      </p:sp>
      <p:sp>
        <p:nvSpPr>
          <p:cNvPr id="4" name="Fußzeilenplatzhalter 3">
            <a:extLst>
              <a:ext uri="{FF2B5EF4-FFF2-40B4-BE49-F238E27FC236}">
                <a16:creationId xmlns:a16="http://schemas.microsoft.com/office/drawing/2014/main" id="{C705C32F-A384-ED4A-B4E8-D8FE5B109C86}"/>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196887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65AE4-4768-9D4E-90F1-46766D420CC6}"/>
              </a:ext>
            </a:extLst>
          </p:cNvPr>
          <p:cNvSpPr>
            <a:spLocks noGrp="1"/>
          </p:cNvSpPr>
          <p:nvPr>
            <p:ph type="title"/>
          </p:nvPr>
        </p:nvSpPr>
        <p:spPr/>
        <p:txBody>
          <a:bodyPr/>
          <a:lstStyle/>
          <a:p>
            <a:r>
              <a:rPr lang="en-US" dirty="0"/>
              <a:t>DIN SPEC 92001-2: Robustness</a:t>
            </a:r>
          </a:p>
        </p:txBody>
      </p:sp>
      <p:sp>
        <p:nvSpPr>
          <p:cNvPr id="3" name="Inhaltsplatzhalter 2">
            <a:extLst>
              <a:ext uri="{FF2B5EF4-FFF2-40B4-BE49-F238E27FC236}">
                <a16:creationId xmlns:a16="http://schemas.microsoft.com/office/drawing/2014/main" id="{292ED66D-49B1-3843-A459-8B920321E96F}"/>
              </a:ext>
            </a:extLst>
          </p:cNvPr>
          <p:cNvSpPr>
            <a:spLocks noGrp="1"/>
          </p:cNvSpPr>
          <p:nvPr>
            <p:ph sz="quarter" idx="10"/>
          </p:nvPr>
        </p:nvSpPr>
        <p:spPr>
          <a:xfrm>
            <a:off x="609757" y="1600571"/>
            <a:ext cx="9775213" cy="4680000"/>
          </a:xfrm>
        </p:spPr>
        <p:txBody>
          <a:bodyPr/>
          <a:lstStyle/>
          <a:p>
            <a:pPr marL="342900" indent="-342900">
              <a:buFont typeface="Arial" panose="020B0604020202020204" pitchFamily="34" charset="0"/>
              <a:buChar char="•"/>
            </a:pPr>
            <a:r>
              <a:rPr lang="en-GB" dirty="0"/>
              <a:t>draft stage, requirements documents</a:t>
            </a:r>
          </a:p>
          <a:p>
            <a:pPr marL="342900" indent="-342900">
              <a:buFont typeface="Arial" panose="020B0604020202020204" pitchFamily="34" charset="0"/>
              <a:buChar char="•"/>
            </a:pPr>
            <a:r>
              <a:rPr lang="en-GB" dirty="0"/>
              <a:t>distinguishes </a:t>
            </a:r>
            <a:r>
              <a:rPr lang="en-GB" b="1" dirty="0"/>
              <a:t>adversarial robustness </a:t>
            </a:r>
            <a:r>
              <a:rPr lang="en-GB" dirty="0"/>
              <a:t>(adversarial perturbations) and </a:t>
            </a:r>
            <a:r>
              <a:rPr lang="en-GB" b="1" dirty="0"/>
              <a:t>corruption robustness </a:t>
            </a:r>
            <a:r>
              <a:rPr lang="en-GB" dirty="0"/>
              <a:t>(natural causes such as hardware deterioration or distributional shifts)</a:t>
            </a:r>
          </a:p>
          <a:p>
            <a:pPr marL="342900" indent="-342900">
              <a:buFont typeface="Arial" panose="020B0604020202020204" pitchFamily="34" charset="0"/>
              <a:buChar char="•"/>
            </a:pPr>
            <a:r>
              <a:rPr lang="en-GB" dirty="0"/>
              <a:t>for both: threat model analysis, likelihood &amp; impact analysis, </a:t>
            </a:r>
            <a:r>
              <a:rPr lang="en-GB" b="1" dirty="0"/>
              <a:t>robustness evaluation</a:t>
            </a:r>
            <a:r>
              <a:rPr lang="en-GB" dirty="0"/>
              <a:t>, mitigations</a:t>
            </a:r>
          </a:p>
          <a:p>
            <a:pPr marL="702900" lvl="1" indent="-342900">
              <a:buFont typeface="Arial" panose="020B0604020202020204" pitchFamily="34" charset="0"/>
              <a:buChar char="•"/>
            </a:pPr>
            <a:r>
              <a:rPr lang="en-GB" dirty="0"/>
              <a:t>example: </a:t>
            </a:r>
            <a:r>
              <a:rPr lang="en-GB" dirty="0" err="1"/>
              <a:t>analyze</a:t>
            </a:r>
            <a:r>
              <a:rPr lang="en-GB" dirty="0"/>
              <a:t> the given AI module with respect to the test plan after every training procedure, adversarial metric list update, or other fundamental code changes.</a:t>
            </a:r>
          </a:p>
          <a:p>
            <a:pPr marL="702900" lvl="1" indent="-342900">
              <a:buFont typeface="Arial" panose="020B0604020202020204" pitchFamily="34" charset="0"/>
              <a:buChar char="•"/>
            </a:pPr>
            <a:endParaRPr lang="en-GB" dirty="0"/>
          </a:p>
        </p:txBody>
      </p:sp>
      <p:sp>
        <p:nvSpPr>
          <p:cNvPr id="4" name="Fußzeilenplatzhalter 3">
            <a:extLst>
              <a:ext uri="{FF2B5EF4-FFF2-40B4-BE49-F238E27FC236}">
                <a16:creationId xmlns:a16="http://schemas.microsoft.com/office/drawing/2014/main" id="{C705C32F-A384-ED4A-B4E8-D8FE5B109C86}"/>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68416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FF1D0-05BD-DD41-A7E2-5D7EFAC7FCCB}"/>
              </a:ext>
            </a:extLst>
          </p:cNvPr>
          <p:cNvSpPr>
            <a:spLocks noGrp="1"/>
          </p:cNvSpPr>
          <p:nvPr>
            <p:ph type="title"/>
          </p:nvPr>
        </p:nvSpPr>
        <p:spPr/>
        <p:txBody>
          <a:bodyPr/>
          <a:lstStyle/>
          <a:p>
            <a:r>
              <a:rPr lang="en-US" dirty="0"/>
              <a:t>ISO 29119-11: Guidelines on the Testing of AI-based Systems</a:t>
            </a:r>
          </a:p>
        </p:txBody>
      </p:sp>
      <p:sp>
        <p:nvSpPr>
          <p:cNvPr id="3" name="Inhaltsplatzhalter 2">
            <a:extLst>
              <a:ext uri="{FF2B5EF4-FFF2-40B4-BE49-F238E27FC236}">
                <a16:creationId xmlns:a16="http://schemas.microsoft.com/office/drawing/2014/main" id="{99D6F11B-6F43-434F-A03A-4F9456D1DF06}"/>
              </a:ext>
            </a:extLst>
          </p:cNvPr>
          <p:cNvSpPr>
            <a:spLocks noGrp="1"/>
          </p:cNvSpPr>
          <p:nvPr>
            <p:ph sz="quarter" idx="10"/>
          </p:nvPr>
        </p:nvSpPr>
        <p:spPr/>
        <p:txBody>
          <a:bodyPr/>
          <a:lstStyle/>
          <a:p>
            <a:pPr marL="342900" indent="-342900">
              <a:buFont typeface="Arial" panose="020B0604020202020204" pitchFamily="34" charset="0"/>
              <a:buChar char="•"/>
            </a:pPr>
            <a:r>
              <a:rPr lang="en-US" dirty="0"/>
              <a:t>introduction to AI and testing: very general, refers to the DIN SPEC 92001 parts 1 and 2 (AI quality metamodel)</a:t>
            </a:r>
          </a:p>
          <a:p>
            <a:pPr marL="342900" indent="-342900">
              <a:buFont typeface="Arial" panose="020B0604020202020204" pitchFamily="34" charset="0"/>
              <a:buChar char="•"/>
            </a:pPr>
            <a:r>
              <a:rPr lang="en-US" dirty="0"/>
              <a:t>focuses on machine learning</a:t>
            </a:r>
          </a:p>
          <a:p>
            <a:pPr marL="342900" indent="-342900">
              <a:buFont typeface="Arial" panose="020B0604020202020204" pitchFamily="34" charset="0"/>
              <a:buChar char="•"/>
            </a:pPr>
            <a:r>
              <a:rPr lang="en-US" dirty="0"/>
              <a:t>quality characteristics in addition to ISO 25010 to be considered when testing: </a:t>
            </a:r>
            <a:r>
              <a:rPr lang="en-US" b="1" dirty="0"/>
              <a:t>flexibility, adaptability, autonomy, evolution, bias, transparency/interpretability/</a:t>
            </a:r>
            <a:r>
              <a:rPr lang="en-US" b="1" dirty="0" err="1"/>
              <a:t>explainability</a:t>
            </a:r>
            <a:r>
              <a:rPr lang="en-US" b="1" dirty="0"/>
              <a:t>, complexity and non-determinism</a:t>
            </a:r>
          </a:p>
          <a:p>
            <a:pPr marL="342900" indent="-342900">
              <a:buFont typeface="Arial" panose="020B0604020202020204" pitchFamily="34" charset="0"/>
              <a:buChar char="•"/>
            </a:pPr>
            <a:r>
              <a:rPr lang="en-US" dirty="0"/>
              <a:t>explains machine learning workflow and quality problems: overfitting and underfitting in ML, data quality, ML algorithm and model selection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Fußzeilenplatzhalter 3">
            <a:extLst>
              <a:ext uri="{FF2B5EF4-FFF2-40B4-BE49-F238E27FC236}">
                <a16:creationId xmlns:a16="http://schemas.microsoft.com/office/drawing/2014/main" id="{25AE3397-1698-244B-A667-451E186B62CB}"/>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353710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323C7-173E-B442-B30A-4756F0C5948A}"/>
              </a:ext>
            </a:extLst>
          </p:cNvPr>
          <p:cNvSpPr>
            <a:spLocks noGrp="1"/>
          </p:cNvSpPr>
          <p:nvPr>
            <p:ph type="title"/>
          </p:nvPr>
        </p:nvSpPr>
        <p:spPr>
          <a:xfrm>
            <a:off x="609759" y="274702"/>
            <a:ext cx="9252697" cy="866110"/>
          </a:xfrm>
        </p:spPr>
        <p:txBody>
          <a:bodyPr/>
          <a:lstStyle/>
          <a:p>
            <a:r>
              <a:rPr lang="en-US" dirty="0"/>
              <a:t>ISO 29119-11: Guidelines on the Testing of AI-based Systems: Machine Learning Testing and Quality Assurance</a:t>
            </a:r>
          </a:p>
        </p:txBody>
      </p:sp>
      <p:sp>
        <p:nvSpPr>
          <p:cNvPr id="3" name="Inhaltsplatzhalter 2">
            <a:extLst>
              <a:ext uri="{FF2B5EF4-FFF2-40B4-BE49-F238E27FC236}">
                <a16:creationId xmlns:a16="http://schemas.microsoft.com/office/drawing/2014/main" id="{2E7F37E9-71D1-474E-A4B7-A39B2BE356A5}"/>
              </a:ext>
            </a:extLst>
          </p:cNvPr>
          <p:cNvSpPr>
            <a:spLocks noGrp="1"/>
          </p:cNvSpPr>
          <p:nvPr>
            <p:ph sz="quarter" idx="10"/>
          </p:nvPr>
        </p:nvSpPr>
        <p:spPr/>
        <p:txBody>
          <a:bodyPr/>
          <a:lstStyle/>
          <a:p>
            <a:pPr marL="342900" indent="-342900">
              <a:buFont typeface="Arial" panose="020B0604020202020204" pitchFamily="34" charset="0"/>
              <a:buChar char="•"/>
            </a:pPr>
            <a:r>
              <a:rPr lang="en-US" sz="2000" b="1" dirty="0"/>
              <a:t>review of ML workflow</a:t>
            </a:r>
          </a:p>
          <a:p>
            <a:pPr marL="342900" indent="-342900">
              <a:buFont typeface="Arial" panose="020B0604020202020204" pitchFamily="34" charset="0"/>
              <a:buChar char="•"/>
            </a:pPr>
            <a:r>
              <a:rPr lang="en-US" sz="2000" b="1" dirty="0"/>
              <a:t>acceptance criteria </a:t>
            </a:r>
            <a:r>
              <a:rPr lang="en-US" sz="2000" dirty="0"/>
              <a:t>including performance metrics and AI-specific characteristics</a:t>
            </a:r>
          </a:p>
          <a:p>
            <a:pPr marL="342900" indent="-342900">
              <a:buFont typeface="Arial" panose="020B0604020202020204" pitchFamily="34" charset="0"/>
              <a:buChar char="•"/>
            </a:pPr>
            <a:r>
              <a:rPr lang="en-US" sz="2000" b="1" dirty="0"/>
              <a:t>framework, algorithm/model and hyperparameter selection</a:t>
            </a:r>
          </a:p>
          <a:p>
            <a:pPr marL="342900" indent="-342900">
              <a:buFont typeface="Arial" panose="020B0604020202020204" pitchFamily="34" charset="0"/>
              <a:buChar char="•"/>
            </a:pPr>
            <a:r>
              <a:rPr lang="en-US" sz="2000" b="1" dirty="0"/>
              <a:t>training data quality:</a:t>
            </a:r>
            <a:r>
              <a:rPr lang="en-US" sz="2000" dirty="0"/>
              <a:t> selection of training data in terms of the size of the data set and characteristics such as bias, transparency and completeness</a:t>
            </a:r>
          </a:p>
          <a:p>
            <a:pPr marL="342900" indent="-342900">
              <a:buFont typeface="Arial" panose="020B0604020202020204" pitchFamily="34" charset="0"/>
              <a:buChar char="•"/>
            </a:pPr>
            <a:r>
              <a:rPr lang="en-US" sz="2000" b="1" dirty="0"/>
              <a:t>test data quality:</a:t>
            </a:r>
            <a:r>
              <a:rPr lang="en-US" sz="2000" dirty="0"/>
              <a:t> level of independence from training data</a:t>
            </a:r>
          </a:p>
          <a:p>
            <a:pPr marL="342900" indent="-342900">
              <a:buFont typeface="Arial" panose="020B0604020202020204" pitchFamily="34" charset="0"/>
              <a:buChar char="•"/>
            </a:pPr>
            <a:r>
              <a:rPr lang="en-US" sz="2000" b="1" dirty="0"/>
              <a:t>model updates:</a:t>
            </a:r>
            <a:r>
              <a:rPr lang="en-US" sz="2000" dirty="0"/>
              <a:t> re-testing, e.g. A/B testing or black-box testing</a:t>
            </a:r>
          </a:p>
          <a:p>
            <a:pPr marL="342900" indent="-342900">
              <a:buFont typeface="Arial" panose="020B0604020202020204" pitchFamily="34" charset="0"/>
              <a:buChar char="•"/>
            </a:pPr>
            <a:r>
              <a:rPr lang="en-US" sz="2000" b="1" dirty="0"/>
              <a:t>adversarial examples and testing:</a:t>
            </a:r>
            <a:r>
              <a:rPr lang="en-US" sz="2000" dirty="0"/>
              <a:t> first distinction between black-box and white-box testing</a:t>
            </a:r>
          </a:p>
        </p:txBody>
      </p:sp>
      <p:sp>
        <p:nvSpPr>
          <p:cNvPr id="4" name="Fußzeilenplatzhalter 3">
            <a:extLst>
              <a:ext uri="{FF2B5EF4-FFF2-40B4-BE49-F238E27FC236}">
                <a16:creationId xmlns:a16="http://schemas.microsoft.com/office/drawing/2014/main" id="{72EE9A0D-D594-164C-88C6-E52DF58009B7}"/>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185421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D00B0-FF49-3948-BE51-E41BD060F3BE}"/>
              </a:ext>
            </a:extLst>
          </p:cNvPr>
          <p:cNvSpPr>
            <a:spLocks noGrp="1"/>
          </p:cNvSpPr>
          <p:nvPr>
            <p:ph type="title"/>
          </p:nvPr>
        </p:nvSpPr>
        <p:spPr>
          <a:xfrm>
            <a:off x="609759" y="274702"/>
            <a:ext cx="9887179" cy="866110"/>
          </a:xfrm>
        </p:spPr>
        <p:txBody>
          <a:bodyPr/>
          <a:lstStyle/>
          <a:p>
            <a:r>
              <a:rPr lang="en-US" dirty="0"/>
              <a:t>ISO 29119-11: Guidelines on the Testing of AI-based Systems: Machine Learning Performance Metrics and Benchmarks</a:t>
            </a:r>
          </a:p>
        </p:txBody>
      </p:sp>
      <p:sp>
        <p:nvSpPr>
          <p:cNvPr id="3" name="Inhaltsplatzhalter 2">
            <a:extLst>
              <a:ext uri="{FF2B5EF4-FFF2-40B4-BE49-F238E27FC236}">
                <a16:creationId xmlns:a16="http://schemas.microsoft.com/office/drawing/2014/main" id="{70F2A8EE-946D-C244-A85E-06318D6EFD17}"/>
              </a:ext>
            </a:extLst>
          </p:cNvPr>
          <p:cNvSpPr>
            <a:spLocks noGrp="1"/>
          </p:cNvSpPr>
          <p:nvPr>
            <p:ph sz="quarter" idx="10"/>
          </p:nvPr>
        </p:nvSpPr>
        <p:spPr/>
        <p:txBody>
          <a:bodyPr/>
          <a:lstStyle/>
          <a:p>
            <a:r>
              <a:rPr lang="en-US" dirty="0"/>
              <a:t>machine learning performance metrics and benchmarks</a:t>
            </a:r>
          </a:p>
          <a:p>
            <a:pPr marL="342900" indent="-342900">
              <a:buFont typeface="Arial" panose="020B0604020202020204" pitchFamily="34" charset="0"/>
              <a:buChar char="•"/>
            </a:pPr>
            <a:r>
              <a:rPr lang="en-US" dirty="0"/>
              <a:t>refers to and provides the same information as ISO 24029</a:t>
            </a:r>
          </a:p>
          <a:p>
            <a:pPr marL="342900" indent="-342900">
              <a:buFont typeface="Arial" panose="020B0604020202020204" pitchFamily="34" charset="0"/>
              <a:buChar char="•"/>
            </a:pPr>
            <a:r>
              <a:rPr lang="en-US" dirty="0"/>
              <a:t>additionally: benchmarks for ML</a:t>
            </a:r>
          </a:p>
        </p:txBody>
      </p:sp>
      <p:sp>
        <p:nvSpPr>
          <p:cNvPr id="4" name="Fußzeilenplatzhalter 3">
            <a:extLst>
              <a:ext uri="{FF2B5EF4-FFF2-40B4-BE49-F238E27FC236}">
                <a16:creationId xmlns:a16="http://schemas.microsoft.com/office/drawing/2014/main" id="{616E6997-1592-1B4D-BA2B-D469132D518C}"/>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280891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60C9A-89D5-9644-AB2C-4EB5316FA1B3}"/>
              </a:ext>
            </a:extLst>
          </p:cNvPr>
          <p:cNvSpPr>
            <a:spLocks noGrp="1"/>
          </p:cNvSpPr>
          <p:nvPr>
            <p:ph type="title"/>
          </p:nvPr>
        </p:nvSpPr>
        <p:spPr/>
        <p:txBody>
          <a:bodyPr/>
          <a:lstStyle/>
          <a:p>
            <a:r>
              <a:rPr lang="en-US" dirty="0"/>
              <a:t>ISO 29119-11: Guidelines on the Testing of AI-based Systems: Introduction to the Testing of AI Systems</a:t>
            </a:r>
          </a:p>
        </p:txBody>
      </p:sp>
      <p:sp>
        <p:nvSpPr>
          <p:cNvPr id="3" name="Inhaltsplatzhalter 2">
            <a:extLst>
              <a:ext uri="{FF2B5EF4-FFF2-40B4-BE49-F238E27FC236}">
                <a16:creationId xmlns:a16="http://schemas.microsoft.com/office/drawing/2014/main" id="{E593B3E8-9EB8-9B40-B34E-9C29A070E0AC}"/>
              </a:ext>
            </a:extLst>
          </p:cNvPr>
          <p:cNvSpPr>
            <a:spLocks noGrp="1"/>
          </p:cNvSpPr>
          <p:nvPr>
            <p:ph sz="quarter" idx="10"/>
          </p:nvPr>
        </p:nvSpPr>
        <p:spPr/>
        <p:txBody>
          <a:bodyPr/>
          <a:lstStyle/>
          <a:p>
            <a:pPr marL="342900" indent="-342900">
              <a:buFont typeface="Arial" panose="020B0604020202020204" pitchFamily="34" charset="0"/>
              <a:buChar char="•"/>
            </a:pPr>
            <a:r>
              <a:rPr lang="en-US" dirty="0"/>
              <a:t>challenges in testing AI-based Systems</a:t>
            </a:r>
          </a:p>
          <a:p>
            <a:pPr marL="702900" lvl="1" indent="-342900">
              <a:buFont typeface="Arial" panose="020B0604020202020204" pitchFamily="34" charset="0"/>
              <a:buChar char="•"/>
            </a:pPr>
            <a:r>
              <a:rPr lang="en-US" dirty="0"/>
              <a:t>system specifications (how to specify the expected system behavior), related to the test oracle problem, a priori/a posteriori testing and complexity</a:t>
            </a:r>
          </a:p>
          <a:p>
            <a:pPr marL="702900" lvl="1" indent="-342900">
              <a:buFont typeface="Arial" panose="020B0604020202020204" pitchFamily="34" charset="0"/>
              <a:buChar char="•"/>
            </a:pPr>
            <a:r>
              <a:rPr lang="en-US" dirty="0"/>
              <a:t>test input data</a:t>
            </a:r>
          </a:p>
          <a:p>
            <a:pPr marL="702900" lvl="1" indent="-342900">
              <a:buFont typeface="Arial" panose="020B0604020202020204" pitchFamily="34" charset="0"/>
              <a:buChar char="•"/>
            </a:pPr>
            <a:r>
              <a:rPr lang="en-US" dirty="0"/>
              <a:t>self-learning systems</a:t>
            </a:r>
          </a:p>
          <a:p>
            <a:pPr marL="702900" lvl="1" indent="-342900">
              <a:buFont typeface="Arial" panose="020B0604020202020204" pitchFamily="34" charset="0"/>
              <a:buChar char="•"/>
            </a:pPr>
            <a:r>
              <a:rPr lang="en-US" dirty="0"/>
              <a:t>flexibility, adaptability, autonomy, evolution, bias, transparency/interpretability/</a:t>
            </a:r>
            <a:r>
              <a:rPr lang="en-US" dirty="0" err="1"/>
              <a:t>explainability</a:t>
            </a:r>
            <a:r>
              <a:rPr lang="en-US" dirty="0"/>
              <a:t>, complexity and non-determinism</a:t>
            </a:r>
          </a:p>
          <a:p>
            <a:pPr marL="702900" lvl="1" indent="-342900">
              <a:buFont typeface="Arial" panose="020B0604020202020204" pitchFamily="34" charset="0"/>
              <a:buChar char="•"/>
            </a:pPr>
            <a:endParaRPr lang="en-US" dirty="0"/>
          </a:p>
        </p:txBody>
      </p:sp>
      <p:sp>
        <p:nvSpPr>
          <p:cNvPr id="4" name="Fußzeilenplatzhalter 3">
            <a:extLst>
              <a:ext uri="{FF2B5EF4-FFF2-40B4-BE49-F238E27FC236}">
                <a16:creationId xmlns:a16="http://schemas.microsoft.com/office/drawing/2014/main" id="{C73B8A3C-4E84-2D43-9E31-572D191F3EA3}"/>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203168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1B5F2-38C7-CB43-BC10-3FD42FEF7443}"/>
              </a:ext>
            </a:extLst>
          </p:cNvPr>
          <p:cNvSpPr>
            <a:spLocks noGrp="1"/>
          </p:cNvSpPr>
          <p:nvPr>
            <p:ph type="title"/>
          </p:nvPr>
        </p:nvSpPr>
        <p:spPr/>
        <p:txBody>
          <a:bodyPr/>
          <a:lstStyle/>
          <a:p>
            <a:r>
              <a:rPr lang="en-US" dirty="0"/>
              <a:t>ISO 29119-11: Guidelines on the Testing of AI-based Systems: Introduction to the Testing of AI Systems (2)</a:t>
            </a:r>
            <a:endParaRPr lang="de-DE" dirty="0"/>
          </a:p>
        </p:txBody>
      </p:sp>
      <p:sp>
        <p:nvSpPr>
          <p:cNvPr id="3" name="Inhaltsplatzhalter 2">
            <a:extLst>
              <a:ext uri="{FF2B5EF4-FFF2-40B4-BE49-F238E27FC236}">
                <a16:creationId xmlns:a16="http://schemas.microsoft.com/office/drawing/2014/main" id="{16E142FD-2DFD-034B-B96B-7934493A9106}"/>
              </a:ext>
            </a:extLst>
          </p:cNvPr>
          <p:cNvSpPr>
            <a:spLocks noGrp="1"/>
          </p:cNvSpPr>
          <p:nvPr>
            <p:ph sz="quarter" idx="10"/>
          </p:nvPr>
        </p:nvSpPr>
        <p:spPr/>
        <p:txBody>
          <a:bodyPr/>
          <a:lstStyle/>
          <a:p>
            <a:r>
              <a:rPr lang="en-US" dirty="0"/>
              <a:t>testing AI-based Systems across the life cycle</a:t>
            </a:r>
          </a:p>
          <a:p>
            <a:pPr marL="342900" indent="-342900">
              <a:buFont typeface="Arial" panose="020B0604020202020204" pitchFamily="34" charset="0"/>
              <a:buChar char="•"/>
            </a:pPr>
            <a:r>
              <a:rPr lang="en-US" b="1" dirty="0"/>
              <a:t>unit/component testing</a:t>
            </a:r>
            <a:r>
              <a:rPr lang="en-US" dirty="0"/>
              <a:t>: corresponds to the evaluation and testing stages of the ML workflow, coverage of ML components can be measured by the representativeness of the datasets (training, validation and test) – or, for neural networks, through coverage of the networks themselves</a:t>
            </a:r>
          </a:p>
          <a:p>
            <a:pPr marL="342900" indent="-342900">
              <a:buFont typeface="Arial" panose="020B0604020202020204" pitchFamily="34" charset="0"/>
              <a:buChar char="•"/>
            </a:pPr>
            <a:r>
              <a:rPr lang="en-US" b="1" dirty="0"/>
              <a:t>integration testing, system testing, system integration testing, acceptance testing</a:t>
            </a:r>
            <a:r>
              <a:rPr lang="en-US" dirty="0"/>
              <a:t>: very similar to traditional systems</a:t>
            </a:r>
          </a:p>
          <a:p>
            <a:pPr marL="342900" indent="-342900">
              <a:buFont typeface="Arial" panose="020B0604020202020204" pitchFamily="34" charset="0"/>
              <a:buChar char="•"/>
            </a:pPr>
            <a:r>
              <a:rPr lang="en-US" b="1" dirty="0"/>
              <a:t>maintenance testing:</a:t>
            </a:r>
            <a:r>
              <a:rPr lang="en-US" dirty="0"/>
              <a:t> probabilistic and non-deterministic nature of many AI-Based systems can cause apparent test fails</a:t>
            </a:r>
          </a:p>
        </p:txBody>
      </p:sp>
      <p:sp>
        <p:nvSpPr>
          <p:cNvPr id="4" name="Fußzeilenplatzhalter 3">
            <a:extLst>
              <a:ext uri="{FF2B5EF4-FFF2-40B4-BE49-F238E27FC236}">
                <a16:creationId xmlns:a16="http://schemas.microsoft.com/office/drawing/2014/main" id="{8E4B9309-B791-3840-B4BA-97DE44FEC5DA}"/>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2548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03450-5579-1541-A3DA-852F0F965F22}"/>
              </a:ext>
            </a:extLst>
          </p:cNvPr>
          <p:cNvSpPr>
            <a:spLocks noGrp="1"/>
          </p:cNvSpPr>
          <p:nvPr>
            <p:ph type="title"/>
          </p:nvPr>
        </p:nvSpPr>
        <p:spPr/>
        <p:txBody>
          <a:bodyPr/>
          <a:lstStyle/>
          <a:p>
            <a:r>
              <a:rPr lang="en-US" dirty="0"/>
              <a:t>ISO 29119-11: Guidelines on the Testing of AI-based Systems: Black Box Testing of AI-Based Systems</a:t>
            </a:r>
          </a:p>
        </p:txBody>
      </p:sp>
      <p:sp>
        <p:nvSpPr>
          <p:cNvPr id="3" name="Inhaltsplatzhalter 2">
            <a:extLst>
              <a:ext uri="{FF2B5EF4-FFF2-40B4-BE49-F238E27FC236}">
                <a16:creationId xmlns:a16="http://schemas.microsoft.com/office/drawing/2014/main" id="{C092A9C3-BA66-494D-A78A-2BAC66DCECB9}"/>
              </a:ext>
            </a:extLst>
          </p:cNvPr>
          <p:cNvSpPr>
            <a:spLocks noGrp="1"/>
          </p:cNvSpPr>
          <p:nvPr>
            <p:ph sz="quarter" idx="10"/>
          </p:nvPr>
        </p:nvSpPr>
        <p:spPr/>
        <p:txBody>
          <a:bodyPr/>
          <a:lstStyle/>
          <a:p>
            <a:pPr marL="342900" indent="-342900">
              <a:buFont typeface="Arial" panose="020B0604020202020204" pitchFamily="34" charset="0"/>
              <a:buChar char="•"/>
            </a:pPr>
            <a:r>
              <a:rPr lang="en-US" b="1" dirty="0"/>
              <a:t>combinatorial testing:</a:t>
            </a:r>
            <a:r>
              <a:rPr lang="en-US" dirty="0"/>
              <a:t> refers to ISO/IEC/IEEE 29119-4, considered very useful</a:t>
            </a:r>
          </a:p>
          <a:p>
            <a:pPr marL="342900" indent="-342900">
              <a:buFont typeface="Arial" panose="020B0604020202020204" pitchFamily="34" charset="0"/>
              <a:buChar char="•"/>
            </a:pPr>
            <a:r>
              <a:rPr lang="en-US" b="1" dirty="0"/>
              <a:t>back-to-back testing: </a:t>
            </a:r>
            <a:r>
              <a:rPr lang="en-US" dirty="0"/>
              <a:t>using an an alternative version of the system (pseudo-oracle)</a:t>
            </a:r>
          </a:p>
          <a:p>
            <a:pPr marL="342900" indent="-342900">
              <a:buFont typeface="Arial" panose="020B0604020202020204" pitchFamily="34" charset="0"/>
              <a:buChar char="•"/>
            </a:pPr>
            <a:r>
              <a:rPr lang="en-US" b="1" dirty="0"/>
              <a:t>A/B testing:</a:t>
            </a:r>
            <a:r>
              <a:rPr lang="en-US" dirty="0"/>
              <a:t> testing two different systems against each other</a:t>
            </a:r>
          </a:p>
          <a:p>
            <a:pPr marL="342900" indent="-342900">
              <a:buFont typeface="Arial" panose="020B0604020202020204" pitchFamily="34" charset="0"/>
              <a:buChar char="•"/>
            </a:pPr>
            <a:r>
              <a:rPr lang="en-US" b="1" dirty="0"/>
              <a:t>metamorphic testing:</a:t>
            </a:r>
            <a:r>
              <a:rPr lang="en-US" dirty="0"/>
              <a:t> based on metamorphic relations that describe the relationship of outputs depending on the relationship of inputs</a:t>
            </a:r>
          </a:p>
          <a:p>
            <a:pPr marL="342900" indent="-342900">
              <a:buFont typeface="Arial" panose="020B0604020202020204" pitchFamily="34" charset="0"/>
              <a:buChar char="•"/>
            </a:pPr>
            <a:r>
              <a:rPr lang="en-US" b="1" dirty="0"/>
              <a:t>exploratory testing</a:t>
            </a:r>
          </a:p>
        </p:txBody>
      </p:sp>
      <p:sp>
        <p:nvSpPr>
          <p:cNvPr id="4" name="Fußzeilenplatzhalter 3">
            <a:extLst>
              <a:ext uri="{FF2B5EF4-FFF2-40B4-BE49-F238E27FC236}">
                <a16:creationId xmlns:a16="http://schemas.microsoft.com/office/drawing/2014/main" id="{7F2348C5-DBCF-6043-A9F9-F8F9F7F8396D}"/>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57319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E6C37-9045-3547-878B-55D38EF95F27}"/>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31272D65-ED65-644A-891D-8F2936B89E07}"/>
              </a:ext>
            </a:extLst>
          </p:cNvPr>
          <p:cNvSpPr>
            <a:spLocks noGrp="1"/>
          </p:cNvSpPr>
          <p:nvPr>
            <p:ph sz="quarter" idx="10"/>
          </p:nvPr>
        </p:nvSpPr>
        <p:spPr/>
        <p:txBody>
          <a:bodyPr/>
          <a:lstStyle/>
          <a:p>
            <a:endParaRPr lang="de-DE" dirty="0"/>
          </a:p>
          <a:p>
            <a:pPr marL="342900" indent="-342900">
              <a:buFont typeface="Arial" panose="020B0604020202020204" pitchFamily="34" charset="0"/>
              <a:buChar char="•"/>
            </a:pPr>
            <a:r>
              <a:rPr lang="en-GB" b="1" dirty="0"/>
              <a:t>ISO/IEC TR24029 </a:t>
            </a:r>
            <a:r>
              <a:rPr lang="en-GB" dirty="0"/>
              <a:t>Assessment of the robustness of neural networks</a:t>
            </a:r>
          </a:p>
          <a:p>
            <a:pPr marL="342900" indent="-342900">
              <a:buFont typeface="Arial" panose="020B0604020202020204" pitchFamily="34" charset="0"/>
              <a:buChar char="•"/>
            </a:pPr>
            <a:r>
              <a:rPr lang="en-GB" b="1" dirty="0"/>
              <a:t>DIN SPEC 92001 </a:t>
            </a:r>
            <a:r>
              <a:rPr lang="en-GB" dirty="0"/>
              <a:t>AI Quality Metamodel and Robustness</a:t>
            </a:r>
          </a:p>
          <a:p>
            <a:pPr marL="342900" indent="-342900">
              <a:buFont typeface="Arial" panose="020B0604020202020204" pitchFamily="34" charset="0"/>
              <a:buChar char="•"/>
            </a:pPr>
            <a:r>
              <a:rPr lang="en-GB" b="1" dirty="0"/>
              <a:t>ISO/IEC TR 29119-11</a:t>
            </a:r>
            <a:r>
              <a:rPr lang="en-GB" dirty="0"/>
              <a:t> Software and systems engineering</a:t>
            </a:r>
            <a:endParaRPr lang="de-DE" dirty="0"/>
          </a:p>
        </p:txBody>
      </p:sp>
      <p:sp>
        <p:nvSpPr>
          <p:cNvPr id="4" name="Fußzeilenplatzhalter 3">
            <a:extLst>
              <a:ext uri="{FF2B5EF4-FFF2-40B4-BE49-F238E27FC236}">
                <a16:creationId xmlns:a16="http://schemas.microsoft.com/office/drawing/2014/main" id="{429A4E12-9C71-5944-A119-10D140075EBE}"/>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47028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6A59B-B94E-6245-8D9F-6AA7DAD01711}"/>
              </a:ext>
            </a:extLst>
          </p:cNvPr>
          <p:cNvSpPr>
            <a:spLocks noGrp="1"/>
          </p:cNvSpPr>
          <p:nvPr>
            <p:ph type="title"/>
          </p:nvPr>
        </p:nvSpPr>
        <p:spPr/>
        <p:txBody>
          <a:bodyPr/>
          <a:lstStyle/>
          <a:p>
            <a:r>
              <a:rPr lang="en-US" dirty="0"/>
              <a:t>ISO 29119-11: Guidelines on the Testing of AI-based Systems: White Box Testing of Neural Networks</a:t>
            </a:r>
            <a:endParaRPr lang="de-DE" dirty="0"/>
          </a:p>
        </p:txBody>
      </p:sp>
      <p:pic>
        <p:nvPicPr>
          <p:cNvPr id="5" name="Inhaltsplatzhalter 4">
            <a:extLst>
              <a:ext uri="{FF2B5EF4-FFF2-40B4-BE49-F238E27FC236}">
                <a16:creationId xmlns:a16="http://schemas.microsoft.com/office/drawing/2014/main" id="{2F60237F-3E99-5B41-B11F-89FBACDE6ECB}"/>
              </a:ext>
            </a:extLst>
          </p:cNvPr>
          <p:cNvPicPr>
            <a:picLocks noGrp="1" noChangeAspect="1"/>
          </p:cNvPicPr>
          <p:nvPr>
            <p:ph sz="quarter" idx="10"/>
          </p:nvPr>
        </p:nvPicPr>
        <p:blipFill>
          <a:blip r:embed="rId2"/>
          <a:stretch>
            <a:fillRect/>
          </a:stretch>
        </p:blipFill>
        <p:spPr>
          <a:xfrm>
            <a:off x="394172" y="1854133"/>
            <a:ext cx="4401680" cy="3016446"/>
          </a:xfrm>
          <a:prstGeom prst="rect">
            <a:avLst/>
          </a:prstGeom>
        </p:spPr>
      </p:pic>
      <p:sp>
        <p:nvSpPr>
          <p:cNvPr id="4" name="Fußzeilenplatzhalter 3">
            <a:extLst>
              <a:ext uri="{FF2B5EF4-FFF2-40B4-BE49-F238E27FC236}">
                <a16:creationId xmlns:a16="http://schemas.microsoft.com/office/drawing/2014/main" id="{E59F5B33-49B5-024E-B84A-6EEDCB9CC409}"/>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pic>
        <p:nvPicPr>
          <p:cNvPr id="6" name="Grafik 5">
            <a:extLst>
              <a:ext uri="{FF2B5EF4-FFF2-40B4-BE49-F238E27FC236}">
                <a16:creationId xmlns:a16="http://schemas.microsoft.com/office/drawing/2014/main" id="{2B7325CA-5B61-844A-A976-70E101230ED9}"/>
              </a:ext>
            </a:extLst>
          </p:cNvPr>
          <p:cNvPicPr>
            <a:picLocks noChangeAspect="1"/>
          </p:cNvPicPr>
          <p:nvPr/>
        </p:nvPicPr>
        <p:blipFill>
          <a:blip r:embed="rId3"/>
          <a:stretch>
            <a:fillRect/>
          </a:stretch>
        </p:blipFill>
        <p:spPr>
          <a:xfrm>
            <a:off x="4795852" y="1735493"/>
            <a:ext cx="5220716" cy="3135086"/>
          </a:xfrm>
          <a:prstGeom prst="rect">
            <a:avLst/>
          </a:prstGeom>
        </p:spPr>
      </p:pic>
    </p:spTree>
    <p:extLst>
      <p:ext uri="{BB962C8B-B14F-4D97-AF65-F5344CB8AC3E}">
        <p14:creationId xmlns:p14="http://schemas.microsoft.com/office/powerpoint/2010/main" val="3946800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6A59B-B94E-6245-8D9F-6AA7DAD01711}"/>
              </a:ext>
            </a:extLst>
          </p:cNvPr>
          <p:cNvSpPr>
            <a:spLocks noGrp="1"/>
          </p:cNvSpPr>
          <p:nvPr>
            <p:ph type="title"/>
          </p:nvPr>
        </p:nvSpPr>
        <p:spPr/>
        <p:txBody>
          <a:bodyPr/>
          <a:lstStyle/>
          <a:p>
            <a:r>
              <a:rPr lang="en-US" dirty="0"/>
              <a:t>ISO 29119-11: Guidelines on the Testing of AI-based Systems: White Box Testing of Neural Networks</a:t>
            </a:r>
            <a:endParaRPr lang="de-DE" dirty="0"/>
          </a:p>
        </p:txBody>
      </p:sp>
      <p:sp>
        <p:nvSpPr>
          <p:cNvPr id="4" name="Fußzeilenplatzhalter 3">
            <a:extLst>
              <a:ext uri="{FF2B5EF4-FFF2-40B4-BE49-F238E27FC236}">
                <a16:creationId xmlns:a16="http://schemas.microsoft.com/office/drawing/2014/main" id="{E59F5B33-49B5-024E-B84A-6EEDCB9CC409}"/>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7" name="Inhaltsplatzhalter 6">
            <a:extLst>
              <a:ext uri="{FF2B5EF4-FFF2-40B4-BE49-F238E27FC236}">
                <a16:creationId xmlns:a16="http://schemas.microsoft.com/office/drawing/2014/main" id="{1C04AEAA-7816-1349-9EBA-FE4D38791DAD}"/>
              </a:ext>
            </a:extLst>
          </p:cNvPr>
          <p:cNvSpPr>
            <a:spLocks noGrp="1"/>
          </p:cNvSpPr>
          <p:nvPr>
            <p:ph sz="quarter" idx="10"/>
          </p:nvPr>
        </p:nvSpPr>
        <p:spPr/>
        <p:txBody>
          <a:bodyPr/>
          <a:lstStyle/>
          <a:p>
            <a:pPr marL="342900" indent="-342900">
              <a:buFont typeface="Arial" panose="020B0604020202020204" pitchFamily="34" charset="0"/>
              <a:buChar char="•"/>
            </a:pPr>
            <a:r>
              <a:rPr lang="en-US" sz="2000" b="1" dirty="0"/>
              <a:t>neuron coverage:</a:t>
            </a:r>
            <a:r>
              <a:rPr lang="en-US" sz="2000" dirty="0"/>
              <a:t> proportion of activated neurons</a:t>
            </a:r>
          </a:p>
          <a:p>
            <a:pPr marL="342900" indent="-342900">
              <a:buFont typeface="Arial" panose="020B0604020202020204" pitchFamily="34" charset="0"/>
              <a:buChar char="•"/>
            </a:pPr>
            <a:r>
              <a:rPr lang="en-US" sz="2000" b="1" dirty="0"/>
              <a:t>threshold coverage:</a:t>
            </a:r>
            <a:r>
              <a:rPr lang="en-US" sz="2000" dirty="0"/>
              <a:t> proportion of neurons exceeding a threshold activation value</a:t>
            </a:r>
          </a:p>
          <a:p>
            <a:pPr marL="342900" indent="-342900">
              <a:buFont typeface="Arial" panose="020B0604020202020204" pitchFamily="34" charset="0"/>
              <a:buChar char="•"/>
            </a:pPr>
            <a:r>
              <a:rPr lang="en-US" sz="2000" b="1" dirty="0"/>
              <a:t>sign change coverage:</a:t>
            </a:r>
            <a:r>
              <a:rPr lang="en-US" sz="2000" dirty="0"/>
              <a:t> proportion of neurons activated with both positive and negative activation values</a:t>
            </a:r>
          </a:p>
          <a:p>
            <a:pPr marL="342900" indent="-342900">
              <a:buFont typeface="Arial" panose="020B0604020202020204" pitchFamily="34" charset="0"/>
              <a:buChar char="•"/>
            </a:pPr>
            <a:r>
              <a:rPr lang="en-US" sz="2000" b="1" dirty="0"/>
              <a:t>value change coverage:</a:t>
            </a:r>
            <a:r>
              <a:rPr lang="en-US" sz="2000" dirty="0"/>
              <a:t> proportion of neurons activated where their activation values differ by more than a change amount</a:t>
            </a:r>
          </a:p>
          <a:p>
            <a:pPr marL="342900" indent="-342900">
              <a:buFont typeface="Arial" panose="020B0604020202020204" pitchFamily="34" charset="0"/>
              <a:buChar char="•"/>
            </a:pPr>
            <a:r>
              <a:rPr lang="en-US" sz="2000" b="1" dirty="0"/>
              <a:t>sign-sign coverage:</a:t>
            </a:r>
            <a:r>
              <a:rPr lang="en-US" sz="2000" dirty="0"/>
              <a:t> achieved if each neuron by changing sign can be shown to individually cause one neuron in the next layer to change sign while all other neurons in the next layer stay the same</a:t>
            </a:r>
          </a:p>
          <a:p>
            <a:pPr marL="342900" indent="-342900">
              <a:buFont typeface="Arial" panose="020B0604020202020204" pitchFamily="34" charset="0"/>
              <a:buChar char="•"/>
            </a:pPr>
            <a:r>
              <a:rPr lang="en-US" sz="2000" b="1" dirty="0"/>
              <a:t>layer coverage:</a:t>
            </a:r>
            <a:r>
              <a:rPr lang="en-US" sz="2000" dirty="0"/>
              <a:t> defined based on whole layers of the neural network and how the activation values for the set of neurons in a whole layer change</a:t>
            </a:r>
          </a:p>
        </p:txBody>
      </p:sp>
    </p:spTree>
    <p:extLst>
      <p:ext uri="{BB962C8B-B14F-4D97-AF65-F5344CB8AC3E}">
        <p14:creationId xmlns:p14="http://schemas.microsoft.com/office/powerpoint/2010/main" val="2703835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189E4-F37B-AB46-A9D3-33BAC6E6E596}"/>
              </a:ext>
            </a:extLst>
          </p:cNvPr>
          <p:cNvSpPr>
            <a:spLocks noGrp="1"/>
          </p:cNvSpPr>
          <p:nvPr>
            <p:ph type="title"/>
          </p:nvPr>
        </p:nvSpPr>
        <p:spPr/>
        <p:txBody>
          <a:bodyPr/>
          <a:lstStyle/>
          <a:p>
            <a:r>
              <a:rPr lang="en-US" dirty="0"/>
              <a:t>ISO 29119-11: Guidelines on the Testing of AI-based Systems: </a:t>
            </a:r>
            <a:r>
              <a:rPr lang="de-DE" dirty="0"/>
              <a:t>White Box Testing Tools </a:t>
            </a:r>
            <a:r>
              <a:rPr lang="de-DE" dirty="0" err="1"/>
              <a:t>for</a:t>
            </a:r>
            <a:r>
              <a:rPr lang="de-DE" dirty="0"/>
              <a:t> </a:t>
            </a:r>
            <a:r>
              <a:rPr lang="de-DE" dirty="0" err="1"/>
              <a:t>Neural</a:t>
            </a:r>
            <a:r>
              <a:rPr lang="de-DE" dirty="0"/>
              <a:t> Networks</a:t>
            </a:r>
          </a:p>
        </p:txBody>
      </p:sp>
      <p:sp>
        <p:nvSpPr>
          <p:cNvPr id="3" name="Inhaltsplatzhalter 2">
            <a:extLst>
              <a:ext uri="{FF2B5EF4-FFF2-40B4-BE49-F238E27FC236}">
                <a16:creationId xmlns:a16="http://schemas.microsoft.com/office/drawing/2014/main" id="{7DBAC990-20A6-FA45-A4C6-1B8AF04C4F48}"/>
              </a:ext>
            </a:extLst>
          </p:cNvPr>
          <p:cNvSpPr>
            <a:spLocks noGrp="1"/>
          </p:cNvSpPr>
          <p:nvPr>
            <p:ph sz="quarter" idx="10"/>
          </p:nvPr>
        </p:nvSpPr>
        <p:spPr/>
        <p:txBody>
          <a:bodyPr/>
          <a:lstStyle/>
          <a:p>
            <a:pPr marL="342900" indent="-342900">
              <a:buFont typeface="Arial" panose="020B0604020202020204" pitchFamily="34" charset="0"/>
              <a:buChar char="•"/>
            </a:pPr>
            <a:r>
              <a:rPr lang="en-US" b="1" dirty="0" err="1"/>
              <a:t>DeepXplore</a:t>
            </a:r>
            <a:r>
              <a:rPr lang="en-US" b="1" dirty="0"/>
              <a:t>:</a:t>
            </a:r>
            <a:r>
              <a:rPr lang="en-US" dirty="0"/>
              <a:t> specifically for testing deep neural nets, proposes a white-box differential testing (back-to-back) algorithm to systematically generate adversarial examples that cover all neurons in the network (</a:t>
            </a:r>
            <a:r>
              <a:rPr lang="en-US" b="1" dirty="0"/>
              <a:t>threshold coverage</a:t>
            </a:r>
            <a:r>
              <a:rPr lang="en-US" dirty="0"/>
              <a:t>).</a:t>
            </a:r>
          </a:p>
          <a:p>
            <a:pPr marL="342900" indent="-342900">
              <a:buFont typeface="Arial" panose="020B0604020202020204" pitchFamily="34" charset="0"/>
              <a:buChar char="•"/>
            </a:pPr>
            <a:r>
              <a:rPr lang="en-US" b="1" dirty="0" err="1"/>
              <a:t>DeepTest</a:t>
            </a:r>
            <a:r>
              <a:rPr lang="en-US" b="1" dirty="0"/>
              <a:t>:</a:t>
            </a:r>
            <a:r>
              <a:rPr lang="en-US" dirty="0"/>
              <a:t> systematic testing tool for automatically detecting erroneous </a:t>
            </a:r>
            <a:r>
              <a:rPr lang="en-US" dirty="0" err="1"/>
              <a:t>behaviours</a:t>
            </a:r>
            <a:r>
              <a:rPr lang="en-US" dirty="0"/>
              <a:t> of cars driven by deep neural nets. Supports the </a:t>
            </a:r>
            <a:r>
              <a:rPr lang="en-US" b="1" dirty="0"/>
              <a:t>sign-sign coverage </a:t>
            </a:r>
            <a:r>
              <a:rPr lang="en-US" dirty="0"/>
              <a:t>for DNNs.</a:t>
            </a:r>
          </a:p>
          <a:p>
            <a:pPr marL="342900" indent="-342900">
              <a:buFont typeface="Arial" panose="020B0604020202020204" pitchFamily="34" charset="0"/>
              <a:buChar char="•"/>
            </a:pPr>
            <a:r>
              <a:rPr lang="en-US" b="1" dirty="0" err="1"/>
              <a:t>DeepCover</a:t>
            </a:r>
            <a:r>
              <a:rPr lang="en-US" b="1" dirty="0"/>
              <a:t>:</a:t>
            </a:r>
            <a:r>
              <a:rPr lang="en-US" dirty="0"/>
              <a:t> provides all the levels of coverage defined in this section.</a:t>
            </a:r>
          </a:p>
        </p:txBody>
      </p:sp>
      <p:sp>
        <p:nvSpPr>
          <p:cNvPr id="4" name="Fußzeilenplatzhalter 3">
            <a:extLst>
              <a:ext uri="{FF2B5EF4-FFF2-40B4-BE49-F238E27FC236}">
                <a16:creationId xmlns:a16="http://schemas.microsoft.com/office/drawing/2014/main" id="{3D4E3AFB-A84D-9F4B-8224-3039783C7A47}"/>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64189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975E-1AEE-AE42-A678-9CEA26103287}"/>
              </a:ext>
            </a:extLst>
          </p:cNvPr>
          <p:cNvSpPr>
            <a:spLocks noGrp="1"/>
          </p:cNvSpPr>
          <p:nvPr>
            <p:ph type="title"/>
          </p:nvPr>
        </p:nvSpPr>
        <p:spPr/>
        <p:txBody>
          <a:bodyPr/>
          <a:lstStyle/>
          <a:p>
            <a:r>
              <a:rPr lang="en-US" dirty="0"/>
              <a:t>ISO 29119-11: Guidelines on the Testing of AI-based Systems: Annex A Using AI for Testing</a:t>
            </a:r>
            <a:endParaRPr lang="de-DE" dirty="0"/>
          </a:p>
        </p:txBody>
      </p:sp>
      <p:sp>
        <p:nvSpPr>
          <p:cNvPr id="3" name="Inhaltsplatzhalter 2">
            <a:extLst>
              <a:ext uri="{FF2B5EF4-FFF2-40B4-BE49-F238E27FC236}">
                <a16:creationId xmlns:a16="http://schemas.microsoft.com/office/drawing/2014/main" id="{FA2A162C-B4E7-3C44-A185-218238C07FB2}"/>
              </a:ext>
            </a:extLst>
          </p:cNvPr>
          <p:cNvSpPr>
            <a:spLocks noGrp="1"/>
          </p:cNvSpPr>
          <p:nvPr>
            <p:ph sz="quarter" idx="10"/>
          </p:nvPr>
        </p:nvSpPr>
        <p:spPr/>
        <p:txBody>
          <a:bodyPr/>
          <a:lstStyle/>
          <a:p>
            <a:r>
              <a:rPr lang="en-US" b="1" dirty="0"/>
              <a:t>forms of AI used for testing:</a:t>
            </a:r>
            <a:r>
              <a:rPr lang="en-US" dirty="0"/>
              <a:t> probabilistic software engineering, classification, learning and prediction, search-based software engineering</a:t>
            </a:r>
          </a:p>
          <a:p>
            <a:r>
              <a:rPr lang="en-US" b="1" dirty="0"/>
              <a:t>example use cases:</a:t>
            </a:r>
            <a:r>
              <a:rPr lang="en-US" dirty="0"/>
              <a:t> bug prediction, static analysis, optimization of regression testing, test input generation, automated exploratory testing, </a:t>
            </a:r>
          </a:p>
        </p:txBody>
      </p:sp>
      <p:sp>
        <p:nvSpPr>
          <p:cNvPr id="4" name="Fußzeilenplatzhalter 3">
            <a:extLst>
              <a:ext uri="{FF2B5EF4-FFF2-40B4-BE49-F238E27FC236}">
                <a16:creationId xmlns:a16="http://schemas.microsoft.com/office/drawing/2014/main" id="{F2F09CFC-8C1D-A84E-9F11-354A931F4743}"/>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7263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3DEF1F7-33E5-D34C-B2A3-25ABCCE52753}"/>
              </a:ext>
            </a:extLst>
          </p:cNvPr>
          <p:cNvPicPr>
            <a:picLocks noChangeAspect="1"/>
          </p:cNvPicPr>
          <p:nvPr/>
        </p:nvPicPr>
        <p:blipFill>
          <a:blip r:embed="rId2"/>
          <a:stretch>
            <a:fillRect/>
          </a:stretch>
        </p:blipFill>
        <p:spPr>
          <a:xfrm>
            <a:off x="8693201" y="1600571"/>
            <a:ext cx="3498799" cy="4680000"/>
          </a:xfrm>
          <a:prstGeom prst="rect">
            <a:avLst/>
          </a:prstGeom>
        </p:spPr>
      </p:pic>
      <p:sp>
        <p:nvSpPr>
          <p:cNvPr id="2" name="Titel 1">
            <a:extLst>
              <a:ext uri="{FF2B5EF4-FFF2-40B4-BE49-F238E27FC236}">
                <a16:creationId xmlns:a16="http://schemas.microsoft.com/office/drawing/2014/main" id="{A3FF861B-3374-FE49-89E3-CF0FE43893F3}"/>
              </a:ext>
            </a:extLst>
          </p:cNvPr>
          <p:cNvSpPr>
            <a:spLocks noGrp="1"/>
          </p:cNvSpPr>
          <p:nvPr>
            <p:ph type="title"/>
          </p:nvPr>
        </p:nvSpPr>
        <p:spPr/>
        <p:txBody>
          <a:bodyPr/>
          <a:lstStyle/>
          <a:p>
            <a:r>
              <a:rPr lang="en-GB" dirty="0"/>
              <a:t>ISO 24029-1 Assessment of the Robustness of Neural Networks: H</a:t>
            </a:r>
            <a:r>
              <a:rPr lang="en-US" dirty="0" err="1"/>
              <a:t>igh</a:t>
            </a:r>
            <a:r>
              <a:rPr lang="en-US" dirty="0"/>
              <a:t>-Level Process</a:t>
            </a:r>
          </a:p>
        </p:txBody>
      </p:sp>
      <p:sp>
        <p:nvSpPr>
          <p:cNvPr id="3" name="Inhaltsplatzhalter 2">
            <a:extLst>
              <a:ext uri="{FF2B5EF4-FFF2-40B4-BE49-F238E27FC236}">
                <a16:creationId xmlns:a16="http://schemas.microsoft.com/office/drawing/2014/main" id="{49759F80-5595-624D-A76D-D230DE9816B4}"/>
              </a:ext>
            </a:extLst>
          </p:cNvPr>
          <p:cNvSpPr>
            <a:spLocks noGrp="1"/>
          </p:cNvSpPr>
          <p:nvPr>
            <p:ph sz="quarter" idx="10"/>
          </p:nvPr>
        </p:nvSpPr>
        <p:spPr>
          <a:xfrm>
            <a:off x="609758" y="1600571"/>
            <a:ext cx="8450266" cy="4680000"/>
          </a:xfrm>
        </p:spPr>
        <p:txBody>
          <a:bodyPr/>
          <a:lstStyle/>
          <a:p>
            <a:pPr marL="342900" indent="-342900">
              <a:buFont typeface="Arial" panose="020B0604020202020204" pitchFamily="34" charset="0"/>
              <a:buChar char="•"/>
            </a:pPr>
            <a:r>
              <a:rPr lang="en-US" dirty="0"/>
              <a:t>high-level process similar to a traditional testing process</a:t>
            </a:r>
          </a:p>
          <a:p>
            <a:pPr marL="457200" indent="-457200">
              <a:buFont typeface="+mj-lt"/>
              <a:buAutoNum type="arabicPeriod"/>
            </a:pPr>
            <a:r>
              <a:rPr lang="en-US" dirty="0"/>
              <a:t>state robustness goal</a:t>
            </a:r>
          </a:p>
          <a:p>
            <a:pPr marL="457200" indent="-457200">
              <a:buFont typeface="+mj-lt"/>
              <a:buAutoNum type="arabicPeriod"/>
            </a:pPr>
            <a:r>
              <a:rPr lang="en-US" dirty="0"/>
              <a:t>plan experiment</a:t>
            </a:r>
          </a:p>
          <a:p>
            <a:pPr marL="457200" indent="-457200">
              <a:buFont typeface="+mj-lt"/>
              <a:buAutoNum type="arabicPeriod"/>
            </a:pPr>
            <a:r>
              <a:rPr lang="en-US" dirty="0"/>
              <a:t>data sourcing: process of selecting, producing and/or generating the data needed (not covered in ISO 24029-1)</a:t>
            </a:r>
          </a:p>
          <a:p>
            <a:pPr marL="457200" indent="-457200">
              <a:buFont typeface="+mj-lt"/>
              <a:buAutoNum type="arabicPeriod"/>
            </a:pPr>
            <a:r>
              <a:rPr lang="en-US" dirty="0"/>
              <a:t>conduct experiment</a:t>
            </a:r>
          </a:p>
          <a:p>
            <a:pPr marL="457200" indent="-457200">
              <a:buFont typeface="+mj-lt"/>
              <a:buAutoNum type="arabicPeriod"/>
            </a:pPr>
            <a:r>
              <a:rPr lang="en-US" dirty="0"/>
              <a:t>analyze outcome</a:t>
            </a:r>
          </a:p>
          <a:p>
            <a:pPr marL="457200" indent="-457200">
              <a:buFont typeface="+mj-lt"/>
              <a:buAutoNum type="arabicPeriod"/>
            </a:pPr>
            <a:r>
              <a:rPr lang="en-US" dirty="0"/>
              <a:t>interpret results</a:t>
            </a:r>
          </a:p>
        </p:txBody>
      </p:sp>
      <p:sp>
        <p:nvSpPr>
          <p:cNvPr id="4" name="Fußzeilenplatzhalter 3">
            <a:extLst>
              <a:ext uri="{FF2B5EF4-FFF2-40B4-BE49-F238E27FC236}">
                <a16:creationId xmlns:a16="http://schemas.microsoft.com/office/drawing/2014/main" id="{F46F4F39-5647-D144-A8FB-C4FADFF5C762}"/>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428116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BEAFC-8A16-9B44-BFE4-D0C70EF5EB96}"/>
              </a:ext>
            </a:extLst>
          </p:cNvPr>
          <p:cNvSpPr>
            <a:spLocks noGrp="1"/>
          </p:cNvSpPr>
          <p:nvPr>
            <p:ph type="title"/>
          </p:nvPr>
        </p:nvSpPr>
        <p:spPr/>
        <p:txBody>
          <a:bodyPr/>
          <a:lstStyle/>
          <a:p>
            <a:r>
              <a:rPr lang="en-US" dirty="0"/>
              <a:t>ISO 24029-1 Assessment of the Robustness of Neural Networks: Classification of Methods</a:t>
            </a:r>
          </a:p>
        </p:txBody>
      </p:sp>
      <p:sp>
        <p:nvSpPr>
          <p:cNvPr id="3" name="Inhaltsplatzhalter 2">
            <a:extLst>
              <a:ext uri="{FF2B5EF4-FFF2-40B4-BE49-F238E27FC236}">
                <a16:creationId xmlns:a16="http://schemas.microsoft.com/office/drawing/2014/main" id="{431B3105-232F-2B4B-8EBD-EF878D439AC6}"/>
              </a:ext>
            </a:extLst>
          </p:cNvPr>
          <p:cNvSpPr>
            <a:spLocks noGrp="1"/>
          </p:cNvSpPr>
          <p:nvPr>
            <p:ph sz="quarter" idx="10"/>
          </p:nvPr>
        </p:nvSpPr>
        <p:spPr/>
        <p:txBody>
          <a:bodyPr/>
          <a:lstStyle/>
          <a:p>
            <a:pPr marL="342900" indent="-342900">
              <a:buFont typeface="Arial" panose="020B0604020202020204" pitchFamily="34" charset="0"/>
              <a:buChar char="•"/>
            </a:pPr>
            <a:r>
              <a:rPr lang="en-US" dirty="0"/>
              <a:t>considers three classes of method for robustness assessment</a:t>
            </a:r>
          </a:p>
          <a:p>
            <a:pPr marL="702900" lvl="1" indent="-342900">
              <a:buFont typeface="Arial" panose="020B0604020202020204" pitchFamily="34" charset="0"/>
              <a:buChar char="•"/>
            </a:pPr>
            <a:r>
              <a:rPr lang="en-US" dirty="0"/>
              <a:t>statistical methods: mathematical testing process on some datasets</a:t>
            </a:r>
          </a:p>
          <a:p>
            <a:pPr marL="702900" lvl="1" indent="-342900">
              <a:buFont typeface="Arial" panose="020B0604020202020204" pitchFamily="34" charset="0"/>
              <a:buChar char="•"/>
            </a:pPr>
            <a:r>
              <a:rPr lang="en-US" dirty="0"/>
              <a:t>formal methods: formal proof to demonstrate a mathematical property over a domain</a:t>
            </a:r>
          </a:p>
          <a:p>
            <a:pPr marL="1062900" lvl="2" indent="-342900">
              <a:buFont typeface="Arial" panose="020B0604020202020204" pitchFamily="34" charset="0"/>
              <a:buChar char="•"/>
            </a:pPr>
            <a:r>
              <a:rPr lang="en-US" dirty="0"/>
              <a:t>require approximations</a:t>
            </a:r>
          </a:p>
          <a:p>
            <a:pPr marL="702900" lvl="1" indent="-342900">
              <a:buFont typeface="Arial" panose="020B0604020202020204" pitchFamily="34" charset="0"/>
              <a:buChar char="•"/>
            </a:pPr>
            <a:r>
              <a:rPr lang="en-US" dirty="0"/>
              <a:t>empirical methods, i.e., testing</a:t>
            </a:r>
          </a:p>
          <a:p>
            <a:pPr marL="1062900" lvl="2" indent="-342900">
              <a:buFont typeface="Arial" panose="020B0604020202020204" pitchFamily="34" charset="0"/>
              <a:buChar char="•"/>
            </a:pPr>
            <a:r>
              <a:rPr lang="en-US" dirty="0"/>
              <a:t>variation of possible inputs is unlikely to be large enough to provide any guarantees on system performance</a:t>
            </a:r>
          </a:p>
        </p:txBody>
      </p:sp>
      <p:sp>
        <p:nvSpPr>
          <p:cNvPr id="4" name="Fußzeilenplatzhalter 3">
            <a:extLst>
              <a:ext uri="{FF2B5EF4-FFF2-40B4-BE49-F238E27FC236}">
                <a16:creationId xmlns:a16="http://schemas.microsoft.com/office/drawing/2014/main" id="{63E09008-6482-1C41-82A4-5D177A02531D}"/>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343507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29AAF-B1F8-6F41-A239-9177D3E7CD4C}"/>
              </a:ext>
            </a:extLst>
          </p:cNvPr>
          <p:cNvSpPr>
            <a:spLocks noGrp="1"/>
          </p:cNvSpPr>
          <p:nvPr>
            <p:ph type="title"/>
          </p:nvPr>
        </p:nvSpPr>
        <p:spPr/>
        <p:txBody>
          <a:bodyPr/>
          <a:lstStyle/>
          <a:p>
            <a:r>
              <a:rPr lang="en-US" dirty="0"/>
              <a:t>ISO 24029-1 Assessment of the Robustness of Neural Networks: Statistical Methods</a:t>
            </a:r>
          </a:p>
        </p:txBody>
      </p:sp>
      <p:sp>
        <p:nvSpPr>
          <p:cNvPr id="3" name="Inhaltsplatzhalter 2">
            <a:extLst>
              <a:ext uri="{FF2B5EF4-FFF2-40B4-BE49-F238E27FC236}">
                <a16:creationId xmlns:a16="http://schemas.microsoft.com/office/drawing/2014/main" id="{E4A86825-FFB6-CA4E-A786-D350C2CCB63E}"/>
              </a:ext>
            </a:extLst>
          </p:cNvPr>
          <p:cNvSpPr>
            <a:spLocks noGrp="1"/>
          </p:cNvSpPr>
          <p:nvPr>
            <p:ph sz="quarter" idx="10"/>
          </p:nvPr>
        </p:nvSpPr>
        <p:spPr/>
        <p:txBody>
          <a:bodyPr/>
          <a:lstStyle/>
          <a:p>
            <a:r>
              <a:rPr lang="en-US" dirty="0"/>
              <a:t>provide statistical measures for </a:t>
            </a:r>
          </a:p>
          <a:p>
            <a:pPr marL="342900" indent="-342900">
              <a:buFont typeface="Arial" panose="020B0604020202020204" pitchFamily="34" charset="0"/>
              <a:buChar char="•"/>
            </a:pPr>
            <a:r>
              <a:rPr lang="en-US" b="1" dirty="0"/>
              <a:t>interpolation systems:</a:t>
            </a:r>
            <a:r>
              <a:rPr lang="en-US" dirty="0"/>
              <a:t> e.g., root mean square error/deviation, max error</a:t>
            </a:r>
          </a:p>
          <a:p>
            <a:pPr marL="342900" indent="-342900">
              <a:buFont typeface="Arial" panose="020B0604020202020204" pitchFamily="34" charset="0"/>
              <a:buChar char="•"/>
            </a:pPr>
            <a:r>
              <a:rPr lang="en-US" b="1" dirty="0"/>
              <a:t>classification systems:</a:t>
            </a:r>
            <a:r>
              <a:rPr lang="en-US" dirty="0"/>
              <a:t> binary cases, multiclass cases, multilabel case, e.g. confusion matrix and related metrics</a:t>
            </a:r>
          </a:p>
          <a:p>
            <a:pPr marL="342900" indent="-342900">
              <a:buFont typeface="Arial" panose="020B0604020202020204" pitchFamily="34" charset="0"/>
              <a:buChar char="•"/>
            </a:pPr>
            <a:r>
              <a:rPr lang="en-US" b="1" dirty="0"/>
              <a:t>neural networks:</a:t>
            </a:r>
            <a:r>
              <a:rPr lang="en-US" dirty="0"/>
              <a:t> different variations of cross validation</a:t>
            </a:r>
          </a:p>
        </p:txBody>
      </p:sp>
      <p:sp>
        <p:nvSpPr>
          <p:cNvPr id="4" name="Fußzeilenplatzhalter 3">
            <a:extLst>
              <a:ext uri="{FF2B5EF4-FFF2-40B4-BE49-F238E27FC236}">
                <a16:creationId xmlns:a16="http://schemas.microsoft.com/office/drawing/2014/main" id="{24E34DA0-F67E-4C4D-B2E2-B4EDFED4354A}"/>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334959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BC9A0-E09C-FE43-A1E7-8794CED87BA7}"/>
              </a:ext>
            </a:extLst>
          </p:cNvPr>
          <p:cNvSpPr>
            <a:spLocks noGrp="1"/>
          </p:cNvSpPr>
          <p:nvPr>
            <p:ph type="title"/>
          </p:nvPr>
        </p:nvSpPr>
        <p:spPr/>
        <p:txBody>
          <a:bodyPr/>
          <a:lstStyle/>
          <a:p>
            <a:r>
              <a:rPr lang="en-US"/>
              <a:t>ISO 24029-1 Assessment of the Robustness of Neural Networks: Formal Methods</a:t>
            </a:r>
          </a:p>
        </p:txBody>
      </p:sp>
      <p:sp>
        <p:nvSpPr>
          <p:cNvPr id="3" name="Inhaltsplatzhalter 2">
            <a:extLst>
              <a:ext uri="{FF2B5EF4-FFF2-40B4-BE49-F238E27FC236}">
                <a16:creationId xmlns:a16="http://schemas.microsoft.com/office/drawing/2014/main" id="{BB34CA50-28BF-584D-8F06-B8E4400C6C5F}"/>
              </a:ext>
            </a:extLst>
          </p:cNvPr>
          <p:cNvSpPr>
            <a:spLocks noGrp="1"/>
          </p:cNvSpPr>
          <p:nvPr>
            <p:ph sz="quarter" idx="10"/>
          </p:nvPr>
        </p:nvSpPr>
        <p:spPr/>
        <p:txBody>
          <a:bodyPr/>
          <a:lstStyle/>
          <a:p>
            <a:pPr marL="342900" indent="-342900">
              <a:buFont typeface="Arial" panose="020B0604020202020204" pitchFamily="34" charset="0"/>
              <a:buChar char="•"/>
            </a:pPr>
            <a:r>
              <a:rPr lang="en-US" b="1" dirty="0"/>
              <a:t>interpolation stability: </a:t>
            </a:r>
            <a:r>
              <a:rPr lang="en-US" dirty="0"/>
              <a:t>to detect insufficient interpolation performance which may have an impact on robustness</a:t>
            </a:r>
          </a:p>
          <a:p>
            <a:pPr marL="702900" lvl="1" indent="-342900">
              <a:buFont typeface="Arial" panose="020B0604020202020204" pitchFamily="34" charset="0"/>
              <a:buChar char="•"/>
            </a:pPr>
            <a:r>
              <a:rPr lang="en-US" dirty="0"/>
              <a:t>uncertainty analysis</a:t>
            </a:r>
          </a:p>
          <a:p>
            <a:pPr marL="342900" indent="-342900">
              <a:buFont typeface="Arial" panose="020B0604020202020204" pitchFamily="34" charset="0"/>
              <a:buChar char="•"/>
            </a:pPr>
            <a:r>
              <a:rPr lang="en-US" b="1" dirty="0"/>
              <a:t>maximum stable space (data perturbation/adversarial samples):</a:t>
            </a:r>
            <a:r>
              <a:rPr lang="en-US" dirty="0"/>
              <a:t> size of the domain with stable classification performance</a:t>
            </a:r>
          </a:p>
          <a:p>
            <a:pPr marL="702900" lvl="1" indent="-342900">
              <a:buFont typeface="Arial" panose="020B0604020202020204" pitchFamily="34" charset="0"/>
              <a:buChar char="•"/>
            </a:pPr>
            <a:r>
              <a:rPr lang="en-US" dirty="0"/>
              <a:t>describing it as a Boolean problem to be tackled by a solver</a:t>
            </a:r>
          </a:p>
          <a:p>
            <a:pPr marL="702900" lvl="1" indent="-342900">
              <a:buFont typeface="Arial" panose="020B0604020202020204" pitchFamily="34" charset="0"/>
              <a:buChar char="•"/>
            </a:pPr>
            <a:r>
              <a:rPr lang="en-US" dirty="0"/>
              <a:t>describing it as a numerical problem resolved by an optimization algorithm seeking a maximum</a:t>
            </a:r>
          </a:p>
          <a:p>
            <a:pPr marL="702900" lvl="1" indent="-342900">
              <a:buFont typeface="Arial" panose="020B0604020202020204" pitchFamily="34" charset="0"/>
              <a:buChar char="•"/>
            </a:pPr>
            <a:r>
              <a:rPr lang="en-US" dirty="0"/>
              <a:t>describing it as a mathematical property to be approximated using abstract interpretation</a:t>
            </a:r>
          </a:p>
        </p:txBody>
      </p:sp>
      <p:sp>
        <p:nvSpPr>
          <p:cNvPr id="4" name="Fußzeilenplatzhalter 3">
            <a:extLst>
              <a:ext uri="{FF2B5EF4-FFF2-40B4-BE49-F238E27FC236}">
                <a16:creationId xmlns:a16="http://schemas.microsoft.com/office/drawing/2014/main" id="{AFB8CDA7-406F-A543-A0DB-BB932503E1FB}"/>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134930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BC9A0-E09C-FE43-A1E7-8794CED87BA7}"/>
              </a:ext>
            </a:extLst>
          </p:cNvPr>
          <p:cNvSpPr>
            <a:spLocks noGrp="1"/>
          </p:cNvSpPr>
          <p:nvPr>
            <p:ph type="title"/>
          </p:nvPr>
        </p:nvSpPr>
        <p:spPr/>
        <p:txBody>
          <a:bodyPr/>
          <a:lstStyle/>
          <a:p>
            <a:r>
              <a:rPr lang="en-US" dirty="0"/>
              <a:t>ISO 24029-1 Assessment of the Robustness of Neural Networks: Empirical Methods</a:t>
            </a:r>
          </a:p>
        </p:txBody>
      </p:sp>
      <p:sp>
        <p:nvSpPr>
          <p:cNvPr id="3" name="Inhaltsplatzhalter 2">
            <a:extLst>
              <a:ext uri="{FF2B5EF4-FFF2-40B4-BE49-F238E27FC236}">
                <a16:creationId xmlns:a16="http://schemas.microsoft.com/office/drawing/2014/main" id="{BB34CA50-28BF-584D-8F06-B8E4400C6C5F}"/>
              </a:ext>
            </a:extLst>
          </p:cNvPr>
          <p:cNvSpPr>
            <a:spLocks noGrp="1"/>
          </p:cNvSpPr>
          <p:nvPr>
            <p:ph sz="quarter" idx="10"/>
          </p:nvPr>
        </p:nvSpPr>
        <p:spPr/>
        <p:txBody>
          <a:bodyPr/>
          <a:lstStyle/>
          <a:p>
            <a:pPr marL="342900" indent="-342900">
              <a:buFont typeface="Arial" panose="020B0604020202020204" pitchFamily="34" charset="0"/>
              <a:buChar char="•"/>
            </a:pPr>
            <a:r>
              <a:rPr lang="en-US" b="1" dirty="0"/>
              <a:t>the shortest section: about 2 pages</a:t>
            </a:r>
          </a:p>
          <a:p>
            <a:pPr marL="342900" indent="-342900">
              <a:buFont typeface="Arial" panose="020B0604020202020204" pitchFamily="34" charset="0"/>
              <a:buChar char="•"/>
            </a:pPr>
            <a:r>
              <a:rPr lang="en-US" b="1" dirty="0"/>
              <a:t>field tests</a:t>
            </a:r>
          </a:p>
          <a:p>
            <a:pPr marL="702900" lvl="1" indent="-342900">
              <a:buFont typeface="Arial" panose="020B0604020202020204" pitchFamily="34" charset="0"/>
              <a:buChar char="•"/>
            </a:pPr>
            <a:r>
              <a:rPr lang="en-US" dirty="0"/>
              <a:t>very general section on AI testing</a:t>
            </a:r>
          </a:p>
          <a:p>
            <a:pPr marL="702900" lvl="1" indent="-342900">
              <a:buFont typeface="Arial" panose="020B0604020202020204" pitchFamily="34" charset="0"/>
              <a:buChar char="•"/>
            </a:pPr>
            <a:r>
              <a:rPr lang="en-US" dirty="0"/>
              <a:t>ends with synthetic input data derived from real input data collect in the field trial as a “method”</a:t>
            </a:r>
          </a:p>
          <a:p>
            <a:pPr marL="342900" indent="-342900">
              <a:buFont typeface="Arial" panose="020B0604020202020204" pitchFamily="34" charset="0"/>
              <a:buChar char="•"/>
            </a:pPr>
            <a:r>
              <a:rPr lang="en-US" b="1" dirty="0"/>
              <a:t>a posterior testing</a:t>
            </a:r>
          </a:p>
          <a:p>
            <a:pPr marL="702900" lvl="1" indent="-342900">
              <a:buFont typeface="Arial" panose="020B0604020202020204" pitchFamily="34" charset="0"/>
              <a:buChar char="•"/>
            </a:pPr>
            <a:r>
              <a:rPr lang="en-US" dirty="0"/>
              <a:t>adversarial examples</a:t>
            </a:r>
          </a:p>
          <a:p>
            <a:pPr marL="702900" lvl="1" indent="-342900">
              <a:buFont typeface="Arial" panose="020B0604020202020204" pitchFamily="34" charset="0"/>
              <a:buChar char="•"/>
            </a:pPr>
            <a:r>
              <a:rPr lang="en-US" dirty="0"/>
              <a:t>test scenarios with normal operating conditions and corner cases</a:t>
            </a:r>
          </a:p>
          <a:p>
            <a:pPr marL="702900" lvl="1" indent="-342900">
              <a:buFont typeface="Arial" panose="020B0604020202020204" pitchFamily="34" charset="0"/>
              <a:buChar char="•"/>
            </a:pPr>
            <a:r>
              <a:rPr lang="en-US" dirty="0"/>
              <a:t>a posterior evaluation and post-deployment evaluation</a:t>
            </a:r>
          </a:p>
          <a:p>
            <a:pPr marL="342900" indent="-342900">
              <a:buFont typeface="Arial" panose="020B0604020202020204" pitchFamily="34" charset="0"/>
              <a:buChar char="•"/>
            </a:pPr>
            <a:endParaRPr lang="en-US" dirty="0"/>
          </a:p>
        </p:txBody>
      </p:sp>
      <p:sp>
        <p:nvSpPr>
          <p:cNvPr id="4" name="Fußzeilenplatzhalter 3">
            <a:extLst>
              <a:ext uri="{FF2B5EF4-FFF2-40B4-BE49-F238E27FC236}">
                <a16:creationId xmlns:a16="http://schemas.microsoft.com/office/drawing/2014/main" id="{AFB8CDA7-406F-A543-A0DB-BB932503E1FB}"/>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218893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649AB-ABB7-B947-A510-905AAC220B83}"/>
              </a:ext>
            </a:extLst>
          </p:cNvPr>
          <p:cNvSpPr>
            <a:spLocks noGrp="1"/>
          </p:cNvSpPr>
          <p:nvPr>
            <p:ph type="title"/>
          </p:nvPr>
        </p:nvSpPr>
        <p:spPr/>
        <p:txBody>
          <a:bodyPr/>
          <a:lstStyle/>
          <a:p>
            <a:r>
              <a:rPr lang="en-US" dirty="0"/>
              <a:t>ISO 24029-1 Assessment of the Robustness of Neural Networks: Annex “Data Perturbation”</a:t>
            </a:r>
          </a:p>
        </p:txBody>
      </p:sp>
      <p:sp>
        <p:nvSpPr>
          <p:cNvPr id="3" name="Inhaltsplatzhalter 2">
            <a:extLst>
              <a:ext uri="{FF2B5EF4-FFF2-40B4-BE49-F238E27FC236}">
                <a16:creationId xmlns:a16="http://schemas.microsoft.com/office/drawing/2014/main" id="{37FF8039-1AD0-1642-B1AE-95258FFD501B}"/>
              </a:ext>
            </a:extLst>
          </p:cNvPr>
          <p:cNvSpPr>
            <a:spLocks noGrp="1"/>
          </p:cNvSpPr>
          <p:nvPr>
            <p:ph sz="quarter" idx="10"/>
          </p:nvPr>
        </p:nvSpPr>
        <p:spPr/>
        <p:txBody>
          <a:bodyPr/>
          <a:lstStyle/>
          <a:p>
            <a:pPr marL="342900" indent="-342900">
              <a:buFont typeface="Arial" panose="020B0604020202020204" pitchFamily="34" charset="0"/>
              <a:buChar char="•"/>
            </a:pPr>
            <a:r>
              <a:rPr lang="en-US" b="1" dirty="0"/>
              <a:t>data perturbation methods</a:t>
            </a:r>
          </a:p>
          <a:p>
            <a:pPr marL="342900" indent="-342900">
              <a:buFont typeface="Arial" panose="020B0604020202020204" pitchFamily="34" charset="0"/>
              <a:buChar char="•"/>
            </a:pPr>
            <a:r>
              <a:rPr lang="en-US" b="1" dirty="0"/>
              <a:t>examples</a:t>
            </a:r>
          </a:p>
          <a:p>
            <a:pPr marL="702900" lvl="1" indent="-342900">
              <a:buFont typeface="Arial" panose="020B0604020202020204" pitchFamily="34" charset="0"/>
              <a:buChar char="•"/>
            </a:pPr>
            <a:r>
              <a:rPr lang="en-US" b="1" dirty="0"/>
              <a:t>image perturbations:</a:t>
            </a:r>
            <a:r>
              <a:rPr lang="en-US" dirty="0"/>
              <a:t> homogeneous noising, brightening, vibration and rotation, atmospheric turbulence, blurring, blooming, smear</a:t>
            </a:r>
          </a:p>
          <a:p>
            <a:pPr marL="702900" lvl="1" indent="-342900">
              <a:buFont typeface="Arial" panose="020B0604020202020204" pitchFamily="34" charset="0"/>
              <a:buChar char="•"/>
            </a:pPr>
            <a:r>
              <a:rPr lang="en-US" b="1" dirty="0"/>
              <a:t>sound perturbations:</a:t>
            </a:r>
            <a:r>
              <a:rPr lang="en-US" dirty="0"/>
              <a:t> human-audible and ultrasound-based perturbations</a:t>
            </a:r>
          </a:p>
        </p:txBody>
      </p:sp>
      <p:sp>
        <p:nvSpPr>
          <p:cNvPr id="4" name="Fußzeilenplatzhalter 3">
            <a:extLst>
              <a:ext uri="{FF2B5EF4-FFF2-40B4-BE49-F238E27FC236}">
                <a16:creationId xmlns:a16="http://schemas.microsoft.com/office/drawing/2014/main" id="{11583011-E6B8-6841-B760-085AD894E4EE}"/>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77923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649AB-ABB7-B947-A510-905AAC220B83}"/>
              </a:ext>
            </a:extLst>
          </p:cNvPr>
          <p:cNvSpPr>
            <a:spLocks noGrp="1"/>
          </p:cNvSpPr>
          <p:nvPr>
            <p:ph type="title"/>
          </p:nvPr>
        </p:nvSpPr>
        <p:spPr/>
        <p:txBody>
          <a:bodyPr/>
          <a:lstStyle/>
          <a:p>
            <a:r>
              <a:rPr lang="en-US" dirty="0"/>
              <a:t>ISO 24029-2 Assessment of the Robustness of Neural Networks: Formal Methods Methodology</a:t>
            </a:r>
          </a:p>
        </p:txBody>
      </p:sp>
      <p:sp>
        <p:nvSpPr>
          <p:cNvPr id="3" name="Inhaltsplatzhalter 2">
            <a:extLst>
              <a:ext uri="{FF2B5EF4-FFF2-40B4-BE49-F238E27FC236}">
                <a16:creationId xmlns:a16="http://schemas.microsoft.com/office/drawing/2014/main" id="{37FF8039-1AD0-1642-B1AE-95258FFD501B}"/>
              </a:ext>
            </a:extLst>
          </p:cNvPr>
          <p:cNvSpPr>
            <a:spLocks noGrp="1"/>
          </p:cNvSpPr>
          <p:nvPr>
            <p:ph sz="quarter" idx="10"/>
          </p:nvPr>
        </p:nvSpPr>
        <p:spPr/>
        <p:txBody>
          <a:bodyPr/>
          <a:lstStyle/>
          <a:p>
            <a:pPr marL="457200" indent="-457200">
              <a:buFont typeface="+mj-lt"/>
              <a:buAutoNum type="arabicPeriod"/>
            </a:pPr>
            <a:r>
              <a:rPr lang="en-US" dirty="0"/>
              <a:t>Introduction, 2. Scope, 3, Normative references, 4. Terms and definitions</a:t>
            </a:r>
          </a:p>
          <a:p>
            <a:pPr marL="457200" indent="-457200">
              <a:buFont typeface="+mj-lt"/>
              <a:buAutoNum type="arabicPeriod" startAt="5"/>
            </a:pPr>
            <a:r>
              <a:rPr lang="en-US" dirty="0"/>
              <a:t>Methodology to put in place robustness assessment of neural networks using formal methods</a:t>
            </a:r>
          </a:p>
          <a:p>
            <a:pPr marL="817200" lvl="1" indent="-457200">
              <a:buFont typeface="+mj-lt"/>
              <a:buAutoNum type="alphaLcPeriod"/>
            </a:pPr>
            <a:r>
              <a:rPr lang="en-US" dirty="0"/>
              <a:t>Image processing context</a:t>
            </a:r>
          </a:p>
          <a:p>
            <a:pPr marL="817200" lvl="1" indent="-457200">
              <a:buFont typeface="+mj-lt"/>
              <a:buAutoNum type="alphaLcPeriod"/>
            </a:pPr>
            <a:r>
              <a:rPr lang="en-US" dirty="0"/>
              <a:t>Mathematical function interpolation context</a:t>
            </a:r>
          </a:p>
          <a:p>
            <a:pPr marL="817200" lvl="1" indent="-457200">
              <a:buFont typeface="+mj-lt"/>
              <a:buAutoNum type="alphaLcPeriod"/>
            </a:pPr>
            <a:r>
              <a:rPr lang="en-US" dirty="0"/>
              <a:t>Other contexts [</a:t>
            </a:r>
            <a:r>
              <a:rPr lang="en-US" dirty="0" err="1"/>
              <a:t>tbd</a:t>
            </a:r>
            <a:r>
              <a:rPr lang="en-US" dirty="0"/>
              <a:t>]</a:t>
            </a:r>
          </a:p>
        </p:txBody>
      </p:sp>
      <p:sp>
        <p:nvSpPr>
          <p:cNvPr id="4" name="Fußzeilenplatzhalter 3">
            <a:extLst>
              <a:ext uri="{FF2B5EF4-FFF2-40B4-BE49-F238E27FC236}">
                <a16:creationId xmlns:a16="http://schemas.microsoft.com/office/drawing/2014/main" id="{11583011-E6B8-6841-B760-085AD894E4EE}"/>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p>
        </p:txBody>
      </p:sp>
    </p:spTree>
    <p:extLst>
      <p:ext uri="{BB962C8B-B14F-4D97-AF65-F5344CB8AC3E}">
        <p14:creationId xmlns:p14="http://schemas.microsoft.com/office/powerpoint/2010/main" val="4004811523"/>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 Corporate Presentation Template V11 - Light Template.potx [Read-Only]" id="{320F5729-2B7F-46EC-8543-25A745E54B01}" vid="{E57A0DDB-0E8E-4835-925C-8C43F378A82F}"/>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4ppTags>
  <Name>Free Content</Name>
  <PpLayout>11</PpLayout>
  <Index>9</Index>
</p4ppTags>
</file>

<file path=customXml/itemProps1.xml><?xml version="1.0" encoding="utf-8"?>
<ds:datastoreItem xmlns:ds="http://schemas.openxmlformats.org/officeDocument/2006/customXml" ds:itemID="{D8097D0C-BE3E-4AEC-9593-65CFCCB19297}">
  <ds:schemaRefs/>
</ds:datastoreItem>
</file>

<file path=docProps/app.xml><?xml version="1.0" encoding="utf-8"?>
<Properties xmlns="http://schemas.openxmlformats.org/officeDocument/2006/extended-properties" xmlns:vt="http://schemas.openxmlformats.org/officeDocument/2006/docPropsVTypes">
  <Template>ETSI_CORPORATE_PRESENTATION_template_2018_Light_Version</Template>
  <TotalTime>0</TotalTime>
  <Words>1556</Words>
  <Application>Microsoft Macintosh PowerPoint</Application>
  <PresentationFormat>Breitbild</PresentationFormat>
  <Paragraphs>142</Paragraphs>
  <Slides>23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Calibri</vt:lpstr>
      <vt:lpstr>Calibri Light</vt:lpstr>
      <vt:lpstr>Wingdings</vt:lpstr>
      <vt:lpstr>ETSI Corporate 2018</vt:lpstr>
      <vt:lpstr>Standards related to AI Quality/Testing</vt:lpstr>
      <vt:lpstr>Agenda</vt:lpstr>
      <vt:lpstr>ISO 24029-1 Assessment of the Robustness of Neural Networks: High-Level Process</vt:lpstr>
      <vt:lpstr>ISO 24029-1 Assessment of the Robustness of Neural Networks: Classification of Methods</vt:lpstr>
      <vt:lpstr>ISO 24029-1 Assessment of the Robustness of Neural Networks: Statistical Methods</vt:lpstr>
      <vt:lpstr>ISO 24029-1 Assessment of the Robustness of Neural Networks: Formal Methods</vt:lpstr>
      <vt:lpstr>ISO 24029-1 Assessment of the Robustness of Neural Networks: Empirical Methods</vt:lpstr>
      <vt:lpstr>ISO 24029-1 Assessment of the Robustness of Neural Networks: Annex “Data Perturbation”</vt:lpstr>
      <vt:lpstr>ISO 24029-2 Assessment of the Robustness of Neural Networks: Formal Methods Methodology</vt:lpstr>
      <vt:lpstr>  DIN SPEC 92001: Artificial Intelligence – Life Cycle Processes and Quality Requirements</vt:lpstr>
      <vt:lpstr>DIN SPEC 92001-1: AI Quality Metamodel</vt:lpstr>
      <vt:lpstr>DIN SPEC 92001-1: AI Quality Metamodel</vt:lpstr>
      <vt:lpstr>DIN SPEC 92001-2: Robustness</vt:lpstr>
      <vt:lpstr>ISO 29119-11: Guidelines on the Testing of AI-based Systems</vt:lpstr>
      <vt:lpstr>ISO 29119-11: Guidelines on the Testing of AI-based Systems: Machine Learning Testing and Quality Assurance</vt:lpstr>
      <vt:lpstr>ISO 29119-11: Guidelines on the Testing of AI-based Systems: Machine Learning Performance Metrics and Benchmarks</vt:lpstr>
      <vt:lpstr>ISO 29119-11: Guidelines on the Testing of AI-based Systems: Introduction to the Testing of AI Systems</vt:lpstr>
      <vt:lpstr>ISO 29119-11: Guidelines on the Testing of AI-based Systems: Introduction to the Testing of AI Systems (2)</vt:lpstr>
      <vt:lpstr>ISO 29119-11: Guidelines on the Testing of AI-based Systems: Black Box Testing of AI-Based Systems</vt:lpstr>
      <vt:lpstr>ISO 29119-11: Guidelines on the Testing of AI-based Systems: White Box Testing of Neural Networks</vt:lpstr>
      <vt:lpstr>ISO 29119-11: Guidelines on the Testing of AI-based Systems: White Box Testing of Neural Networks</vt:lpstr>
      <vt:lpstr>ISO 29119-11: Guidelines on the Testing of AI-based Systems: White Box Testing Tools for Neural Networks</vt:lpstr>
      <vt:lpstr>ISO 29119-11: Guidelines on the Testing of AI-based Systems: Annex A Using AI for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Ulrich, Andreas (CT RDA SSI RVT-DE)</dc:creator>
  <cp:keywords>Amdocs;C_Unrestricted</cp:keywords>
  <cp:lastModifiedBy>Martin Andres Schneider</cp:lastModifiedBy>
  <cp:revision>256</cp:revision>
  <dcterms:created xsi:type="dcterms:W3CDTF">2019-05-20T14:30:10Z</dcterms:created>
  <dcterms:modified xsi:type="dcterms:W3CDTF">2020-03-06T09:23:43Z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y fmtid="{D5CDD505-2E9C-101B-9397-08002B2CF9AE}" pid="4" name="Document Confidentiality">
    <vt:lpwstr>Unrestricted</vt:lpwstr>
  </property>
</Properties>
</file>