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4" r:id="rId2"/>
    <p:sldId id="262" r:id="rId3"/>
    <p:sldId id="307" r:id="rId4"/>
    <p:sldId id="308" r:id="rId5"/>
    <p:sldId id="305" r:id="rId6"/>
    <p:sldId id="306" r:id="rId7"/>
    <p:sldId id="311" r:id="rId8"/>
    <p:sldId id="318" r:id="rId9"/>
    <p:sldId id="320" r:id="rId10"/>
    <p:sldId id="319" r:id="rId11"/>
    <p:sldId id="321" r:id="rId12"/>
    <p:sldId id="327" r:id="rId13"/>
    <p:sldId id="322" r:id="rId14"/>
    <p:sldId id="323" r:id="rId15"/>
    <p:sldId id="324" r:id="rId16"/>
    <p:sldId id="325" r:id="rId17"/>
    <p:sldId id="326" r:id="rId18"/>
    <p:sldId id="313" r:id="rId19"/>
    <p:sldId id="328" r:id="rId20"/>
    <p:sldId id="329" r:id="rId21"/>
    <p:sldId id="334" r:id="rId22"/>
    <p:sldId id="335" r:id="rId23"/>
    <p:sldId id="349" r:id="rId24"/>
    <p:sldId id="336" r:id="rId25"/>
    <p:sldId id="337" r:id="rId26"/>
    <p:sldId id="341" r:id="rId27"/>
    <p:sldId id="348" r:id="rId28"/>
    <p:sldId id="342" r:id="rId29"/>
    <p:sldId id="345" r:id="rId30"/>
    <p:sldId id="309" r:id="rId31"/>
    <p:sldId id="310" r:id="rId32"/>
    <p:sldId id="332" r:id="rId33"/>
    <p:sldId id="330" r:id="rId34"/>
    <p:sldId id="331" r:id="rId35"/>
    <p:sldId id="340" r:id="rId36"/>
    <p:sldId id="333" r:id="rId37"/>
    <p:sldId id="346" r:id="rId38"/>
    <p:sldId id="347" r:id="rId39"/>
    <p:sldId id="314" r:id="rId40"/>
    <p:sldId id="315" r:id="rId41"/>
    <p:sldId id="312" r:id="rId42"/>
    <p:sldId id="317" r:id="rId43"/>
    <p:sldId id="34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TCN-3 OO features" id="{6577BDD5-9E71-4B03-A7AB-956D5A42A96D}">
          <p14:sldIdLst>
            <p14:sldId id="264"/>
            <p14:sldId id="262"/>
            <p14:sldId id="307"/>
            <p14:sldId id="308"/>
          </p14:sldIdLst>
        </p14:section>
        <p14:section name="OO introduction" id="{1F810569-239B-420C-ACB1-53BF41419B2E}">
          <p14:sldIdLst>
            <p14:sldId id="305"/>
            <p14:sldId id="306"/>
            <p14:sldId id="311"/>
            <p14:sldId id="318"/>
            <p14:sldId id="320"/>
            <p14:sldId id="319"/>
            <p14:sldId id="321"/>
            <p14:sldId id="327"/>
            <p14:sldId id="322"/>
            <p14:sldId id="323"/>
            <p14:sldId id="324"/>
            <p14:sldId id="325"/>
            <p14:sldId id="326"/>
            <p14:sldId id="313"/>
            <p14:sldId id="328"/>
            <p14:sldId id="329"/>
          </p14:sldIdLst>
        </p14:section>
        <p14:section name="OO application example" id="{868C6040-3BD8-4855-B6E7-F3ED935BAC61}">
          <p14:sldIdLst>
            <p14:sldId id="334"/>
            <p14:sldId id="335"/>
            <p14:sldId id="349"/>
            <p14:sldId id="336"/>
            <p14:sldId id="337"/>
            <p14:sldId id="341"/>
            <p14:sldId id="348"/>
            <p14:sldId id="342"/>
            <p14:sldId id="345"/>
          </p14:sldIdLst>
        </p14:section>
        <p14:section name="Exception handling" id="{FAFA82D6-FCA0-47F1-824A-AB86A3335169}">
          <p14:sldIdLst>
            <p14:sldId id="309"/>
            <p14:sldId id="310"/>
            <p14:sldId id="332"/>
            <p14:sldId id="330"/>
            <p14:sldId id="331"/>
            <p14:sldId id="340"/>
            <p14:sldId id="333"/>
            <p14:sldId id="346"/>
            <p14:sldId id="347"/>
          </p14:sldIdLst>
        </p14:section>
        <p14:section name="Miscellaneous" id="{5594345A-08BC-4284-B803-C87275888680}">
          <p14:sldIdLst>
            <p14:sldId id="314"/>
            <p14:sldId id="315"/>
            <p14:sldId id="312"/>
            <p14:sldId id="317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Rennoch, Axel" initials="RA" lastIdx="1" clrIdx="2">
    <p:extLst>
      <p:ext uri="{19B8F6BF-5375-455C-9EA6-DF929625EA0E}">
        <p15:presenceInfo xmlns:p15="http://schemas.microsoft.com/office/powerpoint/2012/main" userId="S-1-5-21-304915633-1749518693-3187353930-9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D"/>
    <a:srgbClr val="E1F0FF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2" autoAdjust="0"/>
    <p:restoredTop sz="97583" autoAdjust="0"/>
  </p:normalViewPr>
  <p:slideViewPr>
    <p:cSldViewPr snapToGrid="0" showGuides="1">
      <p:cViewPr varScale="1">
        <p:scale>
          <a:sx n="152" d="100"/>
          <a:sy n="152" d="100"/>
        </p:scale>
        <p:origin x="100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8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20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36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2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2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29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231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23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23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23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MTS" TargetMode="External"/><Relationship Id="rId2" Type="http://schemas.openxmlformats.org/officeDocument/2006/relationships/hyperlink" Target="http://www.ttcn-3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28/29.01.2020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TTCN-3 Language Extensions</a:t>
            </a:r>
            <a:br>
              <a:rPr lang="en-US" dirty="0"/>
            </a:br>
            <a:r>
              <a:rPr lang="en-US" dirty="0"/>
              <a:t>Object-Oriented Features</a:t>
            </a:r>
            <a:br>
              <a:rPr lang="en-US" dirty="0"/>
            </a:br>
            <a:r>
              <a:rPr lang="en-US" sz="4000" dirty="0"/>
              <a:t>(ETSI ES 203 790)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STF573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MTS#79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classes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class definition inherits all declarations from its super class</a:t>
            </a:r>
          </a:p>
          <a:p>
            <a:pPr lvl="1"/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9758" y="1608883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const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879592" y="1312643"/>
            <a:ext cx="2570852" cy="661629"/>
          </a:xfrm>
          <a:prstGeom prst="wedgeEllipseCallout">
            <a:avLst>
              <a:gd name="adj1" fmla="val -117716"/>
              <a:gd name="adj2" fmla="val 1042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superclass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MyExtension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8919770" y="3789727"/>
            <a:ext cx="2570852" cy="661629"/>
          </a:xfrm>
          <a:prstGeom prst="wedgeEllipseCallout">
            <a:avLst>
              <a:gd name="adj1" fmla="val -120949"/>
              <a:gd name="adj2" fmla="val -1137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subclass</a:t>
            </a:r>
            <a:r>
              <a:rPr lang="de-DE" b="1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de-DE" b="1" dirty="0" err="1">
                <a:solidFill>
                  <a:schemeClr val="bg2"/>
                </a:solidFill>
              </a:rPr>
              <a:t>of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MyDataClass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classes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Final</a:t>
            </a:r>
            <a:r>
              <a:rPr lang="en-US" dirty="0"/>
              <a:t> classes can not have a subclass.</a:t>
            </a:r>
          </a:p>
          <a:p>
            <a:pPr lvl="1"/>
            <a:r>
              <a:rPr lang="en-US" dirty="0"/>
              <a:t>Methods can be overwritten (if not declared as @final)</a:t>
            </a:r>
          </a:p>
          <a:p>
            <a:pPr lvl="1"/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@final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f_classLog2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@final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const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439018" y="4710102"/>
            <a:ext cx="2570852" cy="661629"/>
          </a:xfrm>
          <a:prstGeom prst="wedgeEllipseCallout">
            <a:avLst>
              <a:gd name="adj1" fmla="val -232988"/>
              <a:gd name="adj2" fmla="val -9679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overwriting</a:t>
            </a:r>
            <a:r>
              <a:rPr lang="de-DE" b="1" dirty="0">
                <a:solidFill>
                  <a:schemeClr val="bg2"/>
                </a:solidFill>
              </a:rPr>
              <a:t>!</a:t>
            </a:r>
          </a:p>
          <a:p>
            <a:pPr algn="ctr"/>
            <a:r>
              <a:rPr lang="de-DE" b="1" u="sng" dirty="0" err="1">
                <a:solidFill>
                  <a:schemeClr val="bg2"/>
                </a:solidFill>
              </a:rPr>
              <a:t>No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overloading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classes (3)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i="1" dirty="0"/>
          </a:p>
          <a:p>
            <a:pPr lvl="1"/>
            <a:endParaRPr lang="en-US" dirty="0"/>
          </a:p>
          <a:p>
            <a:pPr lvl="1"/>
            <a:r>
              <a:rPr lang="en-US" dirty="0"/>
              <a:t>A constructor can refer to the (implicit) constructor of the superclass.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integer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v_i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public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 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358153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>
                <a:latin typeface="Consolas" panose="020B0609020204030204" pitchFamily="49" charset="0"/>
              </a:rPr>
              <a:t>55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v_obj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de-DE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519673" y="4169273"/>
            <a:ext cx="2570852" cy="661629"/>
          </a:xfrm>
          <a:prstGeom prst="wedgeEllipseCallout">
            <a:avLst>
              <a:gd name="adj1" fmla="val -171876"/>
              <a:gd name="adj2" fmla="val -584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implicit</a:t>
            </a:r>
            <a:r>
              <a:rPr lang="de-DE" b="1" dirty="0">
                <a:solidFill>
                  <a:schemeClr val="bg2"/>
                </a:solidFill>
              </a:rPr>
              <a:t> super-</a:t>
            </a:r>
            <a:r>
              <a:rPr lang="de-DE" b="1" dirty="0" err="1">
                <a:solidFill>
                  <a:schemeClr val="bg2"/>
                </a:solidFill>
              </a:rPr>
              <a:t>constructor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9472567" y="2872874"/>
            <a:ext cx="2570852" cy="661629"/>
          </a:xfrm>
          <a:prstGeom prst="wedgeEllipseCallout">
            <a:avLst>
              <a:gd name="adj1" fmla="val -265484"/>
              <a:gd name="adj2" fmla="val 5082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chemeClr val="bg2"/>
                </a:solidFill>
              </a:rPr>
              <a:t>explicit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own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constructor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5296806" y="5842491"/>
            <a:ext cx="2570852" cy="661629"/>
          </a:xfrm>
          <a:prstGeom prst="wedgeEllipseCallout">
            <a:avLst>
              <a:gd name="adj1" fmla="val -130003"/>
              <a:gd name="adj2" fmla="val -4277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198686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i="1" dirty="0"/>
          </a:p>
          <a:p>
            <a:pPr lvl="1"/>
            <a:r>
              <a:rPr lang="en-US" i="1" dirty="0"/>
              <a:t>Abstract </a:t>
            </a:r>
            <a:r>
              <a:rPr lang="en-US" dirty="0"/>
              <a:t>classes may include </a:t>
            </a:r>
            <a:r>
              <a:rPr lang="en-US" i="1" dirty="0"/>
              <a:t>abstract</a:t>
            </a:r>
            <a:r>
              <a:rPr lang="en-US" dirty="0"/>
              <a:t> member functions.</a:t>
            </a:r>
          </a:p>
          <a:p>
            <a:pPr lvl="1"/>
            <a:r>
              <a:rPr lang="de-DE" u="sng" dirty="0"/>
              <a:t>NO</a:t>
            </a:r>
            <a:r>
              <a:rPr lang="de-DE" dirty="0"/>
              <a:t> explicit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constructor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 err="1"/>
              <a:t>abstract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: </a:t>
            </a:r>
            <a:r>
              <a:rPr lang="de-DE" i="1" dirty="0" err="1">
                <a:solidFill>
                  <a:schemeClr val="tx2"/>
                </a:solidFill>
                <a:latin typeface="Consolas" panose="020B0609020204030204" pitchFamily="49" charset="0"/>
              </a:rPr>
              <a:t>MyDataClass.create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i="1" dirty="0"/>
              <a:t>Final</a:t>
            </a:r>
            <a:r>
              <a:rPr lang="en-US" dirty="0"/>
              <a:t> classes can not be abstract.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@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abstract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@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abstract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@final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const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latin typeface="Consolas" panose="020B0609020204030204" pitchFamily="49" charset="0"/>
              </a:rPr>
              <a:t>)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de-DE" sz="2000" b="1" dirty="0">
                <a:latin typeface="Consolas" panose="020B0609020204030204" pitchFamily="49" charset="0"/>
              </a:rPr>
              <a:t>…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188309" y="1360171"/>
            <a:ext cx="2708011" cy="661629"/>
          </a:xfrm>
          <a:prstGeom prst="wedgeEllipseCallout">
            <a:avLst>
              <a:gd name="adj1" fmla="val -165748"/>
              <a:gd name="adj2" fmla="val 30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implicit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own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constructor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8325468" y="2700917"/>
            <a:ext cx="2570852" cy="661629"/>
          </a:xfrm>
          <a:prstGeom prst="wedgeEllipseCallout">
            <a:avLst>
              <a:gd name="adj1" fmla="val -189337"/>
              <a:gd name="adj2" fmla="val 238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>
                <a:solidFill>
                  <a:schemeClr val="bg2"/>
                </a:solidFill>
              </a:rPr>
              <a:t>implicit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own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constructor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8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classes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100" y="1496291"/>
            <a:ext cx="11225625" cy="5091850"/>
          </a:xfrm>
        </p:spPr>
        <p:txBody>
          <a:bodyPr/>
          <a:lstStyle/>
          <a:p>
            <a:pPr lvl="1"/>
            <a:r>
              <a:rPr lang="en-US" i="1" dirty="0"/>
              <a:t>external</a:t>
            </a:r>
            <a:r>
              <a:rPr lang="en-US" dirty="0"/>
              <a:t> classes do </a:t>
            </a:r>
            <a:r>
              <a:rPr lang="en-US" u="sng" dirty="0"/>
              <a:t>only</a:t>
            </a:r>
            <a:r>
              <a:rPr lang="en-US" dirty="0"/>
              <a:t> contain </a:t>
            </a:r>
            <a:r>
              <a:rPr lang="en-US" i="1" dirty="0"/>
              <a:t>external</a:t>
            </a:r>
            <a:r>
              <a:rPr lang="en-US" dirty="0"/>
              <a:t> functions.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Instantiation of an </a:t>
            </a:r>
            <a:r>
              <a:rPr lang="en-US" i="1" dirty="0"/>
              <a:t>object</a:t>
            </a:r>
            <a:r>
              <a:rPr lang="en-US" dirty="0"/>
              <a:t> of an external class implies the creation of an </a:t>
            </a:r>
            <a:r>
              <a:rPr lang="en-US" i="1" dirty="0"/>
              <a:t>external </a:t>
            </a:r>
            <a:r>
              <a:rPr lang="en-US" dirty="0"/>
              <a:t>object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can</a:t>
            </a:r>
            <a:r>
              <a:rPr lang="en-US" dirty="0"/>
              <a:t> be shared between different parts of the test system: incl. </a:t>
            </a:r>
            <a:r>
              <a:rPr lang="en-US" u="sng" dirty="0"/>
              <a:t>racing</a:t>
            </a:r>
            <a:r>
              <a:rPr lang="en-US" dirty="0"/>
              <a:t> conditions…!)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internal </a:t>
            </a:r>
            <a:r>
              <a:rPr lang="en-US" dirty="0"/>
              <a:t>object</a:t>
            </a:r>
            <a:r>
              <a:rPr lang="en-US" i="1" dirty="0"/>
              <a:t> </a:t>
            </a:r>
            <a:r>
              <a:rPr lang="en-US" dirty="0"/>
              <a:t>of an external class has a reference to the </a:t>
            </a:r>
            <a:r>
              <a:rPr lang="en-US" i="1" dirty="0"/>
              <a:t>external </a:t>
            </a:r>
            <a:r>
              <a:rPr lang="en-US" dirty="0"/>
              <a:t>object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handle</a:t>
            </a:r>
            <a:r>
              <a:rPr lang="en-US" dirty="0"/>
              <a:t>).</a:t>
            </a:r>
          </a:p>
          <a:p>
            <a:pPr lvl="1"/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9758" y="1966317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external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const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c_dataType2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@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external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f_classLog2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8766403" y="2119510"/>
            <a:ext cx="2883885" cy="661629"/>
          </a:xfrm>
          <a:prstGeom prst="wedgeEllipseCallout">
            <a:avLst>
              <a:gd name="adj1" fmla="val -202985"/>
              <a:gd name="adj2" fmla="val 112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keyword</a:t>
            </a:r>
            <a:r>
              <a:rPr lang="de-DE" b="1" i="1" dirty="0">
                <a:solidFill>
                  <a:schemeClr val="bg2"/>
                </a:solidFill>
              </a:rPr>
              <a:t> „</a:t>
            </a:r>
            <a:r>
              <a:rPr lang="de-DE" b="1" i="1" dirty="0" err="1">
                <a:solidFill>
                  <a:schemeClr val="bg2"/>
                </a:solidFill>
              </a:rPr>
              <a:t>external</a:t>
            </a:r>
            <a:r>
              <a:rPr lang="de-DE" b="1" i="1" dirty="0">
                <a:solidFill>
                  <a:schemeClr val="bg2"/>
                </a:solidFill>
              </a:rPr>
              <a:t>“ </a:t>
            </a:r>
            <a:r>
              <a:rPr lang="de-DE" b="1" u="sng" dirty="0">
                <a:solidFill>
                  <a:schemeClr val="bg2"/>
                </a:solidFill>
              </a:rPr>
              <a:t>not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needed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8820435" y="3697543"/>
            <a:ext cx="2883885" cy="661629"/>
          </a:xfrm>
          <a:prstGeom prst="wedgeEllipseCallout">
            <a:avLst>
              <a:gd name="adj1" fmla="val -154271"/>
              <a:gd name="adj2" fmla="val -63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keyword</a:t>
            </a:r>
            <a:r>
              <a:rPr lang="de-DE" b="1" i="1" dirty="0">
                <a:solidFill>
                  <a:schemeClr val="bg2"/>
                </a:solidFill>
              </a:rPr>
              <a:t> „</a:t>
            </a:r>
            <a:r>
              <a:rPr lang="de-DE" b="1" i="1" dirty="0" err="1">
                <a:solidFill>
                  <a:schemeClr val="bg2"/>
                </a:solidFill>
              </a:rPr>
              <a:t>external</a:t>
            </a:r>
            <a:r>
              <a:rPr lang="de-DE" b="1" i="1" dirty="0">
                <a:solidFill>
                  <a:schemeClr val="bg2"/>
                </a:solidFill>
              </a:rPr>
              <a:t>“ </a:t>
            </a:r>
            <a:r>
              <a:rPr lang="de-DE" b="1" dirty="0" err="1">
                <a:solidFill>
                  <a:schemeClr val="bg2"/>
                </a:solidFill>
              </a:rPr>
              <a:t>needed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92382"/>
            <a:ext cx="11225625" cy="4888189"/>
          </a:xfrm>
        </p:spPr>
        <p:txBody>
          <a:bodyPr/>
          <a:lstStyle/>
          <a:p>
            <a:pPr lvl="1"/>
            <a:r>
              <a:rPr lang="en-US" u="sng" dirty="0"/>
              <a:t>Fields</a:t>
            </a:r>
            <a:r>
              <a:rPr lang="en-US" dirty="0"/>
              <a:t> are </a:t>
            </a:r>
            <a:r>
              <a:rPr lang="en-US" i="1" dirty="0"/>
              <a:t>private </a:t>
            </a:r>
            <a:r>
              <a:rPr lang="en-US" dirty="0"/>
              <a:t>or</a:t>
            </a:r>
            <a:r>
              <a:rPr lang="en-US" i="1" dirty="0"/>
              <a:t> protected </a:t>
            </a:r>
            <a:r>
              <a:rPr lang="en-US" dirty="0"/>
              <a:t>(can not be overwritten) (default is protected)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lnSpc>
                <a:spcPct val="200000"/>
              </a:lnSpc>
            </a:pPr>
            <a:r>
              <a:rPr lang="en-US" i="1" dirty="0"/>
              <a:t>private </a:t>
            </a:r>
            <a:r>
              <a:rPr lang="en-US" dirty="0"/>
              <a:t>and</a:t>
            </a:r>
            <a:r>
              <a:rPr lang="en-US" i="1" dirty="0"/>
              <a:t> protected </a:t>
            </a:r>
            <a:r>
              <a:rPr lang="en-US" u="sng" dirty="0"/>
              <a:t>members</a:t>
            </a:r>
            <a:r>
              <a:rPr lang="en-US" dirty="0"/>
              <a:t> can not be accessed outside their class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883211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v_dataType2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public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264908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56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  <a:p>
            <a:pPr lvl="1" indent="-457200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            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049034" y="3359511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9049034" y="1874885"/>
            <a:ext cx="2883885" cy="661629"/>
          </a:xfrm>
          <a:prstGeom prst="wedgeEllipseCallout">
            <a:avLst>
              <a:gd name="adj1" fmla="val -189149"/>
              <a:gd name="adj2" fmla="val 338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field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8146129" y="5699626"/>
            <a:ext cx="2887074" cy="661629"/>
          </a:xfrm>
          <a:prstGeom prst="wedgeEllipseCallout">
            <a:avLst>
              <a:gd name="adj1" fmla="val -200977"/>
              <a:gd name="adj2" fmla="val -3711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123456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4640731" y="6109771"/>
            <a:ext cx="2932164" cy="661629"/>
          </a:xfrm>
          <a:prstGeom prst="wedgeEllipseCallout">
            <a:avLst>
              <a:gd name="adj1" fmla="val -90049"/>
              <a:gd name="adj2" fmla="val -3460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u="sng" dirty="0">
                <a:solidFill>
                  <a:schemeClr val="bg2"/>
                </a:solidFill>
              </a:rPr>
              <a:t>ERROR</a:t>
            </a:r>
            <a:r>
              <a:rPr lang="en-US" b="1" dirty="0">
                <a:solidFill>
                  <a:schemeClr val="bg2"/>
                </a:solidFill>
              </a:rPr>
              <a:t>: no access to fields</a:t>
            </a:r>
          </a:p>
        </p:txBody>
      </p:sp>
    </p:spTree>
    <p:extLst>
      <p:ext uri="{BB962C8B-B14F-4D97-AF65-F5344CB8AC3E}">
        <p14:creationId xmlns:p14="http://schemas.microsoft.com/office/powerpoint/2010/main" val="24154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members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0663" y="1404851"/>
            <a:ext cx="11225625" cy="5270132"/>
          </a:xfrm>
        </p:spPr>
        <p:txBody>
          <a:bodyPr/>
          <a:lstStyle/>
          <a:p>
            <a:pPr lvl="1"/>
            <a:r>
              <a:rPr lang="en-US" u="sng" dirty="0"/>
              <a:t>Methods</a:t>
            </a:r>
            <a:r>
              <a:rPr lang="en-US" dirty="0"/>
              <a:t> are </a:t>
            </a:r>
            <a:r>
              <a:rPr lang="en-US" i="1" dirty="0"/>
              <a:t>private</a:t>
            </a:r>
            <a:r>
              <a:rPr lang="en-US" dirty="0"/>
              <a:t>, </a:t>
            </a:r>
            <a:r>
              <a:rPr lang="en-US" i="1" dirty="0"/>
              <a:t>protected</a:t>
            </a:r>
            <a:r>
              <a:rPr lang="en-US" dirty="0"/>
              <a:t> or </a:t>
            </a:r>
            <a:r>
              <a:rPr lang="en-US" i="1" dirty="0"/>
              <a:t>public</a:t>
            </a:r>
            <a:r>
              <a:rPr lang="en-US" dirty="0"/>
              <a:t> (default is protected)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i="1" dirty="0"/>
              <a:t>Public</a:t>
            </a:r>
            <a:r>
              <a:rPr lang="en-US" dirty="0"/>
              <a:t> member functions can only be overwritten by </a:t>
            </a:r>
            <a:r>
              <a:rPr lang="en-US" i="1" dirty="0"/>
              <a:t>public</a:t>
            </a:r>
            <a:r>
              <a:rPr lang="en-US" dirty="0"/>
              <a:t> member functions </a:t>
            </a:r>
            <a:br>
              <a:rPr lang="en-US" dirty="0"/>
            </a:br>
            <a:r>
              <a:rPr lang="en-US" dirty="0"/>
              <a:t>and can be called from any behavior on the object’s owner component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0663" y="1942915"/>
            <a:ext cx="9942912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de-DE" sz="2000" b="1" strike="sngStrike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public 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f_log2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super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2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);};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9" y="5717722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onsolas" panose="020B0609020204030204" pitchFamily="49" charset="0"/>
              </a:rPr>
              <a:t>:=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MyExtension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f_log2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2000" dirty="0"/>
              <a:t> 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9110728" y="2997907"/>
            <a:ext cx="2883885" cy="661629"/>
          </a:xfrm>
          <a:prstGeom prst="wedgeEllipseCallout">
            <a:avLst>
              <a:gd name="adj1" fmla="val -247951"/>
              <a:gd name="adj2" fmla="val -5847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method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is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i="1" dirty="0">
                <a:solidFill>
                  <a:schemeClr val="bg2"/>
                </a:solidFill>
              </a:rPr>
              <a:t>„</a:t>
            </a:r>
            <a:r>
              <a:rPr lang="de-DE" b="1" i="1" dirty="0" err="1">
                <a:solidFill>
                  <a:schemeClr val="bg2"/>
                </a:solidFill>
              </a:rPr>
              <a:t>protected</a:t>
            </a:r>
            <a:r>
              <a:rPr lang="de-DE" b="1" i="1" dirty="0">
                <a:solidFill>
                  <a:schemeClr val="bg2"/>
                </a:solidFill>
              </a:rPr>
              <a:t>“!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4683879" y="6127877"/>
            <a:ext cx="1924740" cy="661629"/>
          </a:xfrm>
          <a:prstGeom prst="wedgeEllipseCallout">
            <a:avLst>
              <a:gd name="adj1" fmla="val -118271"/>
              <a:gd name="adj2" fmla="val -3523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007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and usage of members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72543993"/>
              </p:ext>
            </p:extLst>
          </p:nvPr>
        </p:nvGraphicFramePr>
        <p:xfrm>
          <a:off x="609600" y="1600200"/>
          <a:ext cx="1122521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42">
                  <a:extLst>
                    <a:ext uri="{9D8B030D-6E8A-4147-A177-3AD203B41FA5}">
                      <a16:colId xmlns:a16="http://schemas.microsoft.com/office/drawing/2014/main" val="1443012363"/>
                    </a:ext>
                  </a:extLst>
                </a:gridCol>
                <a:gridCol w="2245042">
                  <a:extLst>
                    <a:ext uri="{9D8B030D-6E8A-4147-A177-3AD203B41FA5}">
                      <a16:colId xmlns:a16="http://schemas.microsoft.com/office/drawing/2014/main" val="3663973474"/>
                    </a:ext>
                  </a:extLst>
                </a:gridCol>
                <a:gridCol w="2245042">
                  <a:extLst>
                    <a:ext uri="{9D8B030D-6E8A-4147-A177-3AD203B41FA5}">
                      <a16:colId xmlns:a16="http://schemas.microsoft.com/office/drawing/2014/main" val="3785420142"/>
                    </a:ext>
                  </a:extLst>
                </a:gridCol>
                <a:gridCol w="2245042">
                  <a:extLst>
                    <a:ext uri="{9D8B030D-6E8A-4147-A177-3AD203B41FA5}">
                      <a16:colId xmlns:a16="http://schemas.microsoft.com/office/drawing/2014/main" val="4120594116"/>
                    </a:ext>
                  </a:extLst>
                </a:gridCol>
                <a:gridCol w="2245042">
                  <a:extLst>
                    <a:ext uri="{9D8B030D-6E8A-4147-A177-3AD203B41FA5}">
                      <a16:colId xmlns:a16="http://schemas.microsoft.com/office/drawing/2014/main" val="1311957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subclasses</a:t>
                      </a:r>
                      <a:br>
                        <a:rPr lang="de-DE" dirty="0"/>
                      </a:br>
                      <a:r>
                        <a:rPr lang="de-DE" dirty="0"/>
                        <a:t>(</a:t>
                      </a:r>
                      <a:r>
                        <a:rPr lang="de-DE" dirty="0" err="1"/>
                        <a:t>access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subclasses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(</a:t>
                      </a:r>
                      <a:r>
                        <a:rPr lang="de-DE" dirty="0" err="1"/>
                        <a:t>overwriting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Object‘s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owner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component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scope</a:t>
                      </a:r>
                      <a:r>
                        <a:rPr lang="de-DE" dirty="0"/>
                        <a:t>  (</a:t>
                      </a:r>
                      <a:r>
                        <a:rPr lang="de-DE" dirty="0" err="1"/>
                        <a:t>access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09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superclass</a:t>
                      </a: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A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A8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1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fields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3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protected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8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constructor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protected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2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public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function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1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protected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protected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or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public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8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public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public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only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7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5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type restrictions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i="1" dirty="0"/>
              <a:t>runs on</a:t>
            </a:r>
            <a:r>
              <a:rPr lang="en-US" dirty="0"/>
              <a:t>, </a:t>
            </a:r>
            <a:r>
              <a:rPr lang="en-US" i="1" dirty="0"/>
              <a:t>system</a:t>
            </a:r>
            <a:r>
              <a:rPr lang="en-US" dirty="0"/>
              <a:t>, </a:t>
            </a:r>
            <a:r>
              <a:rPr lang="en-US" i="1" dirty="0" err="1"/>
              <a:t>mtc</a:t>
            </a:r>
            <a:r>
              <a:rPr lang="en-US" dirty="0"/>
              <a:t> restricts the component type that can create objects of that class (default is inherited from superclass) and shall be compatible with superclass clauses</a:t>
            </a:r>
          </a:p>
          <a:p>
            <a:pPr lvl="1"/>
            <a:r>
              <a:rPr lang="en-US" i="1" dirty="0"/>
              <a:t>function</a:t>
            </a:r>
            <a:r>
              <a:rPr lang="en-US" dirty="0"/>
              <a:t> members inherits restrictions from the (super)class (no own clauses)</a:t>
            </a:r>
          </a:p>
          <a:p>
            <a:pPr lvl="1"/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09758" y="3406075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component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port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;…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runs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on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system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MySUT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mtc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MyTester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myport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.receive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883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type discrimination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i="1" dirty="0"/>
          </a:p>
          <a:p>
            <a:pPr lvl="1"/>
            <a:r>
              <a:rPr lang="en-US" b="1" i="1" dirty="0"/>
              <a:t>of</a:t>
            </a:r>
            <a:r>
              <a:rPr lang="en-US" b="1" dirty="0"/>
              <a:t>-operator</a:t>
            </a:r>
            <a:r>
              <a:rPr lang="en-US" dirty="0"/>
              <a:t> checks if most specific class of the </a:t>
            </a:r>
            <a:r>
              <a:rPr lang="en-US" b="1" i="1" dirty="0"/>
              <a:t>object</a:t>
            </a:r>
            <a:r>
              <a:rPr lang="en-US" dirty="0"/>
              <a:t> (</a:t>
            </a:r>
            <a:r>
              <a:rPr lang="en-US" i="1" dirty="0"/>
              <a:t>left-hand</a:t>
            </a:r>
            <a:r>
              <a:rPr lang="en-US" dirty="0"/>
              <a:t> side) is equal or subclass derived from the </a:t>
            </a:r>
            <a:r>
              <a:rPr lang="en-US" b="1" i="1" dirty="0"/>
              <a:t>class type </a:t>
            </a:r>
            <a:r>
              <a:rPr lang="en-US" dirty="0"/>
              <a:t>(</a:t>
            </a:r>
            <a:r>
              <a:rPr lang="en-US" i="1" dirty="0"/>
              <a:t>right-hand</a:t>
            </a:r>
            <a:r>
              <a:rPr lang="en-US" dirty="0"/>
              <a:t> side)</a:t>
            </a:r>
          </a:p>
          <a:p>
            <a:pPr lvl="1"/>
            <a:r>
              <a:rPr lang="en-US" b="1" i="1" dirty="0"/>
              <a:t>select class</a:t>
            </a:r>
            <a:r>
              <a:rPr lang="en-US" b="1" dirty="0"/>
              <a:t>-statement </a:t>
            </a:r>
            <a:r>
              <a:rPr lang="en-US" dirty="0"/>
              <a:t>discriminates the class of an object </a:t>
            </a:r>
            <a:br>
              <a:rPr lang="en-US" dirty="0"/>
            </a:br>
            <a:r>
              <a:rPr lang="en-US" dirty="0"/>
              <a:t>(allows </a:t>
            </a:r>
            <a:r>
              <a:rPr lang="en-US" dirty="0" err="1"/>
              <a:t>superclasses</a:t>
            </a:r>
            <a:r>
              <a:rPr lang="en-US" dirty="0"/>
              <a:t> and subclasses of the object)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9758" y="3790475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testcase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TC_1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v_a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v_b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:=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MyClassB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v_a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of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v_b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case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MyClassB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  <a:endParaRPr lang="de-DE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case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MyClassA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  <a:endParaRPr lang="de-DE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1420998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{…}</a:t>
            </a:r>
          </a:p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MyClassB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extends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{…}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8404462" y="4625041"/>
            <a:ext cx="2883885" cy="661629"/>
          </a:xfrm>
          <a:prstGeom prst="wedgeEllipseCallout">
            <a:avLst>
              <a:gd name="adj1" fmla="val -196500"/>
              <a:gd name="adj2" fmla="val 885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/>
                </a:solidFill>
              </a:rPr>
              <a:t>will </a:t>
            </a:r>
            <a:r>
              <a:rPr lang="de-DE" b="1" dirty="0" err="1">
                <a:solidFill>
                  <a:schemeClr val="bg2"/>
                </a:solidFill>
              </a:rPr>
              <a:t>be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chosen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8508371" y="5683391"/>
            <a:ext cx="2883885" cy="661629"/>
          </a:xfrm>
          <a:prstGeom prst="wedgeEllipseCallout">
            <a:avLst>
              <a:gd name="adj1" fmla="val -199671"/>
              <a:gd name="adj2" fmla="val -2204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2"/>
                </a:solidFill>
              </a:rPr>
              <a:t>will </a:t>
            </a:r>
            <a:r>
              <a:rPr lang="de-DE" b="1" u="sng" dirty="0">
                <a:solidFill>
                  <a:schemeClr val="bg2"/>
                </a:solidFill>
              </a:rPr>
              <a:t>not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be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chosen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Motivation and ideas</a:t>
            </a:r>
          </a:p>
          <a:p>
            <a:pPr lvl="1"/>
            <a:r>
              <a:rPr lang="en-US" dirty="0"/>
              <a:t>Definition of class types using methods and fields</a:t>
            </a:r>
          </a:p>
          <a:p>
            <a:pPr lvl="2"/>
            <a:r>
              <a:rPr lang="en-US" dirty="0"/>
              <a:t>Application example</a:t>
            </a:r>
          </a:p>
          <a:p>
            <a:pPr lvl="1"/>
            <a:r>
              <a:rPr lang="en-US" dirty="0"/>
              <a:t>Exception handling</a:t>
            </a:r>
          </a:p>
          <a:p>
            <a:pPr lvl="2"/>
            <a:r>
              <a:rPr lang="en-US" dirty="0"/>
              <a:t>Application example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reference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To access an object </a:t>
            </a:r>
            <a:r>
              <a:rPr lang="en-US" i="1" dirty="0"/>
              <a:t>instance</a:t>
            </a:r>
            <a:r>
              <a:rPr lang="en-US" dirty="0"/>
              <a:t> an object </a:t>
            </a:r>
            <a:r>
              <a:rPr lang="en-US" i="1" dirty="0"/>
              <a:t>reference</a:t>
            </a:r>
            <a:r>
              <a:rPr lang="en-US" dirty="0"/>
              <a:t> is needed.</a:t>
            </a:r>
          </a:p>
          <a:p>
            <a:pPr lvl="1"/>
            <a:r>
              <a:rPr lang="en-US" dirty="0"/>
              <a:t>An object reference is contained in a variable of a class type.</a:t>
            </a:r>
          </a:p>
          <a:p>
            <a:pPr lvl="1"/>
            <a:r>
              <a:rPr lang="en-US" dirty="0"/>
              <a:t>The object is not copied when used as an actual parameter or assigned to a variable (only the reference). </a:t>
            </a:r>
            <a:r>
              <a:rPr lang="en-US" u="sng" dirty="0"/>
              <a:t>Multiple variables can contain a reference to the same object simultaneously.</a:t>
            </a:r>
          </a:p>
          <a:p>
            <a:pPr lvl="1"/>
            <a:r>
              <a:rPr lang="en-US" dirty="0"/>
              <a:t>Objects cannot be shared by multiple components.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Object references can be cast to another class</a:t>
            </a:r>
          </a:p>
          <a:p>
            <a:pPr lvl="1"/>
            <a:r>
              <a:rPr lang="en-US" dirty="0"/>
              <a:t>New class shall be within the set of (direct or indirect) superclass or subclass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5556174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MyObject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=&gt;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NewClass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MyObject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=&gt; 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NewClassReference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4370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11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Application background: </a:t>
            </a:r>
          </a:p>
          <a:p>
            <a:pPr lvl="2"/>
            <a:r>
              <a:rPr lang="en-GB" dirty="0"/>
              <a:t>oneM2M common service/application elements (CSE/AE)</a:t>
            </a:r>
          </a:p>
          <a:p>
            <a:pPr lvl="2"/>
            <a:r>
              <a:rPr lang="en-GB" dirty="0"/>
              <a:t>sample use cases</a:t>
            </a:r>
          </a:p>
          <a:p>
            <a:pPr lvl="1"/>
            <a:r>
              <a:rPr lang="en-GB" dirty="0"/>
              <a:t>Specification of semantic descriptor (TTCN-3)</a:t>
            </a:r>
          </a:p>
          <a:p>
            <a:pPr lvl="2"/>
            <a:r>
              <a:rPr lang="en-GB" dirty="0"/>
              <a:t>record type ./. class types</a:t>
            </a:r>
          </a:p>
          <a:p>
            <a:pPr lvl="2"/>
            <a:r>
              <a:rPr lang="en-GB" dirty="0"/>
              <a:t>sample application (extended class)</a:t>
            </a:r>
          </a:p>
        </p:txBody>
      </p:sp>
    </p:spTree>
    <p:extLst>
      <p:ext uri="{BB962C8B-B14F-4D97-AF65-F5344CB8AC3E}">
        <p14:creationId xmlns:p14="http://schemas.microsoft.com/office/powerpoint/2010/main" val="422279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background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oneM2M common service/application elements (CSE/AE)</a:t>
            </a:r>
          </a:p>
          <a:p>
            <a:pPr lvl="1"/>
            <a:r>
              <a:rPr lang="en-GB" dirty="0"/>
              <a:t>Addition of semantics annotations: </a:t>
            </a:r>
            <a:br>
              <a:rPr lang="en-GB" dirty="0"/>
            </a:br>
            <a:r>
              <a:rPr lang="en-GB" dirty="0"/>
              <a:t>to discover dedicated AE‘s (e.g. sensors), based on their location (e.g. area) or kind (e.g. temperature) etc.</a:t>
            </a:r>
          </a:p>
          <a:p>
            <a:pPr lvl="1"/>
            <a:r>
              <a:rPr lang="en-GB" dirty="0"/>
              <a:t>Possible scenarios: </a:t>
            </a:r>
          </a:p>
          <a:p>
            <a:pPr lvl="2"/>
            <a:r>
              <a:rPr lang="en-GB" dirty="0"/>
              <a:t>creation of AE representation at CSE (container/</a:t>
            </a:r>
            <a:r>
              <a:rPr lang="en-GB" dirty="0" err="1"/>
              <a:t>contentInstances</a:t>
            </a:r>
            <a:r>
              <a:rPr lang="en-GB" dirty="0"/>
              <a:t>), </a:t>
            </a:r>
            <a:br>
              <a:rPr lang="en-GB" dirty="0"/>
            </a:br>
            <a:r>
              <a:rPr lang="en-GB" dirty="0"/>
              <a:t>e.g. temperature sensors</a:t>
            </a:r>
          </a:p>
          <a:p>
            <a:pPr lvl="2"/>
            <a:r>
              <a:rPr lang="en-GB" dirty="0"/>
              <a:t>addition of semantic descriptors to AE representation, by other AE (e.g. dashboard)</a:t>
            </a:r>
          </a:p>
          <a:p>
            <a:pPr lvl="2"/>
            <a:r>
              <a:rPr lang="en-GB" dirty="0"/>
              <a:t>semantic discovery, requested by other AE (e.g. mobile handheld)</a:t>
            </a:r>
          </a:p>
        </p:txBody>
      </p:sp>
    </p:spTree>
    <p:extLst>
      <p:ext uri="{BB962C8B-B14F-4D97-AF65-F5344CB8AC3E}">
        <p14:creationId xmlns:p14="http://schemas.microsoft.com/office/powerpoint/2010/main" val="191271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/>
          <p:nvPr/>
        </p:nvCxnSpPr>
        <p:spPr>
          <a:xfrm>
            <a:off x="2463555" y="2408300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2559802" y="2389150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Annotation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237" y="1250678"/>
            <a:ext cx="1518241" cy="15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3393210" y="1500133"/>
            <a:ext cx="315694" cy="4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0" y="1638301"/>
            <a:ext cx="1040241" cy="10542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24814" y="2098587"/>
            <a:ext cx="718865" cy="652789"/>
            <a:chOff x="908663" y="5209922"/>
            <a:chExt cx="718865" cy="65278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5209922"/>
              <a:ext cx="414065" cy="34798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63" y="5362322"/>
              <a:ext cx="414065" cy="3479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63" y="5514722"/>
              <a:ext cx="414065" cy="347989"/>
            </a:xfrm>
            <a:prstGeom prst="rect">
              <a:avLst/>
            </a:prstGeom>
          </p:spPr>
        </p:pic>
      </p:grpSp>
      <p:cxnSp>
        <p:nvCxnSpPr>
          <p:cNvPr id="17" name="Elbow Connector 16"/>
          <p:cNvCxnSpPr/>
          <p:nvPr/>
        </p:nvCxnSpPr>
        <p:spPr>
          <a:xfrm>
            <a:off x="2334542" y="2256809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0849" y="184848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3035554" y="2337737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AE-1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8447031" y="2321300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AE-2</a:t>
            </a:r>
          </a:p>
        </p:txBody>
      </p:sp>
      <p:cxnSp>
        <p:nvCxnSpPr>
          <p:cNvPr id="83" name="Straight Connector 82"/>
          <p:cNvCxnSpPr>
            <a:cxnSpLocks/>
            <a:stCxn id="71" idx="3"/>
          </p:cNvCxnSpPr>
          <p:nvPr/>
        </p:nvCxnSpPr>
        <p:spPr>
          <a:xfrm flipV="1">
            <a:off x="3675517" y="2552120"/>
            <a:ext cx="1478137" cy="64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  <a:stCxn id="41" idx="3"/>
            <a:endCxn id="72" idx="1"/>
          </p:cNvCxnSpPr>
          <p:nvPr/>
        </p:nvCxnSpPr>
        <p:spPr>
          <a:xfrm flipV="1">
            <a:off x="5708945" y="2536324"/>
            <a:ext cx="2738087" cy="164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939762" y="571238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AE:	Application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CSE:	Common Services Entity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75735" y="3450409"/>
            <a:ext cx="701076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AE-1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1284" y="3879366"/>
            <a:ext cx="990600" cy="306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container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852611" y="3029332"/>
            <a:ext cx="1019400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CSEBase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228616" y="3360729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28617" y="3603651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67211" y="3762202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0311" y="4019932"/>
            <a:ext cx="2667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6322311" y="4331489"/>
            <a:ext cx="1502100" cy="3922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contentInstance1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Content: 32</a:t>
            </a:r>
            <a:endParaRPr kumimoji="0" lang="en-GB" altLang="ko-KR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3711" y="4185754"/>
            <a:ext cx="0" cy="28793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93712" y="4485477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686656" y="1613509"/>
            <a:ext cx="1261908" cy="1154274"/>
            <a:chOff x="3767292" y="1280581"/>
            <a:chExt cx="1261908" cy="1154274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ECD13BF-C4CB-4A75-BCD8-793E8CA67CEB}"/>
              </a:ext>
            </a:extLst>
          </p:cNvPr>
          <p:cNvSpPr/>
          <p:nvPr/>
        </p:nvSpPr>
        <p:spPr>
          <a:xfrm>
            <a:off x="2779512" y="3246304"/>
            <a:ext cx="1413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 registration and container creation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E57B9-5AFE-4CDD-BDD0-7A1119D1C08B}"/>
              </a:ext>
            </a:extLst>
          </p:cNvPr>
          <p:cNvCxnSpPr/>
          <p:nvPr/>
        </p:nvCxnSpPr>
        <p:spPr>
          <a:xfrm>
            <a:off x="2971800" y="3771900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8">
            <a:extLst>
              <a:ext uri="{FF2B5EF4-FFF2-40B4-BE49-F238E27FC236}">
                <a16:creationId xmlns:a16="http://schemas.microsoft.com/office/drawing/2014/main" id="{A74D5BBB-CEA2-49B7-BE75-D60CEAF1F759}"/>
              </a:ext>
            </a:extLst>
          </p:cNvPr>
          <p:cNvSpPr/>
          <p:nvPr/>
        </p:nvSpPr>
        <p:spPr>
          <a:xfrm>
            <a:off x="3243356" y="4253538"/>
            <a:ext cx="432160" cy="313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4FA96E0-F167-4462-B5ED-039C15AA631C}"/>
              </a:ext>
            </a:extLst>
          </p:cNvPr>
          <p:cNvSpPr/>
          <p:nvPr/>
        </p:nvSpPr>
        <p:spPr>
          <a:xfrm>
            <a:off x="3082595" y="3965740"/>
            <a:ext cx="79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reading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9DD3C8-2D19-43BA-BE2D-79D0937AE6A7}"/>
              </a:ext>
            </a:extLst>
          </p:cNvPr>
          <p:cNvCxnSpPr/>
          <p:nvPr/>
        </p:nvCxnSpPr>
        <p:spPr>
          <a:xfrm>
            <a:off x="2964424" y="4664079"/>
            <a:ext cx="1150376" cy="0"/>
          </a:xfrm>
          <a:prstGeom prst="straightConnector1">
            <a:avLst/>
          </a:prstGeom>
          <a:ln w="28575">
            <a:solidFill>
              <a:srgbClr val="376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509E09E-B567-4120-8A03-FE88B6BD6DC9}"/>
              </a:ext>
            </a:extLst>
          </p:cNvPr>
          <p:cNvSpPr txBox="1"/>
          <p:nvPr/>
        </p:nvSpPr>
        <p:spPr>
          <a:xfrm>
            <a:off x="9659916" y="5911239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45054">
                    <a:lumMod val="85000"/>
                    <a:lumOff val="15000"/>
                  </a:srgbClr>
                </a:solidFill>
                <a:latin typeface="Calibri" panose="020F0502020204030204"/>
              </a:rPr>
              <a:t>Source: oneM2M.org</a:t>
            </a:r>
          </a:p>
        </p:txBody>
      </p:sp>
    </p:spTree>
    <p:extLst>
      <p:ext uri="{BB962C8B-B14F-4D97-AF65-F5344CB8AC3E}">
        <p14:creationId xmlns:p14="http://schemas.microsoft.com/office/powerpoint/2010/main" val="42429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52" grpId="0" animBg="1"/>
      <p:bldP spid="56" grpId="0"/>
      <p:bldP spid="59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/>
          <p:nvPr/>
        </p:nvCxnSpPr>
        <p:spPr>
          <a:xfrm>
            <a:off x="2686307" y="4592382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2782554" y="4573232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Annotation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989" y="3434760"/>
            <a:ext cx="1518241" cy="15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3615962" y="3684215"/>
            <a:ext cx="315694" cy="4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78" y="3067590"/>
            <a:ext cx="1040241" cy="10542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47566" y="4282669"/>
            <a:ext cx="718865" cy="652789"/>
            <a:chOff x="908663" y="5209922"/>
            <a:chExt cx="718865" cy="65278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663" y="5209922"/>
              <a:ext cx="414065" cy="34798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63" y="5362322"/>
              <a:ext cx="414065" cy="3479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524" l="0" r="100000">
                          <a14:foregroundMark x1="4800" y1="46667" x2="4800" y2="46667"/>
                          <a14:foregroundMark x1="11200" y1="48571" x2="11200" y2="48571"/>
                          <a14:foregroundMark x1="22400" y1="47619" x2="22400" y2="47619"/>
                          <a14:foregroundMark x1="26400" y1="44762" x2="26400" y2="44762"/>
                          <a14:foregroundMark x1="30400" y1="48571" x2="30400" y2="48571"/>
                          <a14:foregroundMark x1="96000" y1="46667" x2="96000" y2="46667"/>
                          <a14:foregroundMark x1="33600" y1="46667" x2="33600" y2="46667"/>
                          <a14:foregroundMark x1="28800" y1="42857" x2="28800" y2="42857"/>
                          <a14:foregroundMark x1="32000" y1="42857" x2="32000" y2="42857"/>
                          <a14:foregroundMark x1="34400" y1="42857" x2="34400" y2="42857"/>
                          <a14:foregroundMark x1="24000" y1="41905" x2="24000" y2="41905"/>
                          <a14:foregroundMark x1="7200" y1="42857" x2="7200" y2="42857"/>
                          <a14:foregroundMark x1="14400" y1="42857" x2="14400" y2="42857"/>
                          <a14:foregroundMark x1="19200" y1="42857" x2="19200" y2="42857"/>
                          <a14:foregroundMark x1="11200" y1="42857" x2="11200" y2="42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63" y="5514722"/>
              <a:ext cx="414065" cy="347989"/>
            </a:xfrm>
            <a:prstGeom prst="rect">
              <a:avLst/>
            </a:prstGeom>
          </p:spPr>
        </p:pic>
      </p:grpSp>
      <p:cxnSp>
        <p:nvCxnSpPr>
          <p:cNvPr id="17" name="Elbow Connector 16"/>
          <p:cNvCxnSpPr/>
          <p:nvPr/>
        </p:nvCxnSpPr>
        <p:spPr>
          <a:xfrm>
            <a:off x="2557294" y="4440891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33601" y="4032566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3258306" y="4521819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AE-1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8962189" y="3750589"/>
            <a:ext cx="639962" cy="430046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AE-2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5376406" y="4521178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>
            <a:stCxn id="71" idx="3"/>
            <a:endCxn id="73" idx="1"/>
          </p:cNvCxnSpPr>
          <p:nvPr/>
        </p:nvCxnSpPr>
        <p:spPr>
          <a:xfrm flipV="1">
            <a:off x="3898269" y="4736202"/>
            <a:ext cx="1478137" cy="64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313581" y="3594701"/>
            <a:ext cx="2471975" cy="119835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4585524" y="1716477"/>
            <a:ext cx="701076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AE-1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74900" y="2632412"/>
            <a:ext cx="990600" cy="306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container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62400" y="1295400"/>
            <a:ext cx="1019400" cy="3056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CSEBase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38405" y="1626797"/>
            <a:ext cx="0" cy="2429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43206" y="1989119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46300" y="2010078"/>
            <a:ext cx="0" cy="7001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46300" y="2329200"/>
            <a:ext cx="2667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5355900" y="3015000"/>
            <a:ext cx="1524000" cy="3620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ko-KR" sz="1400" dirty="0">
                <a:solidFill>
                  <a:schemeClr val="bg2"/>
                </a:solidFill>
                <a:ea typeface="Gulim" pitchFamily="34" charset="-127"/>
              </a:rPr>
              <a:t>contentInstance1</a:t>
            </a:r>
          </a:p>
          <a:p>
            <a:pPr algn="ctr">
              <a:defRPr/>
            </a:pPr>
            <a:r>
              <a:rPr lang="de-DE" altLang="ko-KR" sz="1400" dirty="0">
                <a:solidFill>
                  <a:schemeClr val="bg2"/>
                </a:solidFill>
                <a:ea typeface="Gulim" pitchFamily="34" charset="-127"/>
              </a:rPr>
              <a:t>Content: 32</a:t>
            </a:r>
            <a:endParaRPr lang="en-GB" altLang="ko-KR" sz="1400" dirty="0">
              <a:solidFill>
                <a:schemeClr val="bg2"/>
              </a:solidFill>
              <a:ea typeface="Gulim" pitchFamily="34" charset="-127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121414" y="2938800"/>
            <a:ext cx="5887" cy="2286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27301" y="3167400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4974900" y="2222287"/>
            <a:ext cx="1905000" cy="306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semanticDescriptor1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746300" y="2710200"/>
            <a:ext cx="2667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562600" y="3653060"/>
            <a:ext cx="190226" cy="454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214695" y="1295400"/>
            <a:ext cx="2569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Annotations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561750" y="1601043"/>
            <a:ext cx="457200" cy="4689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2"/>
          </p:cNvCxnSpPr>
          <p:nvPr/>
        </p:nvCxnSpPr>
        <p:spPr>
          <a:xfrm flipH="1">
            <a:off x="7391400" y="1664732"/>
            <a:ext cx="107886" cy="17122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323130" y="1869719"/>
            <a:ext cx="26239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562600" y="3310418"/>
            <a:ext cx="5672" cy="34718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5697888" y="3503612"/>
            <a:ext cx="1849305" cy="306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semanticDescriptor2</a:t>
            </a:r>
            <a:endParaRPr kumimoji="0" lang="en-GB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296446" y="3807047"/>
            <a:ext cx="1261908" cy="1154274"/>
            <a:chOff x="3767292" y="1280581"/>
            <a:chExt cx="1261908" cy="1154274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ounded Rectangle 48"/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ounded Rectangular Callout 29">
            <a:extLst>
              <a:ext uri="{FF2B5EF4-FFF2-40B4-BE49-F238E27FC236}">
                <a16:creationId xmlns:a16="http://schemas.microsoft.com/office/drawing/2014/main" id="{C8FF7CDC-00D9-453E-A4D1-1E33BDE1C6A5}"/>
              </a:ext>
            </a:extLst>
          </p:cNvPr>
          <p:cNvSpPr/>
          <p:nvPr/>
        </p:nvSpPr>
        <p:spPr>
          <a:xfrm>
            <a:off x="7620710" y="1759773"/>
            <a:ext cx="2427378" cy="538919"/>
          </a:xfrm>
          <a:prstGeom prst="wedgeRoundRectCallout">
            <a:avLst>
              <a:gd name="adj1" fmla="val -79642"/>
              <a:gd name="adj2" fmla="val 6214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“AE-1”   “is-a”   “Temperature Sensor”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“AE-1”   “isLocatedIn”  “Area-A”</a:t>
            </a:r>
          </a:p>
        </p:txBody>
      </p:sp>
      <p:sp>
        <p:nvSpPr>
          <p:cNvPr id="52" name="Rounded Rectangular Callout 52">
            <a:extLst>
              <a:ext uri="{FF2B5EF4-FFF2-40B4-BE49-F238E27FC236}">
                <a16:creationId xmlns:a16="http://schemas.microsoft.com/office/drawing/2014/main" id="{9B57A370-6D4C-4E1F-800C-8C1B8EA421CE}"/>
              </a:ext>
            </a:extLst>
          </p:cNvPr>
          <p:cNvSpPr/>
          <p:nvPr/>
        </p:nvSpPr>
        <p:spPr>
          <a:xfrm>
            <a:off x="6934309" y="4705160"/>
            <a:ext cx="3200291" cy="377728"/>
          </a:xfrm>
          <a:prstGeom prst="wedgeRoundRectCallout">
            <a:avLst>
              <a:gd name="adj1" fmla="val -37796"/>
              <a:gd name="adj2" fmla="val -25578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“contentInstance1”   “is-a”   “Temperature Reading”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“contentInstance1”   “isMeasuredIn”  “Celsius”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64F45A4-07F9-4481-8912-965D366EB2DD}"/>
              </a:ext>
            </a:extLst>
          </p:cNvPr>
          <p:cNvSpPr txBox="1"/>
          <p:nvPr/>
        </p:nvSpPr>
        <p:spPr>
          <a:xfrm>
            <a:off x="9659916" y="5911239"/>
            <a:ext cx="217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545054">
                    <a:lumMod val="85000"/>
                    <a:lumOff val="15000"/>
                  </a:srgbClr>
                </a:solidFill>
                <a:latin typeface="Calibri" panose="020F0502020204030204"/>
              </a:rPr>
              <a:t>Source: oneM2M.org</a:t>
            </a:r>
          </a:p>
        </p:txBody>
      </p:sp>
      <p:sp>
        <p:nvSpPr>
          <p:cNvPr id="55" name="TextBox 87">
            <a:extLst>
              <a:ext uri="{FF2B5EF4-FFF2-40B4-BE49-F238E27FC236}">
                <a16:creationId xmlns:a16="http://schemas.microsoft.com/office/drawing/2014/main" id="{26187FA2-AE4F-43A8-8558-63524B9691D0}"/>
              </a:ext>
            </a:extLst>
          </p:cNvPr>
          <p:cNvSpPr txBox="1"/>
          <p:nvPr/>
        </p:nvSpPr>
        <p:spPr>
          <a:xfrm>
            <a:off x="1939762" y="571238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AE:	Application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CSE:	Common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39421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/>
      <p:bldP spid="45" grpId="0" animBg="1"/>
      <p:bldP spid="50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in oneM2M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09759" y="1675033"/>
            <a:ext cx="5178645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record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{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XSD.ID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optional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/>
              <a:t>,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…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}</a:t>
            </a:r>
            <a:endParaRPr lang="en-US" sz="1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6226629" y="1541417"/>
            <a:ext cx="53921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Currently using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record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For the sake of simplicity the example leaves out some fields</a:t>
            </a:r>
            <a:endParaRPr lang="en-GB" sz="2400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/>
              <a:t>SemanticDescriptor</a:t>
            </a:r>
            <a:r>
              <a:rPr lang="de-DE" sz="3200" dirty="0"/>
              <a:t> </a:t>
            </a:r>
            <a:r>
              <a:rPr lang="de-DE" sz="3200" dirty="0" err="1"/>
              <a:t>using</a:t>
            </a:r>
            <a:r>
              <a:rPr lang="de-DE" sz="3200" dirty="0"/>
              <a:t> </a:t>
            </a:r>
            <a:r>
              <a:rPr lang="de-DE" sz="3200" dirty="0" err="1">
                <a:latin typeface="Consolas" panose="020B0609020204030204" pitchFamily="49" charset="0"/>
              </a:rPr>
              <a:t>class</a:t>
            </a:r>
            <a:r>
              <a:rPr lang="de-DE" sz="3200" dirty="0"/>
              <a:t> type</a:t>
            </a:r>
            <a:endParaRPr lang="de-DE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sz="quarter" idx="10"/>
          </p:nvPr>
        </p:nvSpPr>
        <p:spPr>
          <a:xfrm>
            <a:off x="6322636" y="1600571"/>
            <a:ext cx="5508000" cy="34339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1800" b="1" dirty="0"/>
              <a:t> </a:t>
            </a: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1800" b="1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de-DE" sz="1800" b="1" dirty="0"/>
              <a:t> {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resourceName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resourceType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XSD.ID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resourceID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NhURI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parentID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creationTime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lastModifiedTime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labels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AcpType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accessControlPolicyIDs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1800" dirty="0"/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Timestamp</a:t>
            </a:r>
            <a:r>
              <a:rPr lang="de-DE" sz="1800" dirty="0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 </a:t>
            </a:r>
            <a:r>
              <a:rPr lang="de-DE" sz="18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expirationTime</a:t>
            </a:r>
            <a:r>
              <a:rPr lang="de-DE" sz="1800" b="1" dirty="0"/>
              <a:t>;</a:t>
            </a:r>
          </a:p>
          <a:p>
            <a:pPr>
              <a:spcBef>
                <a:spcPts val="0"/>
              </a:spcBef>
            </a:pPr>
            <a:r>
              <a:rPr lang="de-DE" sz="1800" b="1" dirty="0"/>
              <a:t>…</a:t>
            </a:r>
            <a:endParaRPr lang="de-DE" sz="1800" b="1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800" b="1" dirty="0"/>
              <a:t>}</a:t>
            </a:r>
            <a:endParaRPr lang="en-US" sz="18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82EE08-C4F4-4414-96FC-DAE197DFDEF9}"/>
              </a:ext>
            </a:extLst>
          </p:cNvPr>
          <p:cNvSpPr txBox="1"/>
          <p:nvPr/>
        </p:nvSpPr>
        <p:spPr>
          <a:xfrm>
            <a:off x="725635" y="1809865"/>
            <a:ext cx="53921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Introduction of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class type </a:t>
            </a:r>
            <a:r>
              <a:rPr lang="en-GB" sz="2400" dirty="0">
                <a:latin typeface="+mj-lt"/>
                <a:cs typeface="Tahoma" panose="020B0604030504040204" pitchFamily="34" charset="0"/>
              </a:rPr>
              <a:t>for </a:t>
            </a:r>
            <a:r>
              <a:rPr lang="en-GB" sz="2400" i="1" dirty="0" err="1">
                <a:latin typeface="+mj-lt"/>
                <a:cs typeface="Tahoma" panose="020B0604030504040204" pitchFamily="34" charset="0"/>
              </a:rPr>
              <a:t>SemanticDescriptor</a:t>
            </a:r>
            <a:endParaRPr lang="en-GB" sz="2400" i="1" dirty="0">
              <a:latin typeface="+mj-lt"/>
              <a:cs typeface="Tahoma" panose="020B0604030504040204" pitchFamily="34" charset="0"/>
            </a:endParaRPr>
          </a:p>
          <a:p>
            <a:pPr marL="360000" lvl="1" indent="-360000">
              <a:spcBef>
                <a:spcPts val="1200"/>
              </a:spcBef>
              <a:buClr>
                <a:schemeClr val="accent3"/>
              </a:buClr>
              <a:buSzPct val="93000"/>
              <a:buBlip>
                <a:blip r:embed="rId2"/>
              </a:buBlip>
            </a:pPr>
            <a:r>
              <a:rPr lang="en-GB" sz="2400" dirty="0">
                <a:latin typeface="+mj-lt"/>
                <a:cs typeface="Tahoma" panose="020B0604030504040204" pitchFamily="34" charset="0"/>
              </a:rPr>
              <a:t>Additional information provided </a:t>
            </a:r>
            <a:br>
              <a:rPr lang="en-GB" sz="2400" dirty="0">
                <a:latin typeface="+mj-lt"/>
                <a:cs typeface="Tahoma" panose="020B0604030504040204" pitchFamily="34" charset="0"/>
              </a:rPr>
            </a:br>
            <a:r>
              <a:rPr lang="en-GB" sz="2400" dirty="0">
                <a:latin typeface="+mj-lt"/>
                <a:cs typeface="Tahoma" panose="020B0604030504040204" pitchFamily="34" charset="0"/>
              </a:rPr>
              <a:t>using class </a:t>
            </a:r>
            <a:r>
              <a:rPr lang="en-GB" sz="2400" b="1" dirty="0">
                <a:latin typeface="+mj-lt"/>
                <a:cs typeface="Tahoma" panose="020B0604030504040204" pitchFamily="34" charset="0"/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93944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i="1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Extension of </a:t>
            </a:r>
            <a:r>
              <a:rPr lang="en-GB" i="1" dirty="0" err="1"/>
              <a:t>SemanticDescriptor</a:t>
            </a:r>
            <a:r>
              <a:rPr lang="en-GB" i="1" dirty="0"/>
              <a:t> </a:t>
            </a:r>
            <a:r>
              <a:rPr lang="en-GB" dirty="0"/>
              <a:t>for simplified handling of context-related details</a:t>
            </a:r>
          </a:p>
          <a:p>
            <a:pPr lvl="1"/>
            <a:endParaRPr lang="en-GB" dirty="0"/>
          </a:p>
          <a:p>
            <a:pPr lvl="1"/>
            <a:r>
              <a:rPr lang="en-GB" u="sng" dirty="0"/>
              <a:t>Example:</a:t>
            </a:r>
            <a:r>
              <a:rPr lang="en-GB" dirty="0"/>
              <a:t> </a:t>
            </a:r>
            <a:br>
              <a:rPr lang="en-GB" dirty="0"/>
            </a:br>
            <a:r>
              <a:rPr lang="en-GB" i="1" dirty="0" err="1"/>
              <a:t>TemperatureSemanticDescriptor</a:t>
            </a:r>
            <a:r>
              <a:rPr lang="en-GB" dirty="0"/>
              <a:t> extends </a:t>
            </a:r>
            <a:r>
              <a:rPr lang="en-GB" i="1" dirty="0" err="1"/>
              <a:t>SemanticDescriptor</a:t>
            </a:r>
            <a:endParaRPr lang="en-GB" i="1" dirty="0"/>
          </a:p>
          <a:p>
            <a:pPr lvl="1"/>
            <a:r>
              <a:rPr lang="en-GB" dirty="0"/>
              <a:t>Add context information, e.g. temperature types (C/F), usage (indoor/outdoor), manufacture information (country, price etc.), temperature ranges (-30…40), defaults/standards</a:t>
            </a:r>
          </a:p>
          <a:p>
            <a:pPr lvl="1"/>
            <a:r>
              <a:rPr lang="en-GB" dirty="0"/>
              <a:t>Add related functionality (translation formula, exchange rates)</a:t>
            </a:r>
          </a:p>
        </p:txBody>
      </p:sp>
    </p:spTree>
    <p:extLst>
      <p:ext uri="{BB962C8B-B14F-4D97-AF65-F5344CB8AC3E}">
        <p14:creationId xmlns:p14="http://schemas.microsoft.com/office/powerpoint/2010/main" val="2596009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OO </a:t>
            </a:r>
            <a:r>
              <a:rPr lang="de-DE" dirty="0" err="1"/>
              <a:t>types</a:t>
            </a:r>
            <a:r>
              <a:rPr lang="de-DE" dirty="0"/>
              <a:t> -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7" y="1297159"/>
            <a:ext cx="11225625" cy="257215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 class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TemperatureSemanticDescriptor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extends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SemanticDescriptor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{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  <a:cs typeface="+mn-cs"/>
              </a:rPr>
              <a:t>MeasurementUnit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Usage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LowerLimit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var integer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UpperLimit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f_compatibility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 return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boolean</a:t>
            </a:r>
            <a:r>
              <a:rPr lang="en-US" sz="2000" b="1" dirty="0">
                <a:latin typeface="Consolas" panose="020B0609020204030204" pitchFamily="49" charset="0"/>
              </a:rPr>
              <a:t>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function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f_translate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(…);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B65116-3F6D-4513-BD40-898D7E5F8560}"/>
              </a:ext>
            </a:extLst>
          </p:cNvPr>
          <p:cNvSpPr txBox="1">
            <a:spLocks/>
          </p:cNvSpPr>
          <p:nvPr/>
        </p:nvSpPr>
        <p:spPr>
          <a:xfrm>
            <a:off x="609757" y="4951674"/>
            <a:ext cx="11225625" cy="134104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v_tSensorEU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celsius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outdoor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-30, 40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  <a:b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v_tSensorUS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</a:t>
            </a: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TemperatureSemanticDescriptor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.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fahrenheit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indoor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latin typeface="Consolas" panose="020B0609020204030204" pitchFamily="49" charset="0"/>
              </a:rPr>
              <a:t>, 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32, 104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Ovale Legende 6">
            <a:extLst>
              <a:ext uri="{FF2B5EF4-FFF2-40B4-BE49-F238E27FC236}">
                <a16:creationId xmlns:a16="http://schemas.microsoft.com/office/drawing/2014/main" id="{A4A3E57C-CD89-4AD1-8AE0-954C7B96CE57}"/>
              </a:ext>
            </a:extLst>
          </p:cNvPr>
          <p:cNvSpPr/>
          <p:nvPr/>
        </p:nvSpPr>
        <p:spPr>
          <a:xfrm>
            <a:off x="5174700" y="3947021"/>
            <a:ext cx="2883885" cy="794288"/>
          </a:xfrm>
          <a:prstGeom prst="wedgeEllipseCallout">
            <a:avLst>
              <a:gd name="adj1" fmla="val -82761"/>
              <a:gd name="adj2" fmla="val -1106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between</a:t>
            </a:r>
            <a:r>
              <a:rPr lang="de-DE" b="1" dirty="0">
                <a:solidFill>
                  <a:schemeClr val="bg2"/>
                </a:solidFill>
              </a:rPr>
              <a:t> different </a:t>
            </a:r>
            <a:r>
              <a:rPr lang="de-DE" b="1" dirty="0" err="1">
                <a:solidFill>
                  <a:schemeClr val="bg2"/>
                </a:solidFill>
              </a:rPr>
              <a:t>measurement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units</a:t>
            </a:r>
            <a:endParaRPr lang="de-DE" b="1" dirty="0">
              <a:solidFill>
                <a:schemeClr val="bg2"/>
              </a:solidFill>
            </a:endParaRPr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EC1515F7-8A18-48B3-B116-F71CE537D1F6}"/>
              </a:ext>
            </a:extLst>
          </p:cNvPr>
          <p:cNvSpPr/>
          <p:nvPr/>
        </p:nvSpPr>
        <p:spPr>
          <a:xfrm>
            <a:off x="8698357" y="3947020"/>
            <a:ext cx="2883885" cy="794287"/>
          </a:xfrm>
          <a:prstGeom prst="wedgeEllipseCallout">
            <a:avLst>
              <a:gd name="adj1" fmla="val -126104"/>
              <a:gd name="adj2" fmla="val -1493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analyse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compatibility</a:t>
            </a:r>
            <a:r>
              <a:rPr lang="de-DE" b="1" dirty="0">
                <a:solidFill>
                  <a:schemeClr val="bg2"/>
                </a:solidFill>
              </a:rPr>
              <a:t> (e.g. </a:t>
            </a:r>
            <a:r>
              <a:rPr lang="de-DE" b="1" dirty="0" err="1">
                <a:solidFill>
                  <a:schemeClr val="bg2"/>
                </a:solidFill>
              </a:rPr>
              <a:t>value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range</a:t>
            </a:r>
            <a:r>
              <a:rPr lang="de-DE" b="1" dirty="0">
                <a:solidFill>
                  <a:schemeClr val="bg2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1964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10B98-F918-4273-B51D-45DB70B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ideas</a:t>
            </a:r>
          </a:p>
        </p:txBody>
      </p:sp>
    </p:spTree>
    <p:extLst>
      <p:ext uri="{BB962C8B-B14F-4D97-AF65-F5344CB8AC3E}">
        <p14:creationId xmlns:p14="http://schemas.microsoft.com/office/powerpoint/2010/main" val="1319125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</p:spTree>
    <p:extLst>
      <p:ext uri="{BB962C8B-B14F-4D97-AF65-F5344CB8AC3E}">
        <p14:creationId xmlns:p14="http://schemas.microsoft.com/office/powerpoint/2010/main" val="1070551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11DD0E79-6130-461F-BAB5-7407AC86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AF605DE-6DD7-431A-861C-0077D1F9EB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Exception type lists: </a:t>
            </a:r>
            <a:br>
              <a:rPr lang="en-US" dirty="0"/>
            </a:br>
            <a:r>
              <a:rPr lang="en-US" dirty="0"/>
              <a:t>functions, external functions, </a:t>
            </a:r>
            <a:r>
              <a:rPr lang="en-US" dirty="0" err="1"/>
              <a:t>altsteps</a:t>
            </a:r>
            <a:endParaRPr lang="en-US" dirty="0"/>
          </a:p>
          <a:p>
            <a:pPr lvl="1"/>
            <a:r>
              <a:rPr lang="en-US" i="1" dirty="0"/>
              <a:t>raise</a:t>
            </a:r>
            <a:r>
              <a:rPr lang="en-US" dirty="0"/>
              <a:t> exception statements</a:t>
            </a:r>
          </a:p>
          <a:p>
            <a:pPr lvl="1"/>
            <a:r>
              <a:rPr lang="en-US" dirty="0"/>
              <a:t>“catch” and “finally” clauses: </a:t>
            </a:r>
            <a:br>
              <a:rPr lang="en-US" dirty="0"/>
            </a:br>
            <a:r>
              <a:rPr lang="en-US" dirty="0"/>
              <a:t>statement blocks, </a:t>
            </a:r>
            <a:r>
              <a:rPr lang="en-US" dirty="0" err="1"/>
              <a:t>altsteps</a:t>
            </a:r>
            <a:r>
              <a:rPr lang="en-US" dirty="0"/>
              <a:t> and </a:t>
            </a:r>
            <a:r>
              <a:rPr lang="en-US" dirty="0" err="1"/>
              <a:t>testcase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8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behavior definition (overview)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82814010"/>
              </p:ext>
            </p:extLst>
          </p:nvPr>
        </p:nvGraphicFramePr>
        <p:xfrm>
          <a:off x="609759" y="1413279"/>
          <a:ext cx="11267337" cy="385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543">
                  <a:extLst>
                    <a:ext uri="{9D8B030D-6E8A-4147-A177-3AD203B41FA5}">
                      <a16:colId xmlns:a16="http://schemas.microsoft.com/office/drawing/2014/main" val="2816385607"/>
                    </a:ext>
                  </a:extLst>
                </a:gridCol>
                <a:gridCol w="3149670">
                  <a:extLst>
                    <a:ext uri="{9D8B030D-6E8A-4147-A177-3AD203B41FA5}">
                      <a16:colId xmlns:a16="http://schemas.microsoft.com/office/drawing/2014/main" val="1676333578"/>
                    </a:ext>
                  </a:extLst>
                </a:gridCol>
                <a:gridCol w="3551510">
                  <a:extLst>
                    <a:ext uri="{9D8B030D-6E8A-4147-A177-3AD203B41FA5}">
                      <a16:colId xmlns:a16="http://schemas.microsoft.com/office/drawing/2014/main" val="1288199903"/>
                    </a:ext>
                  </a:extLst>
                </a:gridCol>
                <a:gridCol w="3172614">
                  <a:extLst>
                    <a:ext uri="{9D8B030D-6E8A-4147-A177-3AD203B41FA5}">
                      <a16:colId xmlns:a16="http://schemas.microsoft.com/office/drawing/2014/main" val="3092162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list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exception</a:t>
                      </a:r>
                      <a:r>
                        <a:rPr lang="de-DE" sz="2000" baseline="0" dirty="0"/>
                        <a:t> </a:t>
                      </a:r>
                      <a:r>
                        <a:rPr lang="de-DE" sz="2000" baseline="0" dirty="0" err="1"/>
                        <a:t>types</a:t>
                      </a:r>
                      <a:endParaRPr lang="de-DE" sz="2000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catch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finally</a:t>
                      </a:r>
                      <a:r>
                        <a:rPr lang="de-DE" sz="2000" dirty="0"/>
                        <a:t>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14712"/>
                  </a:ext>
                </a:extLst>
              </a:tr>
              <a:tr h="847798">
                <a:tc>
                  <a:txBody>
                    <a:bodyPr/>
                    <a:lstStyle/>
                    <a:p>
                      <a:endParaRPr lang="de-DE" sz="2000" b="1" dirty="0"/>
                    </a:p>
                    <a:p>
                      <a:r>
                        <a:rPr lang="de-DE" sz="2000" b="1" dirty="0" err="1"/>
                        <a:t>function</a:t>
                      </a:r>
                      <a:endParaRPr lang="de-DE" sz="2000" b="1" dirty="0"/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73884"/>
                  </a:ext>
                </a:extLst>
              </a:tr>
              <a:tr h="767894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external</a:t>
                      </a:r>
                      <a:r>
                        <a:rPr lang="de-DE" sz="2000" b="1" baseline="0" dirty="0"/>
                        <a:t> </a:t>
                      </a:r>
                      <a:r>
                        <a:rPr lang="de-DE" sz="2000" b="1" baseline="0" dirty="0" err="1"/>
                        <a:t>function</a:t>
                      </a:r>
                      <a:endParaRPr lang="de-DE" sz="2000" b="1" dirty="0"/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76553"/>
                  </a:ext>
                </a:extLst>
              </a:tr>
              <a:tr h="550661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altstep</a:t>
                      </a:r>
                      <a:endParaRPr lang="de-DE" sz="2000" b="1" dirty="0"/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42347"/>
                  </a:ext>
                </a:extLst>
              </a:tr>
              <a:tr h="528404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testcase</a:t>
                      </a:r>
                      <a:endParaRPr lang="de-DE" sz="2000" b="1" dirty="0"/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n/a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82814"/>
                  </a:ext>
                </a:extLst>
              </a:tr>
              <a:tr h="759839"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statement</a:t>
                      </a:r>
                      <a:r>
                        <a:rPr lang="de-DE" sz="2000" b="1" dirty="0"/>
                        <a:t> block</a:t>
                      </a:r>
                    </a:p>
                  </a:txBody>
                  <a:tcPr>
                    <a:lnR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77256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093605" y="2053597"/>
            <a:ext cx="2995797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96554" y="2560656"/>
            <a:ext cx="2995796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…)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96554" y="3447372"/>
            <a:ext cx="2995796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MyExType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24543" y="2053597"/>
            <a:ext cx="3419314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if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exception</a:t>
            </a:r>
            <a:endParaRPr lang="de-DE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matches</a:t>
            </a:r>
            <a:endParaRPr lang="de-DE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24542" y="3490830"/>
            <a:ext cx="3419315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MyIntType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first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alternative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second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alternative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778998" y="2874522"/>
            <a:ext cx="3038735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finally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before</a:t>
            </a:r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termination</a:t>
            </a:r>
            <a:endParaRPr lang="de-DE" sz="20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0473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raise</a:t>
            </a:r>
            <a:r>
              <a:rPr lang="en-US" dirty="0"/>
              <a:t> Exception statement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Causes </a:t>
            </a:r>
            <a:r>
              <a:rPr lang="en-US" b="1" u="sng" dirty="0"/>
              <a:t>leaving</a:t>
            </a:r>
            <a:r>
              <a:rPr lang="en-US" dirty="0"/>
              <a:t> of: statement block, loop, alt, interleave</a:t>
            </a:r>
          </a:p>
          <a:p>
            <a:pPr lvl="2"/>
            <a:r>
              <a:rPr lang="en-US" dirty="0"/>
              <a:t>within the encompassing function/</a:t>
            </a:r>
            <a:r>
              <a:rPr lang="en-US" dirty="0" err="1"/>
              <a:t>altstep</a:t>
            </a:r>
            <a:r>
              <a:rPr lang="en-US" dirty="0"/>
              <a:t>/</a:t>
            </a:r>
            <a:r>
              <a:rPr lang="en-US" dirty="0" err="1"/>
              <a:t>testcase</a:t>
            </a:r>
            <a:endParaRPr lang="en-US" dirty="0"/>
          </a:p>
          <a:p>
            <a:pPr lvl="1"/>
            <a:endParaRPr lang="en-US" dirty="0"/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continues</a:t>
            </a:r>
            <a:r>
              <a:rPr lang="en-US" sz="2400" dirty="0"/>
              <a:t> in the </a:t>
            </a:r>
            <a:r>
              <a:rPr lang="en-US" sz="2400" i="1" dirty="0"/>
              <a:t>catch-block</a:t>
            </a:r>
          </a:p>
          <a:p>
            <a:pPr lvl="3"/>
            <a:r>
              <a:rPr lang="en-US" sz="2000" dirty="0"/>
              <a:t>If encompassing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r>
              <a:rPr lang="en-US" sz="2000" dirty="0"/>
              <a:t> has </a:t>
            </a:r>
            <a:r>
              <a:rPr lang="en-US" sz="2000" i="1" dirty="0"/>
              <a:t>catch-block</a:t>
            </a:r>
            <a:r>
              <a:rPr lang="en-US" sz="2000" dirty="0"/>
              <a:t> (with </a:t>
            </a:r>
            <a:r>
              <a:rPr lang="en-US" sz="2000" u="sng" dirty="0"/>
              <a:t>same</a:t>
            </a:r>
            <a:r>
              <a:rPr lang="en-US" sz="2000" dirty="0"/>
              <a:t> type, </a:t>
            </a:r>
            <a:r>
              <a:rPr lang="en-US" sz="2000" u="sng" dirty="0"/>
              <a:t>or</a:t>
            </a:r>
            <a:r>
              <a:rPr lang="en-US" sz="2000" dirty="0"/>
              <a:t> can be </a:t>
            </a:r>
            <a:r>
              <a:rPr lang="en-US" sz="2000" u="sng" dirty="0"/>
              <a:t>cast</a:t>
            </a:r>
            <a:r>
              <a:rPr lang="en-US" sz="2000" dirty="0"/>
              <a:t>)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en-US" sz="2400" dirty="0"/>
              <a:t>Execution </a:t>
            </a:r>
            <a:r>
              <a:rPr lang="en-US" sz="2400" b="1" u="sng" dirty="0"/>
              <a:t>leaves</a:t>
            </a:r>
            <a:r>
              <a:rPr lang="en-US" sz="2400" dirty="0"/>
              <a:t> function/</a:t>
            </a:r>
            <a:r>
              <a:rPr lang="en-US" sz="2400" dirty="0" err="1"/>
              <a:t>altstep</a:t>
            </a:r>
            <a:r>
              <a:rPr lang="en-US" sz="2400" dirty="0"/>
              <a:t>/</a:t>
            </a:r>
            <a:r>
              <a:rPr lang="en-US" sz="2400" dirty="0" err="1"/>
              <a:t>testcase</a:t>
            </a:r>
            <a:endParaRPr lang="en-US" sz="2400" dirty="0"/>
          </a:p>
          <a:p>
            <a:pPr lvl="3"/>
            <a:r>
              <a:rPr lang="en-US" sz="2000" dirty="0"/>
              <a:t>If </a:t>
            </a:r>
            <a:r>
              <a:rPr lang="en-US" sz="2000" u="sng" dirty="0"/>
              <a:t>NO</a:t>
            </a:r>
            <a:r>
              <a:rPr lang="en-US" sz="2000" dirty="0"/>
              <a:t> </a:t>
            </a:r>
            <a:r>
              <a:rPr lang="en-US" sz="2000" i="1" dirty="0"/>
              <a:t>catch block </a:t>
            </a:r>
            <a:r>
              <a:rPr lang="en-US" sz="2000" dirty="0"/>
              <a:t>available or can </a:t>
            </a:r>
            <a:r>
              <a:rPr lang="en-US" sz="2000" u="sng" dirty="0"/>
              <a:t>handle</a:t>
            </a:r>
            <a:r>
              <a:rPr lang="en-US" sz="2000" dirty="0"/>
              <a:t> the raised exception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Handle the exception in the </a:t>
            </a:r>
            <a:r>
              <a:rPr lang="en-US" sz="2000" u="sng" dirty="0"/>
              <a:t>calling</a:t>
            </a:r>
            <a:r>
              <a:rPr lang="en-US" sz="2000" dirty="0"/>
              <a:t> function/</a:t>
            </a:r>
            <a:r>
              <a:rPr lang="en-US" sz="2000" dirty="0" err="1"/>
              <a:t>altstep</a:t>
            </a:r>
            <a:r>
              <a:rPr lang="en-US" sz="2000" dirty="0"/>
              <a:t>/</a:t>
            </a:r>
            <a:r>
              <a:rPr lang="en-US" sz="2000" dirty="0" err="1"/>
              <a:t>testcase</a:t>
            </a:r>
            <a:endParaRPr lang="en-US" sz="2000" dirty="0"/>
          </a:p>
          <a:p>
            <a:pPr lvl="2"/>
            <a:endParaRPr lang="en-US" dirty="0"/>
          </a:p>
          <a:p>
            <a:pPr lvl="1"/>
            <a:r>
              <a:rPr lang="en-US" dirty="0"/>
              <a:t>Dynamic </a:t>
            </a:r>
            <a:r>
              <a:rPr lang="en-US" b="1" u="sng" dirty="0">
                <a:solidFill>
                  <a:srgbClr val="C00000"/>
                </a:solidFill>
              </a:rPr>
              <a:t>error</a:t>
            </a:r>
            <a:r>
              <a:rPr lang="en-US" dirty="0"/>
              <a:t>, if exception not handled latest via catch clause of testcase statement block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56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samples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in catch-block</a:t>
            </a:r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outside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2213819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</a:p>
          <a:p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9758" y="4737645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de-DE" sz="2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2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samples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execution continues in first catch-block that can handle the exception</a:t>
            </a:r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catch-block may raise another exception</a:t>
            </a:r>
          </a:p>
          <a:p>
            <a:pPr lvl="2"/>
            <a:r>
              <a:rPr lang="en-US" dirty="0"/>
              <a:t>to be handled </a:t>
            </a:r>
            <a:r>
              <a:rPr lang="en-US" u="sng" dirty="0"/>
              <a:t>outside</a:t>
            </a:r>
            <a:r>
              <a:rPr lang="en-US" dirty="0"/>
              <a:t> the function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758" y="2176415"/>
            <a:ext cx="9942912" cy="193899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 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exceptional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state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</a:p>
          <a:p>
            <a:pPr lvl="1" indent="-457200"/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 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	 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12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7781007" y="3881052"/>
            <a:ext cx="2883885" cy="661629"/>
          </a:xfrm>
          <a:prstGeom prst="wedgeEllipseCallout">
            <a:avLst>
              <a:gd name="adj1" fmla="val -225757"/>
              <a:gd name="adj2" fmla="val -6978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exception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handled</a:t>
            </a:r>
            <a:r>
              <a:rPr lang="de-DE" b="1" dirty="0">
                <a:solidFill>
                  <a:schemeClr val="bg2"/>
                </a:solidFill>
              </a:rPr>
              <a:t> in </a:t>
            </a:r>
            <a:r>
              <a:rPr lang="de-DE" b="1" i="1" dirty="0" err="1">
                <a:solidFill>
                  <a:schemeClr val="bg2"/>
                </a:solidFill>
              </a:rPr>
              <a:t>calling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function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5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behavior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in </a:t>
            </a:r>
            <a:r>
              <a:rPr lang="en-US" i="1" dirty="0"/>
              <a:t>catch</a:t>
            </a:r>
            <a:r>
              <a:rPr lang="en-US" dirty="0"/>
              <a:t>-block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i="1" dirty="0"/>
              <a:t>finally</a:t>
            </a:r>
            <a:r>
              <a:rPr lang="en-US" dirty="0"/>
              <a:t>-block</a:t>
            </a:r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endParaRPr lang="en-US" dirty="0"/>
          </a:p>
          <a:p>
            <a:pPr marL="457200" lvl="1" indent="-457200">
              <a:buFont typeface="+mj-lt"/>
              <a:buAutoNum type="arabicParenBoth"/>
            </a:pPr>
            <a:r>
              <a:rPr lang="en-US" dirty="0"/>
              <a:t>execution continues in </a:t>
            </a:r>
            <a:r>
              <a:rPr lang="en-US" i="1" dirty="0"/>
              <a:t>finally</a:t>
            </a:r>
            <a:r>
              <a:rPr lang="en-US" dirty="0"/>
              <a:t>-block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2143091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{…}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finally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{…}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4737645"/>
            <a:ext cx="9942912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f_myf1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{…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-457200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finally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{…}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8429399" y="5551438"/>
            <a:ext cx="2883885" cy="661629"/>
          </a:xfrm>
          <a:prstGeom prst="wedgeEllipseCallout">
            <a:avLst>
              <a:gd name="adj1" fmla="val -225469"/>
              <a:gd name="adj2" fmla="val -7795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exception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handled</a:t>
            </a:r>
            <a:r>
              <a:rPr lang="de-DE" b="1" dirty="0">
                <a:solidFill>
                  <a:schemeClr val="bg2"/>
                </a:solidFill>
              </a:rPr>
              <a:t> outside </a:t>
            </a:r>
            <a:r>
              <a:rPr lang="de-DE" b="1" dirty="0" err="1">
                <a:solidFill>
                  <a:schemeClr val="bg2"/>
                </a:solidFill>
              </a:rPr>
              <a:t>function</a:t>
            </a:r>
            <a:endParaRPr 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Simplification of post processing in case of error handling</a:t>
            </a:r>
          </a:p>
          <a:p>
            <a:pPr lvl="1"/>
            <a:r>
              <a:rPr lang="en-GB" dirty="0"/>
              <a:t>E.g. resource creation</a:t>
            </a:r>
          </a:p>
          <a:p>
            <a:pPr lvl="1"/>
            <a:r>
              <a:rPr lang="en-GB" dirty="0"/>
              <a:t>Initialization scenario based on sub-processes for registration and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459298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handling</a:t>
            </a:r>
            <a:r>
              <a:rPr lang="de-DE" dirty="0"/>
              <a:t> –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CD32AD8-4C71-4658-880A-440B0F4D683B}"/>
              </a:ext>
            </a:extLst>
          </p:cNvPr>
          <p:cNvSpPr txBox="1">
            <a:spLocks/>
          </p:cNvSpPr>
          <p:nvPr/>
        </p:nvSpPr>
        <p:spPr>
          <a:xfrm>
            <a:off x="609758" y="4375891"/>
            <a:ext cx="11225625" cy="164882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DE" sz="2000" b="1" dirty="0"/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Initialization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inconc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)…}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catch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Creation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failed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with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return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 code: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p_i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setverdict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fail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</a:t>
            </a:r>
            <a:endParaRPr lang="de-DE" sz="2000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BCD8772-2F05-44B9-A669-A9AF614D9DD5}"/>
              </a:ext>
            </a:extLst>
          </p:cNvPr>
          <p:cNvSpPr txBox="1">
            <a:spLocks/>
          </p:cNvSpPr>
          <p:nvPr/>
        </p:nvSpPr>
        <p:spPr>
          <a:xfrm>
            <a:off x="609758" y="1598928"/>
            <a:ext cx="11225625" cy="31877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108878" tIns="54439" rIns="108878" bIns="54439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f_create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 dirty="0"/>
              <a:t> (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) </a:t>
            </a:r>
            <a:br>
              <a:rPr lang="en-US" sz="2000" dirty="0"/>
            </a:br>
            <a:r>
              <a:rPr lang="en-US" sz="2000" dirty="0"/>
              <a:t>       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runs on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myComponent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i="1" dirty="0"/>
              <a:t>     </a:t>
            </a:r>
            <a:r>
              <a:rPr lang="en-US" sz="2000" b="1" dirty="0"/>
              <a:t>{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integer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:=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-1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en-US" sz="2000" b="1" dirty="0"/>
              <a:t>       </a:t>
            </a:r>
            <a:r>
              <a:rPr lang="en-US" sz="2000" dirty="0"/>
              <a:t>...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fx_register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Could not register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/>
              <a:t>&amp;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if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not</a:t>
            </a:r>
            <a:r>
              <a:rPr lang="en-US" sz="2000" b="1" dirty="0"/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f_sendRequest</a:t>
            </a:r>
            <a:r>
              <a:rPr lang="en-US" sz="2000" b="1" dirty="0"/>
              <a:t>(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p_name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b="1" dirty="0"/>
              <a:t>)) { 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raise</a:t>
            </a:r>
            <a:r>
              <a:rPr lang="en-US" sz="2000" b="1" dirty="0"/>
              <a:t> (</a:t>
            </a:r>
            <a:r>
              <a:rPr lang="en-US" sz="2000" dirty="0">
                <a:solidFill>
                  <a:srgbClr val="004A8D"/>
                </a:solidFill>
                <a:latin typeface="Consolas" panose="020B0609020204030204" pitchFamily="49" charset="0"/>
              </a:rPr>
              <a:t>v_rc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+1000</a:t>
            </a:r>
            <a:r>
              <a:rPr lang="en-US" sz="2000" b="1" dirty="0"/>
              <a:t>); } </a:t>
            </a:r>
            <a:br>
              <a:rPr lang="en-US" sz="2000" b="1" dirty="0"/>
            </a:br>
            <a:r>
              <a:rPr lang="en-US" sz="2000" b="1" dirty="0"/>
              <a:t>       …</a:t>
            </a:r>
            <a:r>
              <a:rPr lang="de-DE" sz="2000" b="1" dirty="0"/>
              <a:t>}</a:t>
            </a:r>
            <a:endParaRPr lang="de-DE" sz="2000" dirty="0"/>
          </a:p>
        </p:txBody>
      </p:sp>
      <p:sp>
        <p:nvSpPr>
          <p:cNvPr id="6" name="Ovale Legende 7">
            <a:extLst>
              <a:ext uri="{FF2B5EF4-FFF2-40B4-BE49-F238E27FC236}">
                <a16:creationId xmlns:a16="http://schemas.microsoft.com/office/drawing/2014/main" id="{E14E72E1-DF7A-49F8-BC25-96D2ED261504}"/>
              </a:ext>
            </a:extLst>
          </p:cNvPr>
          <p:cNvSpPr/>
          <p:nvPr/>
        </p:nvSpPr>
        <p:spPr>
          <a:xfrm>
            <a:off x="9167630" y="3355128"/>
            <a:ext cx="2883885" cy="661629"/>
          </a:xfrm>
          <a:prstGeom prst="wedgeEllipseCallout">
            <a:avLst>
              <a:gd name="adj1" fmla="val -224138"/>
              <a:gd name="adj2" fmla="val 8868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2nd catch</a:t>
            </a:r>
          </a:p>
        </p:txBody>
      </p:sp>
      <p:sp>
        <p:nvSpPr>
          <p:cNvPr id="5" name="Ovale Legende 7">
            <a:extLst>
              <a:ext uri="{FF2B5EF4-FFF2-40B4-BE49-F238E27FC236}">
                <a16:creationId xmlns:a16="http://schemas.microsoft.com/office/drawing/2014/main" id="{E9F48702-AD4E-4A3B-8A3B-723089DFF9C3}"/>
              </a:ext>
            </a:extLst>
          </p:cNvPr>
          <p:cNvSpPr/>
          <p:nvPr/>
        </p:nvSpPr>
        <p:spPr>
          <a:xfrm>
            <a:off x="9167630" y="2510429"/>
            <a:ext cx="2883885" cy="661629"/>
          </a:xfrm>
          <a:prstGeom prst="wedgeEllipseCallout">
            <a:avLst>
              <a:gd name="adj1" fmla="val -135781"/>
              <a:gd name="adj2" fmla="val 6983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2"/>
                </a:solidFill>
              </a:rPr>
              <a:t>match</a:t>
            </a:r>
            <a:r>
              <a:rPr lang="de-DE" b="1" dirty="0">
                <a:solidFill>
                  <a:schemeClr val="bg2"/>
                </a:solidFill>
              </a:rPr>
              <a:t> 1st catch</a:t>
            </a:r>
          </a:p>
        </p:txBody>
      </p:sp>
    </p:spTree>
    <p:extLst>
      <p:ext uri="{BB962C8B-B14F-4D97-AF65-F5344CB8AC3E}">
        <p14:creationId xmlns:p14="http://schemas.microsoft.com/office/powerpoint/2010/main" val="16876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890" y="3429000"/>
            <a:ext cx="3765944" cy="2678030"/>
          </a:xfrm>
        </p:spPr>
        <p:txBody>
          <a:bodyPr/>
          <a:lstStyle/>
          <a:p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241996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ideas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B2DC85-6B12-4865-9751-A976385556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Heighten appeal of TTCN-3 to users used to object-oriented programming</a:t>
            </a:r>
          </a:p>
          <a:p>
            <a:pPr lvl="1"/>
            <a:r>
              <a:rPr lang="en-US" dirty="0"/>
              <a:t>Use advantages of object-oriented modelling</a:t>
            </a:r>
          </a:p>
          <a:p>
            <a:pPr lvl="1"/>
            <a:r>
              <a:rPr lang="en-US" dirty="0"/>
              <a:t>Reduce TTCN-3 emulation of object-oriented features</a:t>
            </a:r>
          </a:p>
          <a:p>
            <a:pPr lvl="1"/>
            <a:r>
              <a:rPr lang="en-US" dirty="0"/>
              <a:t>Allow simple access to external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09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BEA827D-6781-48F6-AD7C-CBEAAE28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488E29-BA81-4F60-8F99-2A548E8CF6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Module identification</a:t>
            </a:r>
          </a:p>
          <a:p>
            <a:pPr lvl="1"/>
            <a:r>
              <a:rPr lang="en-US" dirty="0"/>
              <a:t>Extended naming conventions</a:t>
            </a:r>
          </a:p>
          <a:p>
            <a:pPr lvl="1"/>
            <a:r>
              <a:rPr lang="de-DE" dirty="0" err="1"/>
              <a:t>Built</a:t>
            </a:r>
            <a:r>
              <a:rPr lang="de-DE" dirty="0"/>
              <a:t>-in </a:t>
            </a:r>
            <a:r>
              <a:rPr lang="de-DE" dirty="0" err="1"/>
              <a:t>classes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717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</a:t>
            </a:r>
            <a:r>
              <a:rPr lang="de-DE" dirty="0" err="1"/>
              <a:t>identification</a:t>
            </a:r>
            <a:r>
              <a:rPr lang="de-DE" dirty="0"/>
              <a:t> &amp; </a:t>
            </a:r>
            <a:r>
              <a:rPr lang="de-DE" dirty="0" err="1"/>
              <a:t>naming</a:t>
            </a:r>
            <a:r>
              <a:rPr lang="de-DE" dirty="0"/>
              <a:t> </a:t>
            </a:r>
            <a:r>
              <a:rPr lang="de-DE" dirty="0" err="1"/>
              <a:t>conventions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conformance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ETSI ES 203 790 V1.1.1</a:t>
            </a:r>
          </a:p>
          <a:p>
            <a:pPr lvl="1"/>
            <a:endParaRPr lang="de-DE" dirty="0"/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naming</a:t>
            </a:r>
            <a:r>
              <a:rPr lang="de-DE" dirty="0"/>
              <a:t> </a:t>
            </a:r>
            <a:r>
              <a:rPr lang="de-DE" dirty="0" err="1"/>
              <a:t>conventions</a:t>
            </a:r>
            <a:r>
              <a:rPr lang="de-DE" dirty="0"/>
              <a:t> (</a:t>
            </a:r>
            <a:r>
              <a:rPr lang="de-DE" dirty="0" err="1"/>
              <a:t>recommended</a:t>
            </a:r>
            <a:r>
              <a:rPr lang="de-DE" dirty="0"/>
              <a:t>)</a:t>
            </a:r>
          </a:p>
          <a:p>
            <a:pPr lvl="2"/>
            <a:r>
              <a:rPr lang="de-DE" i="1" dirty="0" err="1"/>
              <a:t>class</a:t>
            </a:r>
            <a:r>
              <a:rPr lang="de-DE" i="1" dirty="0"/>
              <a:t> </a:t>
            </a:r>
            <a:r>
              <a:rPr lang="de-DE" i="1" dirty="0" err="1"/>
              <a:t>definition</a:t>
            </a:r>
            <a:r>
              <a:rPr lang="de-DE" i="1" dirty="0"/>
              <a:t>: </a:t>
            </a:r>
            <a:r>
              <a:rPr lang="de-DE" dirty="0"/>
              <a:t>Use </a:t>
            </a:r>
            <a:r>
              <a:rPr lang="de-DE" dirty="0" err="1"/>
              <a:t>upper-case</a:t>
            </a:r>
            <a:r>
              <a:rPr lang="de-DE" dirty="0"/>
              <a:t> initial </a:t>
            </a:r>
            <a:r>
              <a:rPr lang="de-DE" dirty="0" err="1"/>
              <a:t>letter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all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)</a:t>
            </a:r>
          </a:p>
          <a:p>
            <a:pPr lvl="2"/>
            <a:r>
              <a:rPr lang="de-DE" i="1" dirty="0" err="1"/>
              <a:t>object</a:t>
            </a:r>
            <a:r>
              <a:rPr lang="de-DE" i="1" dirty="0"/>
              <a:t> </a:t>
            </a:r>
            <a:r>
              <a:rPr lang="de-DE" i="1" dirty="0" err="1"/>
              <a:t>instance</a:t>
            </a:r>
            <a:r>
              <a:rPr lang="de-DE" i="1" dirty="0"/>
              <a:t> </a:t>
            </a:r>
            <a:r>
              <a:rPr lang="de-DE" i="1" dirty="0" err="1"/>
              <a:t>references</a:t>
            </a:r>
            <a:r>
              <a:rPr lang="de-DE" dirty="0"/>
              <a:t>: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prefixes</a:t>
            </a:r>
            <a:r>
              <a:rPr lang="de-DE" dirty="0"/>
              <a:t> v_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vc</a:t>
            </a:r>
            <a:r>
              <a:rPr lang="de-DE" dirty="0"/>
              <a:t>_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09758" y="2346898"/>
            <a:ext cx="11013445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module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myModule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language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</a:rPr>
              <a:t>TTCN-3:2018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</a:rPr>
              <a:t>Object-Oriented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{…}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3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Built</a:t>
            </a:r>
            <a:r>
              <a:rPr lang="de-DE" dirty="0"/>
              <a:t>-in </a:t>
            </a:r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The abstract special built-in class called </a:t>
            </a:r>
            <a:r>
              <a:rPr lang="en-US" b="1" dirty="0"/>
              <a:t>object</a:t>
            </a:r>
            <a:r>
              <a:rPr lang="en-US" dirty="0"/>
              <a:t> is the superclass for all classes that do not explicitly extend another </a:t>
            </a:r>
            <a:r>
              <a:rPr lang="de-DE" dirty="0" err="1"/>
              <a:t>class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The pseudo definition of that class is:</a:t>
            </a:r>
            <a:endParaRPr lang="de-DE" sz="2000" b="1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758" y="3789155"/>
            <a:ext cx="11013445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800000"/>
                </a:solidFill>
                <a:latin typeface="Consolas" panose="020B0609020204030204" pitchFamily="49" charset="0"/>
              </a:rPr>
              <a:t>type class @abstract</a:t>
            </a:r>
            <a:r>
              <a:rPr lang="de-DE" sz="20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>
                <a:solidFill>
                  <a:srgbClr val="004A8D"/>
                </a:solidFill>
                <a:latin typeface="Consolas" panose="020B0609020204030204" pitchFamily="49" charset="0"/>
              </a:rPr>
              <a:t>object</a:t>
            </a:r>
            <a:r>
              <a:rPr lang="de-DE" sz="2000" b="1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en-US" sz="2000">
                <a:solidFill>
                  <a:srgbClr val="008000"/>
                </a:solidFill>
                <a:latin typeface="Consolas" panose="020B0609020204030204" pitchFamily="49" charset="0"/>
              </a:rPr>
              <a:t>// This function will return a tool-specific descriptive string by default</a:t>
            </a:r>
            <a:br>
              <a:rPr lang="en-US" sz="200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>
                <a:solidFill>
                  <a:srgbClr val="008000"/>
                </a:solidFill>
                <a:latin typeface="Consolas" panose="020B0609020204030204" pitchFamily="49" charset="0"/>
              </a:rPr>
              <a:t>// but can be overridden by subclasses</a:t>
            </a:r>
          </a:p>
          <a:p>
            <a:pPr lvl="1"/>
            <a:r>
              <a:rPr lang="en-US" sz="2000" b="1">
                <a:solidFill>
                  <a:srgbClr val="800000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2000">
                <a:solidFill>
                  <a:srgbClr val="004A8D"/>
                </a:solidFill>
                <a:latin typeface="Consolas" panose="020B0609020204030204" pitchFamily="49" charset="0"/>
              </a:rPr>
              <a:t>toString</a:t>
            </a:r>
            <a:r>
              <a:rPr lang="en-US" sz="2000" b="1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2000" b="1">
                <a:solidFill>
                  <a:srgbClr val="800000"/>
                </a:solidFill>
                <a:latin typeface="Consolas" panose="020B0609020204030204" pitchFamily="49" charset="0"/>
              </a:rPr>
              <a:t>return universal charstring</a:t>
            </a:r>
            <a:r>
              <a:rPr lang="en-US" sz="2000" b="1">
                <a:solidFill>
                  <a:schemeClr val="tx2"/>
                </a:solidFill>
                <a:latin typeface="Consolas" panose="020B0609020204030204" pitchFamily="49" charset="0"/>
              </a:rPr>
              <a:t>;</a:t>
            </a:r>
            <a:br>
              <a:rPr lang="en-US" sz="2000" b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de-DE" sz="2000" b="1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7478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F09A-DF06-4761-A140-C328CD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EA205-E1F8-4322-899E-D7930D9337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please</a:t>
            </a:r>
            <a:r>
              <a:rPr lang="de-DE" sz="2800" dirty="0"/>
              <a:t> </a:t>
            </a:r>
            <a:r>
              <a:rPr lang="de-DE" sz="2800" dirty="0" err="1"/>
              <a:t>visit</a:t>
            </a:r>
            <a:r>
              <a:rPr lang="de-DE" sz="2800" dirty="0"/>
              <a:t> </a:t>
            </a:r>
            <a:r>
              <a:rPr lang="de-DE" sz="2800" dirty="0">
                <a:hlinkClick r:id="rId2"/>
              </a:rPr>
              <a:t>www.ttcn-3.org</a:t>
            </a:r>
            <a:r>
              <a:rPr lang="de-DE" sz="2800" dirty="0"/>
              <a:t> </a:t>
            </a:r>
          </a:p>
          <a:p>
            <a:pPr algn="ctr"/>
            <a:r>
              <a:rPr lang="de-DE" sz="2800" dirty="0"/>
              <a:t>and/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contact</a:t>
            </a:r>
            <a:r>
              <a:rPr lang="de-DE" sz="2800" dirty="0"/>
              <a:t> ETSI TC MTS via </a:t>
            </a:r>
            <a:r>
              <a:rPr lang="de-DE" sz="2800" dirty="0">
                <a:hlinkClick r:id="rId3"/>
              </a:rPr>
              <a:t>www.etsi.org/MTS</a:t>
            </a:r>
            <a:r>
              <a:rPr lang="de-D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74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EEF5802-39D5-419F-A260-8B28112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class types</a:t>
            </a:r>
          </a:p>
        </p:txBody>
      </p:sp>
    </p:spTree>
    <p:extLst>
      <p:ext uri="{BB962C8B-B14F-4D97-AF65-F5344CB8AC3E}">
        <p14:creationId xmlns:p14="http://schemas.microsoft.com/office/powerpoint/2010/main" val="14681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BEA827D-6781-48F6-AD7C-CBEAAE28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class types using methods and fields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488E29-BA81-4F60-8F99-2A548E8CF6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Inheritance and relationships between class definitions</a:t>
            </a:r>
          </a:p>
          <a:p>
            <a:pPr lvl="1"/>
            <a:r>
              <a:rPr lang="en-US" dirty="0"/>
              <a:t>Visibility of class members</a:t>
            </a:r>
          </a:p>
          <a:p>
            <a:pPr lvl="1"/>
            <a:r>
              <a:rPr lang="en-US" dirty="0"/>
              <a:t>Creation of class objects</a:t>
            </a:r>
          </a:p>
          <a:p>
            <a:pPr lvl="1"/>
            <a:r>
              <a:rPr lang="en-US" dirty="0"/>
              <a:t>Discrimination of classes</a:t>
            </a:r>
          </a:p>
          <a:p>
            <a:pPr lvl="1"/>
            <a:r>
              <a:rPr lang="en-US" dirty="0"/>
              <a:t>Casting</a:t>
            </a:r>
          </a:p>
        </p:txBody>
      </p:sp>
    </p:spTree>
    <p:extLst>
      <p:ext uri="{BB962C8B-B14F-4D97-AF65-F5344CB8AC3E}">
        <p14:creationId xmlns:p14="http://schemas.microsoft.com/office/powerpoint/2010/main" val="13631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class definition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class</a:t>
            </a:r>
            <a:r>
              <a:rPr lang="en-US" dirty="0"/>
              <a:t> defines a new </a:t>
            </a:r>
            <a:r>
              <a:rPr lang="en-US" b="1" dirty="0">
                <a:solidFill>
                  <a:schemeClr val="tx2"/>
                </a:solidFill>
              </a:rPr>
              <a:t>TTCN-3 type</a:t>
            </a:r>
            <a:r>
              <a:rPr lang="en-US" dirty="0"/>
              <a:t>, containing one or more members:</a:t>
            </a:r>
          </a:p>
          <a:p>
            <a:pPr lvl="2"/>
            <a:r>
              <a:rPr lang="en-US" u="sng" dirty="0"/>
              <a:t>Fields: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var</a:t>
            </a:r>
            <a:r>
              <a:rPr lang="en-US" dirty="0"/>
              <a:t>,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const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template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port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timer</a:t>
            </a:r>
          </a:p>
          <a:p>
            <a:pPr lvl="2"/>
            <a:r>
              <a:rPr lang="en-US" u="sng" dirty="0"/>
              <a:t>Methods: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function</a:t>
            </a:r>
            <a:r>
              <a:rPr lang="en-US" dirty="0"/>
              <a:t>, constructor (</a:t>
            </a:r>
            <a:r>
              <a:rPr lang="de-DE" dirty="0" err="1">
                <a:solidFill>
                  <a:schemeClr val="tx2"/>
                </a:solidFill>
                <a:latin typeface="Consolas" panose="020B0609020204030204" pitchFamily="49" charset="0"/>
              </a:rPr>
              <a:t>create</a:t>
            </a:r>
            <a:r>
              <a:rPr lang="en-US" dirty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9758" y="3324261"/>
            <a:ext cx="9942912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fields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endParaRPr lang="de-DE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de-DE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methods</a:t>
            </a:r>
            <a:br>
              <a:rPr lang="de-DE" sz="2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my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 initial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string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Ovale Legende 4"/>
          <p:cNvSpPr/>
          <p:nvPr/>
        </p:nvSpPr>
        <p:spPr>
          <a:xfrm>
            <a:off x="6576965" y="6020804"/>
            <a:ext cx="3335961" cy="661629"/>
          </a:xfrm>
          <a:prstGeom prst="wedgeEllipseCallout">
            <a:avLst>
              <a:gd name="adj1" fmla="val -156785"/>
              <a:gd name="adj2" fmla="val -12946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reference a member of own object (class)</a:t>
            </a:r>
          </a:p>
        </p:txBody>
      </p:sp>
    </p:spTree>
    <p:extLst>
      <p:ext uri="{BB962C8B-B14F-4D97-AF65-F5344CB8AC3E}">
        <p14:creationId xmlns:p14="http://schemas.microsoft.com/office/powerpoint/2010/main" val="87190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(1)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i="1" dirty="0">
                <a:solidFill>
                  <a:srgbClr val="C00000"/>
                </a:solidFill>
              </a:rPr>
              <a:t>object</a:t>
            </a:r>
            <a:r>
              <a:rPr lang="en-US" dirty="0"/>
              <a:t> is an instance (i.e. a </a:t>
            </a:r>
            <a:r>
              <a:rPr lang="en-US" i="1" dirty="0"/>
              <a:t>value</a:t>
            </a:r>
            <a:r>
              <a:rPr lang="en-US" dirty="0"/>
              <a:t>) of a </a:t>
            </a:r>
            <a:r>
              <a:rPr lang="en-US" i="1" dirty="0"/>
              <a:t>class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comprising a data </a:t>
            </a:r>
            <a:r>
              <a:rPr lang="en-US" i="1" dirty="0"/>
              <a:t>instance of </a:t>
            </a:r>
            <a:r>
              <a:rPr lang="en-US" i="1" u="sng" dirty="0"/>
              <a:t>each</a:t>
            </a:r>
            <a:r>
              <a:rPr lang="en-US" i="1" dirty="0"/>
              <a:t> field </a:t>
            </a:r>
            <a:r>
              <a:rPr lang="en-US" dirty="0"/>
              <a:t>of the class,</a:t>
            </a:r>
          </a:p>
          <a:p>
            <a:pPr lvl="2"/>
            <a:r>
              <a:rPr lang="en-US" dirty="0"/>
              <a:t>created after invocation of the constructor of the class</a:t>
            </a:r>
          </a:p>
          <a:p>
            <a:pPr lvl="2"/>
            <a:r>
              <a:rPr lang="en-US" dirty="0"/>
              <a:t>can be created in a behavior running on a TTCN-3 component (the </a:t>
            </a:r>
            <a:r>
              <a:rPr lang="en-US" i="1" dirty="0"/>
              <a:t>owner</a:t>
            </a:r>
            <a:r>
              <a:rPr lang="en-US" dirty="0"/>
              <a:t> of the object)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my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 initial </a:t>
            </a:r>
            <a:r>
              <a:rPr lang="de-DE" sz="2000" dirty="0" err="1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string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br>
              <a:rPr lang="de-DE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054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of classes (2)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u="sng" dirty="0"/>
              <a:t>Implicit</a:t>
            </a:r>
            <a:r>
              <a:rPr lang="en-US" dirty="0"/>
              <a:t> constructor </a:t>
            </a:r>
            <a:r>
              <a:rPr lang="en-US" i="1" dirty="0"/>
              <a:t>(</a:t>
            </a:r>
            <a:r>
              <a:rPr lang="en-US" i="1" u="sng" dirty="0"/>
              <a:t>not</a:t>
            </a:r>
            <a:r>
              <a:rPr lang="en-US" i="1" dirty="0"/>
              <a:t> needed to be specified)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u="sng" dirty="0"/>
              <a:t>Creation</a:t>
            </a:r>
            <a:r>
              <a:rPr lang="en-US" dirty="0"/>
              <a:t> of the object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758" y="1600571"/>
            <a:ext cx="9942912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function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log(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);…};</a:t>
            </a:r>
          </a:p>
          <a:p>
            <a:pPr lvl="1"/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9758" y="3678911"/>
            <a:ext cx="9942912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charstring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this</a:t>
            </a:r>
            <a:r>
              <a:rPr lang="de-DE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p_dataType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;}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09758" y="5203466"/>
            <a:ext cx="9942912" cy="7078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indent="-457200"/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de-DE" sz="20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de-DE" sz="2000" b="1" dirty="0">
                <a:solidFill>
                  <a:srgbClr val="004A8D"/>
                </a:solidFill>
                <a:latin typeface="Consolas" panose="020B0609020204030204" pitchFamily="49" charset="0"/>
              </a:rPr>
              <a:t> </a:t>
            </a:r>
            <a:r>
              <a:rPr lang="de-DE" sz="2000" b="1" dirty="0">
                <a:solidFill>
                  <a:srgbClr val="800000"/>
                </a:solidFill>
                <a:latin typeface="Consolas" panose="020B0609020204030204" pitchFamily="49" charset="0"/>
              </a:rPr>
              <a:t>:= </a:t>
            </a:r>
            <a:r>
              <a:rPr lang="de-DE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MyDataClass</a:t>
            </a:r>
            <a:r>
              <a:rPr lang="de-DE" sz="20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.create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  <a:r>
              <a:rPr lang="de-DE" sz="2000" b="1" dirty="0">
                <a:solidFill>
                  <a:srgbClr val="0000C8"/>
                </a:solidFill>
                <a:latin typeface="Consolas" panose="020B0609020204030204" pitchFamily="49" charset="0"/>
              </a:rPr>
              <a:t>"</a:t>
            </a:r>
            <a:r>
              <a:rPr lang="de-DE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-457200"/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v_charObj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4A8D"/>
                </a:solidFill>
                <a:latin typeface="Consolas" panose="020B0609020204030204" pitchFamily="49" charset="0"/>
              </a:rPr>
              <a:t>f_classLog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sz="2000" b="1" dirty="0">
              <a:solidFill>
                <a:srgbClr val="0000C8"/>
              </a:solidFill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5271868" y="5723197"/>
            <a:ext cx="2570852" cy="661629"/>
          </a:xfrm>
          <a:prstGeom prst="wedgeEllipseCallout">
            <a:avLst>
              <a:gd name="adj1" fmla="val -107045"/>
              <a:gd name="adj2" fmla="val -496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/>
            <a:r>
              <a:rPr lang="en-US" b="1" dirty="0">
                <a:solidFill>
                  <a:schemeClr val="bg2"/>
                </a:solidFill>
              </a:rPr>
              <a:t>output is: </a:t>
            </a:r>
            <a:r>
              <a:rPr lang="en-US" sz="2000" dirty="0">
                <a:solidFill>
                  <a:srgbClr val="0000C8"/>
                </a:solidFill>
                <a:latin typeface="Consolas" panose="020B0609020204030204" pitchFamily="49" charset="0"/>
                <a:cs typeface="Tahoma" panose="020B0604030504040204" pitchFamily="34" charset="0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1752781791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0</TotalTime>
  <Words>1981</Words>
  <Application>Microsoft Office PowerPoint</Application>
  <PresentationFormat>Breitbild</PresentationFormat>
  <Paragraphs>482</Paragraphs>
  <Slides>43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Gulim</vt:lpstr>
      <vt:lpstr>Arial</vt:lpstr>
      <vt:lpstr>Calibri</vt:lpstr>
      <vt:lpstr>Calibri Light</vt:lpstr>
      <vt:lpstr>Consolas</vt:lpstr>
      <vt:lpstr>Tahoma</vt:lpstr>
      <vt:lpstr>Wingdings</vt:lpstr>
      <vt:lpstr>ETSI Corporate 2018</vt:lpstr>
      <vt:lpstr>TTCN-3 Language Extensions Object-Oriented Features (ETSI ES 203 790)</vt:lpstr>
      <vt:lpstr>Agenda</vt:lpstr>
      <vt:lpstr>Motivation and ideas</vt:lpstr>
      <vt:lpstr>Motivation and ideas</vt:lpstr>
      <vt:lpstr>Definition of class types</vt:lpstr>
      <vt:lpstr>Definition of class types using methods and fields</vt:lpstr>
      <vt:lpstr>Simple class definition</vt:lpstr>
      <vt:lpstr>Objects of classes (1)</vt:lpstr>
      <vt:lpstr>Objects of classes (2)</vt:lpstr>
      <vt:lpstr>Extension of classes (1)</vt:lpstr>
      <vt:lpstr>Extension of classes (2)</vt:lpstr>
      <vt:lpstr>Extension of classes (3)</vt:lpstr>
      <vt:lpstr>Abstract classes</vt:lpstr>
      <vt:lpstr>External classes</vt:lpstr>
      <vt:lpstr>Visibility of members (1)</vt:lpstr>
      <vt:lpstr>Visibility of members (2)</vt:lpstr>
      <vt:lpstr>Visibility and usage of members</vt:lpstr>
      <vt:lpstr>Component type restrictions</vt:lpstr>
      <vt:lpstr>Class type discrimination</vt:lpstr>
      <vt:lpstr>Object reference</vt:lpstr>
      <vt:lpstr>Application example</vt:lpstr>
      <vt:lpstr>Application example</vt:lpstr>
      <vt:lpstr>Application background</vt:lpstr>
      <vt:lpstr>Semantic Annotation </vt:lpstr>
      <vt:lpstr>Semantic Annotation </vt:lpstr>
      <vt:lpstr>SemanticDescriptor in oneM2M</vt:lpstr>
      <vt:lpstr>SemanticDescriptor using class type</vt:lpstr>
      <vt:lpstr>OO application example</vt:lpstr>
      <vt:lpstr>OO types - example</vt:lpstr>
      <vt:lpstr>Exception handling</vt:lpstr>
      <vt:lpstr>Exception handling</vt:lpstr>
      <vt:lpstr>Extended behavior definition (overview)</vt:lpstr>
      <vt:lpstr>raise Exception statement</vt:lpstr>
      <vt:lpstr>Exception handling samples (1)</vt:lpstr>
      <vt:lpstr>Exception handling samples (2)</vt:lpstr>
      <vt:lpstr>Final behavior</vt:lpstr>
      <vt:lpstr>Exception handling – application example</vt:lpstr>
      <vt:lpstr>Exception handling – application example</vt:lpstr>
      <vt:lpstr>Miscellaneous</vt:lpstr>
      <vt:lpstr>Miscellaneous</vt:lpstr>
      <vt:lpstr>Module identification &amp; naming conventions</vt:lpstr>
      <vt:lpstr>Built-in classes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Axel Rennoch</dc:creator>
  <cp:keywords/>
  <cp:lastModifiedBy>Rennoch, Axel</cp:lastModifiedBy>
  <cp:revision>393</cp:revision>
  <dcterms:created xsi:type="dcterms:W3CDTF">2019-08-06T10:39:25Z</dcterms:created>
  <dcterms:modified xsi:type="dcterms:W3CDTF">2019-12-18T13:51:37Z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