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1" r:id="rId5"/>
    <p:sldId id="262" r:id="rId6"/>
    <p:sldId id="307" r:id="rId7"/>
    <p:sldId id="257" r:id="rId8"/>
    <p:sldId id="309" r:id="rId9"/>
    <p:sldId id="314" r:id="rId10"/>
    <p:sldId id="308" r:id="rId11"/>
    <p:sldId id="321" r:id="rId12"/>
    <p:sldId id="310" r:id="rId13"/>
    <p:sldId id="311" r:id="rId14"/>
    <p:sldId id="324" r:id="rId15"/>
    <p:sldId id="312" r:id="rId16"/>
    <p:sldId id="327" r:id="rId17"/>
    <p:sldId id="315" r:id="rId18"/>
    <p:sldId id="323" r:id="rId19"/>
    <p:sldId id="316" r:id="rId20"/>
    <p:sldId id="317" r:id="rId21"/>
    <p:sldId id="318" r:id="rId22"/>
    <p:sldId id="319" r:id="rId23"/>
    <p:sldId id="320" r:id="rId24"/>
    <p:sldId id="313" r:id="rId25"/>
    <p:sldId id="325" r:id="rId26"/>
    <p:sldId id="326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BA7"/>
    <a:srgbClr val="206B9D"/>
    <a:srgbClr val="929597"/>
    <a:srgbClr val="A03024"/>
    <a:srgbClr val="E1F0FF"/>
    <a:srgbClr val="004A8D"/>
    <a:srgbClr val="E7E6E6"/>
    <a:srgbClr val="298FD1"/>
    <a:srgbClr val="302E45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414C9-77EC-1FAD-4526-4084FA3BBBD0}" v="140" dt="2020-01-17T09:42:11.006"/>
    <p1510:client id="{ACC7E8C3-0933-43E6-986E-D065B63EF061}" v="53" dt="2020-01-17T13:26:49.113"/>
    <p1510:client id="{B6FD65A1-86F9-4E18-8A12-C2D2EFA7803B}" v="3" dt="2020-01-17T09:23:21.966"/>
    <p1510:client id="{D17576B3-00BF-D54F-EBBC-0E9F7778AB0F}" v="3" vWet="5" dt="2020-01-17T13:17:45.007"/>
    <p1510:client id="{EF16E774-2F1B-5A4B-96EE-77589CC4BDCF}" v="1" dt="2020-01-17T19:00:28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" userId="ee4d38e02c3af379" providerId="OrgId" clId="{ACC7E8C3-0933-43E6-986E-D065B63EF061}"/>
    <pc:docChg chg="modSld">
      <pc:chgData name="Michele" userId="ee4d38e02c3af379" providerId="OrgId" clId="{ACC7E8C3-0933-43E6-986E-D065B63EF061}" dt="2020-01-17T13:26:49.113" v="52"/>
      <pc:docMkLst>
        <pc:docMk/>
      </pc:docMkLst>
      <pc:sldChg chg="modSp">
        <pc:chgData name="Michele" userId="ee4d38e02c3af379" providerId="OrgId" clId="{ACC7E8C3-0933-43E6-986E-D065B63EF061}" dt="2020-01-17T13:24:51.511" v="50" actId="20577"/>
        <pc:sldMkLst>
          <pc:docMk/>
          <pc:sldMk cId="340438653" sldId="305"/>
        </pc:sldMkLst>
        <pc:spChg chg="mod">
          <ac:chgData name="Michele" userId="ee4d38e02c3af379" providerId="OrgId" clId="{ACC7E8C3-0933-43E6-986E-D065B63EF061}" dt="2020-01-17T13:24:51.511" v="50" actId="20577"/>
          <ac:spMkLst>
            <pc:docMk/>
            <pc:sldMk cId="340438653" sldId="305"/>
            <ac:spMk id="6" creationId="{2D0DA5E3-0066-4AD3-B908-4A283028E867}"/>
          </ac:spMkLst>
        </pc:spChg>
      </pc:sldChg>
      <pc:sldChg chg="modTransition">
        <pc:chgData name="Michele" userId="ee4d38e02c3af379" providerId="OrgId" clId="{ACC7E8C3-0933-43E6-986E-D065B63EF061}" dt="2020-01-17T13:26:29.504" v="51"/>
        <pc:sldMkLst>
          <pc:docMk/>
          <pc:sldMk cId="8354175" sldId="310"/>
        </pc:sldMkLst>
      </pc:sldChg>
      <pc:sldChg chg="modTransition">
        <pc:chgData name="Michele" userId="ee4d38e02c3af379" providerId="OrgId" clId="{ACC7E8C3-0933-43E6-986E-D065B63EF061}" dt="2020-01-17T13:26:49.113" v="52"/>
        <pc:sldMkLst>
          <pc:docMk/>
          <pc:sldMk cId="546051250" sldId="324"/>
        </pc:sldMkLst>
      </pc:sldChg>
    </pc:docChg>
  </pc:docChgLst>
  <pc:docChgLst>
    <pc:chgData name="Sana Zulfiqar" userId="S::zulfiqar@etsi.org::1d49be1f-ab36-4f1c-8052-2d37f181b21b" providerId="AD" clId="Web-{071319F3-024C-2EE7-B48D-509969CD32BA}"/>
    <pc:docChg chg="modSld">
      <pc:chgData name="Sana Zulfiqar" userId="S::zulfiqar@etsi.org::1d49be1f-ab36-4f1c-8052-2d37f181b21b" providerId="AD" clId="Web-{071319F3-024C-2EE7-B48D-509969CD32BA}" dt="2019-11-18T08:04:51.900" v="2" actId="20577"/>
      <pc:docMkLst>
        <pc:docMk/>
      </pc:docMkLst>
      <pc:sldChg chg="modSp">
        <pc:chgData name="Sana Zulfiqar" userId="S::zulfiqar@etsi.org::1d49be1f-ab36-4f1c-8052-2d37f181b21b" providerId="AD" clId="Web-{071319F3-024C-2EE7-B48D-509969CD32BA}" dt="2019-11-18T08:04:51.900" v="2" actId="20577"/>
        <pc:sldMkLst>
          <pc:docMk/>
          <pc:sldMk cId="515512166" sldId="257"/>
        </pc:sldMkLst>
        <pc:spChg chg="mod">
          <ac:chgData name="Sana Zulfiqar" userId="S::zulfiqar@etsi.org::1d49be1f-ab36-4f1c-8052-2d37f181b21b" providerId="AD" clId="Web-{071319F3-024C-2EE7-B48D-509969CD32BA}" dt="2019-11-18T08:04:51.900" v="2" actId="20577"/>
          <ac:spMkLst>
            <pc:docMk/>
            <pc:sldMk cId="515512166" sldId="257"/>
            <ac:spMk id="6" creationId="{2D0DA5E3-0066-4AD3-B908-4A283028E867}"/>
          </ac:spMkLst>
        </pc:spChg>
      </pc:sldChg>
    </pc:docChg>
  </pc:docChgLst>
  <pc:docChgLst>
    <pc:chgData name="Philip Makedonski" userId="S::makedonski@etsi.org::23742326-bc2b-4a09-8594-2d4d711366c8" providerId="AD" clId="Web-{D17576B3-00BF-D54F-EBBC-0E9F7778AB0F}"/>
    <pc:docChg chg="modSld">
      <pc:chgData name="Philip Makedonski" userId="S::makedonski@etsi.org::23742326-bc2b-4a09-8594-2d4d711366c8" providerId="AD" clId="Web-{D17576B3-00BF-D54F-EBBC-0E9F7778AB0F}" dt="2020-01-17T13:17:44.820" v="2" actId="20577"/>
      <pc:docMkLst>
        <pc:docMk/>
      </pc:docMkLst>
      <pc:sldChg chg="modSp">
        <pc:chgData name="Philip Makedonski" userId="S::makedonski@etsi.org::23742326-bc2b-4a09-8594-2d4d711366c8" providerId="AD" clId="Web-{D17576B3-00BF-D54F-EBBC-0E9F7778AB0F}" dt="2020-01-17T13:17:44.820" v="2" actId="20577"/>
        <pc:sldMkLst>
          <pc:docMk/>
          <pc:sldMk cId="641456135" sldId="262"/>
        </pc:sldMkLst>
        <pc:spChg chg="mod">
          <ac:chgData name="Philip Makedonski" userId="S::makedonski@etsi.org::23742326-bc2b-4a09-8594-2d4d711366c8" providerId="AD" clId="Web-{D17576B3-00BF-D54F-EBBC-0E9F7778AB0F}" dt="2020-01-17T13:17:44.820" v="2" actId="20577"/>
          <ac:spMkLst>
            <pc:docMk/>
            <pc:sldMk cId="641456135" sldId="262"/>
            <ac:spMk id="3" creationId="{C9C713A6-B41C-47F2-986B-33941B0B4537}"/>
          </ac:spMkLst>
        </pc:spChg>
      </pc:sldChg>
    </pc:docChg>
  </pc:docChgLst>
  <pc:docChgLst>
    <pc:chgData name="Philip Makedonski" userId="S::makedonski@etsi.org::23742326-bc2b-4a09-8594-2d4d711366c8" providerId="AD" clId="Web-{897414C9-77EC-1FAD-4526-4084FA3BBBD0}"/>
    <pc:docChg chg="addSld modSld sldOrd">
      <pc:chgData name="Philip Makedonski" userId="S::makedonski@etsi.org::23742326-bc2b-4a09-8594-2d4d711366c8" providerId="AD" clId="Web-{897414C9-77EC-1FAD-4526-4084FA3BBBD0}" dt="2020-01-17T09:42:10.693" v="132" actId="20577"/>
      <pc:docMkLst>
        <pc:docMk/>
      </pc:docMkLst>
      <pc:sldChg chg="modSp ord">
        <pc:chgData name="Philip Makedonski" userId="S::makedonski@etsi.org::23742326-bc2b-4a09-8594-2d4d711366c8" providerId="AD" clId="Web-{897414C9-77EC-1FAD-4526-4084FA3BBBD0}" dt="2020-01-17T09:40:55.616" v="123" actId="20577"/>
        <pc:sldMkLst>
          <pc:docMk/>
          <pc:sldMk cId="852869832" sldId="314"/>
        </pc:sldMkLst>
        <pc:spChg chg="mod">
          <ac:chgData name="Philip Makedonski" userId="S::makedonski@etsi.org::23742326-bc2b-4a09-8594-2d4d711366c8" providerId="AD" clId="Web-{897414C9-77EC-1FAD-4526-4084FA3BBBD0}" dt="2020-01-17T09:38:39.320" v="30" actId="20577"/>
          <ac:spMkLst>
            <pc:docMk/>
            <pc:sldMk cId="852869832" sldId="314"/>
            <ac:spMk id="2" creationId="{EDCD9673-741E-4890-97A2-4F2944D667B0}"/>
          </ac:spMkLst>
        </pc:spChg>
        <pc:spChg chg="mod">
          <ac:chgData name="Philip Makedonski" userId="S::makedonski@etsi.org::23742326-bc2b-4a09-8594-2d4d711366c8" providerId="AD" clId="Web-{897414C9-77EC-1FAD-4526-4084FA3BBBD0}" dt="2020-01-17T09:40:55.616" v="123" actId="20577"/>
          <ac:spMkLst>
            <pc:docMk/>
            <pc:sldMk cId="852869832" sldId="314"/>
            <ac:spMk id="3" creationId="{E86087B9-1325-4ECC-9D59-A6EC58C3330A}"/>
          </ac:spMkLst>
        </pc:spChg>
      </pc:sldChg>
      <pc:sldChg chg="modSp">
        <pc:chgData name="Philip Makedonski" userId="S::makedonski@etsi.org::23742326-bc2b-4a09-8594-2d4d711366c8" providerId="AD" clId="Web-{897414C9-77EC-1FAD-4526-4084FA3BBBD0}" dt="2020-01-17T09:27:48.824" v="10" actId="1076"/>
        <pc:sldMkLst>
          <pc:docMk/>
          <pc:sldMk cId="761705809" sldId="321"/>
        </pc:sldMkLst>
        <pc:spChg chg="mod">
          <ac:chgData name="Philip Makedonski" userId="S::makedonski@etsi.org::23742326-bc2b-4a09-8594-2d4d711366c8" providerId="AD" clId="Web-{897414C9-77EC-1FAD-4526-4084FA3BBBD0}" dt="2020-01-17T09:27:48.824" v="10" actId="1076"/>
          <ac:spMkLst>
            <pc:docMk/>
            <pc:sldMk cId="761705809" sldId="321"/>
            <ac:spMk id="5" creationId="{E83727DE-AE08-4248-BFCE-F6236931F701}"/>
          </ac:spMkLst>
        </pc:spChg>
      </pc:sldChg>
      <pc:sldChg chg="modSp">
        <pc:chgData name="Philip Makedonski" userId="S::makedonski@etsi.org::23742326-bc2b-4a09-8594-2d4d711366c8" providerId="AD" clId="Web-{897414C9-77EC-1FAD-4526-4084FA3BBBD0}" dt="2020-01-17T09:42:10.318" v="130" actId="20577"/>
        <pc:sldMkLst>
          <pc:docMk/>
          <pc:sldMk cId="1875946282" sldId="323"/>
        </pc:sldMkLst>
        <pc:spChg chg="mod">
          <ac:chgData name="Philip Makedonski" userId="S::makedonski@etsi.org::23742326-bc2b-4a09-8594-2d4d711366c8" providerId="AD" clId="Web-{897414C9-77EC-1FAD-4526-4084FA3BBBD0}" dt="2020-01-17T09:42:10.318" v="130" actId="20577"/>
          <ac:spMkLst>
            <pc:docMk/>
            <pc:sldMk cId="1875946282" sldId="323"/>
            <ac:spMk id="3" creationId="{2A4841FE-F185-468B-962A-0D55DCD69559}"/>
          </ac:spMkLst>
        </pc:spChg>
      </pc:sldChg>
      <pc:sldChg chg="add replId">
        <pc:chgData name="Philip Makedonski" userId="S::makedonski@etsi.org::23742326-bc2b-4a09-8594-2d4d711366c8" providerId="AD" clId="Web-{897414C9-77EC-1FAD-4526-4084FA3BBBD0}" dt="2020-01-17T09:38:10.320" v="11"/>
        <pc:sldMkLst>
          <pc:docMk/>
          <pc:sldMk cId="1582559222" sldId="327"/>
        </pc:sldMkLst>
      </pc:sldChg>
    </pc:docChg>
  </pc:docChgLst>
  <pc:docChgLst>
    <pc:chgData name="Philip Makedonski" userId="23742326-bc2b-4a09-8594-2d4d711366c8" providerId="ADAL" clId="{EF16E774-2F1B-5A4B-96EE-77589CC4BDCF}"/>
    <pc:docChg chg="modSld">
      <pc:chgData name="Philip Makedonski" userId="23742326-bc2b-4a09-8594-2d4d711366c8" providerId="ADAL" clId="{EF16E774-2F1B-5A4B-96EE-77589CC4BDCF}" dt="2020-01-17T19:00:28.972" v="0" actId="20577"/>
      <pc:docMkLst>
        <pc:docMk/>
      </pc:docMkLst>
      <pc:sldChg chg="modSp">
        <pc:chgData name="Philip Makedonski" userId="23742326-bc2b-4a09-8594-2d4d711366c8" providerId="ADAL" clId="{EF16E774-2F1B-5A4B-96EE-77589CC4BDCF}" dt="2020-01-17T19:00:28.972" v="0" actId="20577"/>
        <pc:sldMkLst>
          <pc:docMk/>
          <pc:sldMk cId="340438653" sldId="305"/>
        </pc:sldMkLst>
        <pc:spChg chg="mod">
          <ac:chgData name="Philip Makedonski" userId="23742326-bc2b-4a09-8594-2d4d711366c8" providerId="ADAL" clId="{EF16E774-2F1B-5A4B-96EE-77589CC4BDCF}" dt="2020-01-17T19:00:28.972" v="0" actId="20577"/>
          <ac:spMkLst>
            <pc:docMk/>
            <pc:sldMk cId="340438653" sldId="305"/>
            <ac:spMk id="6" creationId="{2D0DA5E3-0066-4AD3-B908-4A283028E867}"/>
          </ac:spMkLst>
        </pc:spChg>
      </pc:sldChg>
    </pc:docChg>
  </pc:docChgLst>
  <pc:docChgLst>
    <pc:chgData name="Michele Carignani" userId="ee4d38e02c3af379" providerId="OrgId" clId="{CC7E38EC-0DD6-486D-88BC-9AA1280C56A1}"/>
    <pc:docChg chg="undo custSel modSld">
      <pc:chgData name="Michele Carignani" userId="ee4d38e02c3af379" providerId="OrgId" clId="{CC7E38EC-0DD6-486D-88BC-9AA1280C56A1}" dt="2019-11-14T07:59:05.145" v="1040" actId="20577"/>
      <pc:docMkLst>
        <pc:docMk/>
      </pc:docMkLst>
      <pc:sldChg chg="addSp delSp modSp">
        <pc:chgData name="Michele Carignani" userId="ee4d38e02c3af379" providerId="OrgId" clId="{CC7E38EC-0DD6-486D-88BC-9AA1280C56A1}" dt="2019-11-14T07:59:05.145" v="1040" actId="20577"/>
        <pc:sldMkLst>
          <pc:docMk/>
          <pc:sldMk cId="515512166" sldId="257"/>
        </pc:sldMkLst>
        <pc:spChg chg="mod">
          <ac:chgData name="Michele Carignani" userId="ee4d38e02c3af379" providerId="OrgId" clId="{CC7E38EC-0DD6-486D-88BC-9AA1280C56A1}" dt="2019-11-14T07:59:05.145" v="1040" actId="20577"/>
          <ac:spMkLst>
            <pc:docMk/>
            <pc:sldMk cId="515512166" sldId="257"/>
            <ac:spMk id="3" creationId="{0975B0CF-ED61-4BB8-883A-4C0439B7B986}"/>
          </ac:spMkLst>
        </pc:spChg>
        <pc:spChg chg="mod">
          <ac:chgData name="Michele Carignani" userId="ee4d38e02c3af379" providerId="OrgId" clId="{CC7E38EC-0DD6-486D-88BC-9AA1280C56A1}" dt="2019-11-14T07:58:56.569" v="1037" actId="20577"/>
          <ac:spMkLst>
            <pc:docMk/>
            <pc:sldMk cId="515512166" sldId="257"/>
            <ac:spMk id="6" creationId="{2D0DA5E3-0066-4AD3-B908-4A283028E867}"/>
          </ac:spMkLst>
        </pc:spChg>
        <pc:graphicFrameChg chg="add del">
          <ac:chgData name="Michele Carignani" userId="ee4d38e02c3af379" providerId="OrgId" clId="{CC7E38EC-0DD6-486D-88BC-9AA1280C56A1}" dt="2019-11-14T07:58:09.597" v="969"/>
          <ac:graphicFrameMkLst>
            <pc:docMk/>
            <pc:sldMk cId="515512166" sldId="257"/>
            <ac:graphicFrameMk id="11" creationId="{00D774E2-CE52-4F76-AABF-7718B35400FA}"/>
          </ac:graphicFrameMkLst>
        </pc:graphicFrameChg>
        <pc:picChg chg="mod">
          <ac:chgData name="Michele Carignani" userId="ee4d38e02c3af379" providerId="OrgId" clId="{CC7E38EC-0DD6-486D-88BC-9AA1280C56A1}" dt="2019-11-14T07:56:35.045" v="826" actId="1076"/>
          <ac:picMkLst>
            <pc:docMk/>
            <pc:sldMk cId="515512166" sldId="257"/>
            <ac:picMk id="4" creationId="{C061346D-6E09-477E-ACA9-C44B32907A2D}"/>
          </ac:picMkLst>
        </pc:picChg>
        <pc:picChg chg="mod">
          <ac:chgData name="Michele Carignani" userId="ee4d38e02c3af379" providerId="OrgId" clId="{CC7E38EC-0DD6-486D-88BC-9AA1280C56A1}" dt="2019-11-14T07:59:01.536" v="1039" actId="1076"/>
          <ac:picMkLst>
            <pc:docMk/>
            <pc:sldMk cId="515512166" sldId="257"/>
            <ac:picMk id="8" creationId="{4874D8D4-8FCB-46F5-9AF0-7C0AFB53FB25}"/>
          </ac:picMkLst>
        </pc:picChg>
        <pc:picChg chg="del mod">
          <ac:chgData name="Michele Carignani" userId="ee4d38e02c3af379" providerId="OrgId" clId="{CC7E38EC-0DD6-486D-88BC-9AA1280C56A1}" dt="2019-11-14T07:50:44.179" v="502"/>
          <ac:picMkLst>
            <pc:docMk/>
            <pc:sldMk cId="515512166" sldId="257"/>
            <ac:picMk id="10" creationId="{75350CAF-3BB7-48E6-B4F9-CEBE37D31D49}"/>
          </ac:picMkLst>
        </pc:picChg>
      </pc:sldChg>
      <pc:sldChg chg="modSp">
        <pc:chgData name="Michele Carignani" userId="ee4d38e02c3af379" providerId="OrgId" clId="{CC7E38EC-0DD6-486D-88BC-9AA1280C56A1}" dt="2019-11-14T07:42:26.129" v="53" actId="20577"/>
        <pc:sldMkLst>
          <pc:docMk/>
          <pc:sldMk cId="1657794422" sldId="261"/>
        </pc:sldMkLst>
        <pc:spChg chg="mod">
          <ac:chgData name="Michele Carignani" userId="ee4d38e02c3af379" providerId="OrgId" clId="{CC7E38EC-0DD6-486D-88BC-9AA1280C56A1}" dt="2019-11-14T07:41:57.968" v="28" actId="14100"/>
          <ac:spMkLst>
            <pc:docMk/>
            <pc:sldMk cId="1657794422" sldId="261"/>
            <ac:spMk id="2" creationId="{4A59707F-057E-4A2B-8139-5C96DDFC9F5E}"/>
          </ac:spMkLst>
        </pc:spChg>
        <pc:spChg chg="mod">
          <ac:chgData name="Michele Carignani" userId="ee4d38e02c3af379" providerId="OrgId" clId="{CC7E38EC-0DD6-486D-88BC-9AA1280C56A1}" dt="2019-11-14T07:42:08.164" v="35" actId="20577"/>
          <ac:spMkLst>
            <pc:docMk/>
            <pc:sldMk cId="1657794422" sldId="261"/>
            <ac:spMk id="3" creationId="{383F8D3C-4FCC-45C2-A491-65EFF4E00AA8}"/>
          </ac:spMkLst>
        </pc:spChg>
        <pc:spChg chg="mod">
          <ac:chgData name="Michele Carignani" userId="ee4d38e02c3af379" providerId="OrgId" clId="{CC7E38EC-0DD6-486D-88BC-9AA1280C56A1}" dt="2019-11-14T07:42:14.438" v="43" actId="20577"/>
          <ac:spMkLst>
            <pc:docMk/>
            <pc:sldMk cId="1657794422" sldId="261"/>
            <ac:spMk id="4" creationId="{8156C221-E8FE-4FCC-B9EC-0C922B7AB2C1}"/>
          </ac:spMkLst>
        </pc:spChg>
        <pc:spChg chg="mod">
          <ac:chgData name="Michele Carignani" userId="ee4d38e02c3af379" providerId="OrgId" clId="{CC7E38EC-0DD6-486D-88BC-9AA1280C56A1}" dt="2019-11-14T07:42:26.129" v="53" actId="20577"/>
          <ac:spMkLst>
            <pc:docMk/>
            <pc:sldMk cId="1657794422" sldId="261"/>
            <ac:spMk id="5" creationId="{70EFC105-4126-4095-9808-AAFCC9AA83CD}"/>
          </ac:spMkLst>
        </pc:spChg>
      </pc:sldChg>
      <pc:sldChg chg="addSp modSp">
        <pc:chgData name="Michele Carignani" userId="ee4d38e02c3af379" providerId="OrgId" clId="{CC7E38EC-0DD6-486D-88BC-9AA1280C56A1}" dt="2019-11-14T07:57:52.071" v="967" actId="20577"/>
        <pc:sldMkLst>
          <pc:docMk/>
          <pc:sldMk cId="340438653" sldId="305"/>
        </pc:sldMkLst>
        <pc:spChg chg="mod">
          <ac:chgData name="Michele Carignani" userId="ee4d38e02c3af379" providerId="OrgId" clId="{CC7E38EC-0DD6-486D-88BC-9AA1280C56A1}" dt="2019-11-14T07:49:40.338" v="425" actId="20577"/>
          <ac:spMkLst>
            <pc:docMk/>
            <pc:sldMk cId="340438653" sldId="305"/>
            <ac:spMk id="3" creationId="{0975B0CF-ED61-4BB8-883A-4C0439B7B986}"/>
          </ac:spMkLst>
        </pc:spChg>
        <pc:spChg chg="add mod">
          <ac:chgData name="Michele Carignani" userId="ee4d38e02c3af379" providerId="OrgId" clId="{CC7E38EC-0DD6-486D-88BC-9AA1280C56A1}" dt="2019-11-14T07:53:57.594" v="715" actId="1076"/>
          <ac:spMkLst>
            <pc:docMk/>
            <pc:sldMk cId="340438653" sldId="305"/>
            <ac:spMk id="4" creationId="{B99D2420-3968-43B4-9B54-9F81A2363BFA}"/>
          </ac:spMkLst>
        </pc:spChg>
        <pc:spChg chg="mod">
          <ac:chgData name="Michele Carignani" userId="ee4d38e02c3af379" providerId="OrgId" clId="{CC7E38EC-0DD6-486D-88BC-9AA1280C56A1}" dt="2019-11-14T07:57:52.071" v="967" actId="20577"/>
          <ac:spMkLst>
            <pc:docMk/>
            <pc:sldMk cId="340438653" sldId="305"/>
            <ac:spMk id="6" creationId="{2D0DA5E3-0066-4AD3-B908-4A283028E867}"/>
          </ac:spMkLst>
        </pc:spChg>
        <pc:picChg chg="add mod">
          <ac:chgData name="Michele Carignani" userId="ee4d38e02c3af379" providerId="OrgId" clId="{CC7E38EC-0DD6-486D-88BC-9AA1280C56A1}" dt="2019-11-14T07:53:54.029" v="714" actId="1076"/>
          <ac:picMkLst>
            <pc:docMk/>
            <pc:sldMk cId="340438653" sldId="305"/>
            <ac:picMk id="5" creationId="{F5386C5C-1A33-46FA-AD47-3B7018A4419C}"/>
          </ac:picMkLst>
        </pc:picChg>
      </pc:sldChg>
      <pc:sldChg chg="addSp modSp">
        <pc:chgData name="Michele Carignani" userId="ee4d38e02c3af379" providerId="OrgId" clId="{CC7E38EC-0DD6-486D-88BC-9AA1280C56A1}" dt="2019-11-14T07:47:02.142" v="398" actId="1076"/>
        <pc:sldMkLst>
          <pc:docMk/>
          <pc:sldMk cId="593717758" sldId="307"/>
        </pc:sldMkLst>
        <pc:spChg chg="mod">
          <ac:chgData name="Michele Carignani" userId="ee4d38e02c3af379" providerId="OrgId" clId="{CC7E38EC-0DD6-486D-88BC-9AA1280C56A1}" dt="2019-11-14T07:44:23.454" v="357" actId="14"/>
          <ac:spMkLst>
            <pc:docMk/>
            <pc:sldMk cId="593717758" sldId="307"/>
            <ac:spMk id="3" creationId="{97805DC6-6526-4073-BB75-DEDB8278411C}"/>
          </ac:spMkLst>
        </pc:spChg>
        <pc:spChg chg="add mod">
          <ac:chgData name="Michele Carignani" userId="ee4d38e02c3af379" providerId="OrgId" clId="{CC7E38EC-0DD6-486D-88BC-9AA1280C56A1}" dt="2019-11-14T07:47:02.142" v="398" actId="1076"/>
          <ac:spMkLst>
            <pc:docMk/>
            <pc:sldMk cId="593717758" sldId="307"/>
            <ac:spMk id="5" creationId="{EC2B78EA-E015-467E-AC40-FEB2BDFF489F}"/>
          </ac:spMkLst>
        </pc:spChg>
        <pc:spChg chg="add mod">
          <ac:chgData name="Michele Carignani" userId="ee4d38e02c3af379" providerId="OrgId" clId="{CC7E38EC-0DD6-486D-88BC-9AA1280C56A1}" dt="2019-11-14T07:46:58.072" v="397" actId="1076"/>
          <ac:spMkLst>
            <pc:docMk/>
            <pc:sldMk cId="593717758" sldId="307"/>
            <ac:spMk id="6" creationId="{923362E6-06D8-4E4E-8749-96E8212D7FA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a_Zulfiqar\Desktop\NFV-Testing\ETSI\STF\STF%20DK\Survey\Survey%20on%20RESTful%20APIs%20specification%20and%20test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a_Zulfiqar\AppData\Local\Temp\Rar$DIa4572.28461\Survey%20on%20RESTful%20APIs%20specification%20testing%20and%20implement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a_Zulfiqar\AppData\Local\Temp\Rar$DIa4572.28461\Survey%20on%20RESTful%20APIs%20specification%20testing%20and%20implementati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a_Zulfiqar\Desktop\NFV-Testing\ETSI\STF\STF%20DK\Survey\Survey%20on%20RESTful%20APIs%20specification%20and%20testi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ysClr val="windowText" lastClr="000000"/>
                </a:solidFill>
                <a:effectLst/>
              </a:rPr>
              <a:t>How Critical are RESTful APIs for your Organization?</a:t>
            </a:r>
          </a:p>
        </c:rich>
      </c:tx>
      <c:layout>
        <c:manualLayout>
          <c:xMode val="edge"/>
          <c:yMode val="edge"/>
          <c:x val="0.2212710549969201"/>
          <c:y val="3.8714900468084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94881420684262"/>
          <c:y val="0.20025293154321558"/>
          <c:w val="0.86212002026962342"/>
          <c:h val="0.73047047749320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C-4E7C-92EB-63D9EC1A0501}"/>
              </c:ext>
            </c:extLst>
          </c:dPt>
          <c:dLbls>
            <c:dLbl>
              <c:idx val="0"/>
              <c:layout>
                <c:manualLayout>
                  <c:x val="1.3494664347851219E-3"/>
                  <c:y val="0"/>
                </c:manualLayout>
              </c:layout>
              <c:spPr>
                <a:noFill/>
                <a:ln w="0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F2C-4E7C-92EB-63D9EC1A0501}"/>
                </c:ext>
              </c:extLst>
            </c:dLbl>
            <c:dLbl>
              <c:idx val="1"/>
              <c:layout>
                <c:manualLayout>
                  <c:x val="2.6989328695702437E-3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>
                        <a:solidFill>
                          <a:schemeClr val="tx2"/>
                        </a:solidFill>
                      </a:rPr>
                      <a:t>94.12% </a:t>
                    </a:r>
                  </a:p>
                </c:rich>
              </c:tx>
              <c:spPr>
                <a:noFill/>
                <a:ln w="0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AF2C-4E7C-92EB-63D9EC1A0501}"/>
                </c:ext>
              </c:extLst>
            </c:dLbl>
            <c:spPr>
              <a:noFill/>
              <a:ln w="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1'!$A$12:$A$13</c:f>
              <c:strCache>
                <c:ptCount val="2"/>
                <c:pt idx="0">
                  <c:v>Somewhat</c:v>
                </c:pt>
                <c:pt idx="1">
                  <c:v>Substantially</c:v>
                </c:pt>
              </c:strCache>
            </c:strRef>
          </c:cat>
          <c:val>
            <c:numRef>
              <c:f>'Question 1'!$B$12:$B$13</c:f>
              <c:numCache>
                <c:formatCode>0.00%</c:formatCode>
                <c:ptCount val="2"/>
                <c:pt idx="0">
                  <c:v>5.8799999999999998E-2</c:v>
                </c:pt>
                <c:pt idx="1">
                  <c:v>0.94099999999999995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C-4E7C-92EB-63D9EC1A0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903296"/>
        <c:axId val="134904832"/>
      </c:barChart>
      <c:catAx>
        <c:axId val="13490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04832"/>
        <c:crosses val="autoZero"/>
        <c:auto val="1"/>
        <c:lblAlgn val="ctr"/>
        <c:lblOffset val="100"/>
        <c:noMultiLvlLbl val="0"/>
      </c:catAx>
      <c:valAx>
        <c:axId val="13490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0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2"/>
                </a:solidFill>
                <a:effectLst/>
              </a:rPr>
              <a:t>Authentication schemes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168073569227652E-2"/>
          <c:y val="0.12558541835096435"/>
          <c:w val="0.90586805162924122"/>
          <c:h val="0.76067705572476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8'!$B$3:$C$3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8'!$A$4:$A$7</c:f>
              <c:strCache>
                <c:ptCount val="4"/>
                <c:pt idx="0">
                  <c:v>Credentials based authentication</c:v>
                </c:pt>
                <c:pt idx="1">
                  <c:v>OAuth 2.0</c:v>
                </c:pt>
                <c:pt idx="2">
                  <c:v>Pre-shared token</c:v>
                </c:pt>
                <c:pt idx="3">
                  <c:v>Certificates</c:v>
                </c:pt>
              </c:strCache>
            </c:strRef>
          </c:cat>
          <c:val>
            <c:numRef>
              <c:f>'Question 8'!$B$4:$B$7</c:f>
              <c:numCache>
                <c:formatCode>0.00%</c:formatCode>
                <c:ptCount val="4"/>
                <c:pt idx="0">
                  <c:v>0.55882352941176472</c:v>
                </c:pt>
                <c:pt idx="1">
                  <c:v>0.70588235294117652</c:v>
                </c:pt>
                <c:pt idx="2">
                  <c:v>0.41176470588235292</c:v>
                </c:pt>
                <c:pt idx="3">
                  <c:v>0.52941176470588236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C-45FD-B2FF-DF57393624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169920"/>
        <c:axId val="135607040"/>
      </c:barChart>
      <c:catAx>
        <c:axId val="1351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07040"/>
        <c:crosses val="autoZero"/>
        <c:auto val="1"/>
        <c:lblAlgn val="ctr"/>
        <c:lblOffset val="100"/>
        <c:noMultiLvlLbl val="0"/>
      </c:catAx>
      <c:valAx>
        <c:axId val="1356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84273840769908"/>
          <c:y val="0.16021945173519977"/>
          <c:w val="0.1513794838145231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chemeClr val="tx2"/>
                </a:solidFill>
                <a:effectLst/>
              </a:rPr>
              <a:t>Practices to avoid data loss in concurrent update of same resource</a:t>
            </a:r>
          </a:p>
        </c:rich>
      </c:tx>
      <c:layout>
        <c:manualLayout>
          <c:xMode val="edge"/>
          <c:yMode val="edge"/>
          <c:x val="0.12115948267529536"/>
          <c:y val="1.8995929443690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257823080951775E-2"/>
          <c:y val="0.18277011506533189"/>
          <c:w val="0.94063460191482473"/>
          <c:h val="0.69242940629707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9'!$B$3:$C$3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9'!$A$4:$A$6</c:f>
              <c:strCache>
                <c:ptCount val="3"/>
                <c:pt idx="0">
                  <c:v>Use of Entity Tag (ETag)</c:v>
                </c:pt>
                <c:pt idx="1">
                  <c:v>Never recognized this as a problem</c:v>
                </c:pt>
                <c:pt idx="2">
                  <c:v>Not applicable</c:v>
                </c:pt>
              </c:strCache>
            </c:strRef>
          </c:cat>
          <c:val>
            <c:numRef>
              <c:f>'Question 9'!$B$4:$B$6</c:f>
              <c:numCache>
                <c:formatCode>0.00%</c:formatCode>
                <c:ptCount val="3"/>
                <c:pt idx="0">
                  <c:v>0.44117647058823528</c:v>
                </c:pt>
                <c:pt idx="1">
                  <c:v>0.35294117647058826</c:v>
                </c:pt>
                <c:pt idx="2">
                  <c:v>0.14705882352941177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9-46FF-92F8-1544AEF5A6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644672"/>
        <c:axId val="135647616"/>
      </c:barChart>
      <c:catAx>
        <c:axId val="1356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7616"/>
        <c:crosses val="autoZero"/>
        <c:auto val="1"/>
        <c:lblAlgn val="ctr"/>
        <c:lblOffset val="100"/>
        <c:noMultiLvlLbl val="0"/>
      </c:catAx>
      <c:valAx>
        <c:axId val="13564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95910357359187"/>
          <c:y val="0.1501233300893568"/>
          <c:w val="0.12492058300736268"/>
          <c:h val="7.305245935167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2"/>
                </a:solidFill>
                <a:effectLst/>
              </a:rPr>
              <a:t>Asynchronous communication methods </a:t>
            </a:r>
          </a:p>
        </c:rich>
      </c:tx>
      <c:layout>
        <c:manualLayout>
          <c:xMode val="edge"/>
          <c:yMode val="edge"/>
          <c:x val="0.24632918346683177"/>
          <c:y val="1.6880534771797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237423405469426E-2"/>
          <c:y val="0.12574494577030063"/>
          <c:w val="0.92286253385878436"/>
          <c:h val="0.77723438134161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10'!$B$3:$C$3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10'!$A$4:$A$7</c:f>
              <c:strCache>
                <c:ptCount val="4"/>
                <c:pt idx="0">
                  <c:v>WebSockets</c:v>
                </c:pt>
                <c:pt idx="1">
                  <c:v>Server-Sent Events (SSE)</c:v>
                </c:pt>
                <c:pt idx="2">
                  <c:v>Server push (HTTP/2)</c:v>
                </c:pt>
                <c:pt idx="3">
                  <c:v>Subscribe-notify (server-to-server)</c:v>
                </c:pt>
              </c:strCache>
            </c:strRef>
          </c:cat>
          <c:val>
            <c:numRef>
              <c:f>'Question 10'!$B$4:$B$7</c:f>
              <c:numCache>
                <c:formatCode>0.00%</c:formatCode>
                <c:ptCount val="4"/>
                <c:pt idx="0">
                  <c:v>0.47058823529411764</c:v>
                </c:pt>
                <c:pt idx="1">
                  <c:v>0.17647058823529413</c:v>
                </c:pt>
                <c:pt idx="2">
                  <c:v>0.20588235294117646</c:v>
                </c:pt>
                <c:pt idx="3">
                  <c:v>0.79411764705882348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0-4B30-A1A5-21AEED4537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690880"/>
        <c:axId val="135702016"/>
      </c:barChart>
      <c:catAx>
        <c:axId val="1356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02016"/>
        <c:crosses val="autoZero"/>
        <c:auto val="1"/>
        <c:lblAlgn val="ctr"/>
        <c:lblOffset val="100"/>
        <c:noMultiLvlLbl val="0"/>
      </c:catAx>
      <c:valAx>
        <c:axId val="13570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251030657281263"/>
          <c:y val="7.2754440278462368E-2"/>
          <c:w val="0.1513794838145231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>
                <a:solidFill>
                  <a:schemeClr val="tx2"/>
                </a:solidFill>
                <a:effectLst/>
              </a:rPr>
              <a:t>Information for specification of test configurations for conformance/interoperability</a:t>
            </a:r>
            <a:endParaRPr lang="en-US" sz="2000" baseline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2579832560860985"/>
          <c:y val="3.0540283550037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705087456458458E-2"/>
          <c:y val="0.17791439809053022"/>
          <c:w val="0.92683232287402939"/>
          <c:h val="0.72935894676068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11'!$B$3:$C$3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11'!$A$4:$A$6</c:f>
              <c:strCache>
                <c:ptCount val="3"/>
                <c:pt idx="0">
                  <c:v>Client-server</c:v>
                </c:pt>
                <c:pt idx="1">
                  <c:v>Client-server + labels</c:v>
                </c:pt>
                <c:pt idx="2">
                  <c:v>Multiple clients-servers + context</c:v>
                </c:pt>
              </c:strCache>
            </c:strRef>
          </c:cat>
          <c:val>
            <c:numRef>
              <c:f>'Question 11'!$B$4:$B$6</c:f>
              <c:numCache>
                <c:formatCode>0.00%</c:formatCode>
                <c:ptCount val="3"/>
                <c:pt idx="0">
                  <c:v>0.5</c:v>
                </c:pt>
                <c:pt idx="1">
                  <c:v>0</c:v>
                </c:pt>
                <c:pt idx="2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E-45EC-A5EE-60530CCCAB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762304"/>
        <c:axId val="135764992"/>
      </c:barChart>
      <c:catAx>
        <c:axId val="1357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64992"/>
        <c:crosses val="autoZero"/>
        <c:auto val="1"/>
        <c:lblAlgn val="ctr"/>
        <c:lblOffset val="100"/>
        <c:noMultiLvlLbl val="0"/>
      </c:catAx>
      <c:valAx>
        <c:axId val="13576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38164372535046"/>
          <c:y val="0.23033092147265374"/>
          <c:w val="0.12913892024087029"/>
          <c:h val="7.6014045541604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effectLst/>
              </a:rPr>
              <a:t>Issues affecting the </a:t>
            </a:r>
            <a:r>
              <a:rPr lang="en-US" err="1">
                <a:effectLst/>
              </a:rPr>
              <a:t>RESTful</a:t>
            </a:r>
            <a:r>
              <a:rPr lang="en-US">
                <a:effectLst/>
              </a:rPr>
              <a:t> API specification/standardization process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571033219836763E-2"/>
          <c:y val="0.11657913265026279"/>
          <c:w val="0.94479824331277096"/>
          <c:h val="0.758010013210807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'Question 2'!$B$14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'Question 2'!$A$15:$A$20</c:f>
              <c:strCache>
                <c:ptCount val="6"/>
                <c:pt idx="0">
                  <c:v>Inconsistency of and between documents</c:v>
                </c:pt>
                <c:pt idx="1">
                  <c:v>Maintenance overhead</c:v>
                </c:pt>
                <c:pt idx="2">
                  <c:v>Duplication in different documents and assets</c:v>
                </c:pt>
                <c:pt idx="3">
                  <c:v>Lack of tool support for specific tasks</c:v>
                </c:pt>
                <c:pt idx="4">
                  <c:v>Growing size of documents</c:v>
                </c:pt>
                <c:pt idx="5">
                  <c:v>Document and asset management overhead</c:v>
                </c:pt>
              </c:strCache>
            </c:strRef>
          </c:cat>
          <c:val>
            <c:numRef>
              <c:f>'Question 2'!$B$15:$B$20</c:f>
              <c:numCache>
                <c:formatCode>0.00%</c:formatCode>
                <c:ptCount val="6"/>
                <c:pt idx="0">
                  <c:v>0.14705882352941177</c:v>
                </c:pt>
                <c:pt idx="1">
                  <c:v>0.27272727272727271</c:v>
                </c:pt>
                <c:pt idx="2">
                  <c:v>0.18181818181818182</c:v>
                </c:pt>
                <c:pt idx="3">
                  <c:v>0.27272727272727271</c:v>
                </c:pt>
                <c:pt idx="4">
                  <c:v>0.21875</c:v>
                </c:pt>
                <c:pt idx="5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1-4322-9DDE-9386F004D927}"/>
            </c:ext>
          </c:extLst>
        </c:ser>
        <c:ser>
          <c:idx val="3"/>
          <c:order val="1"/>
          <c:tx>
            <c:strRef>
              <c:f>'Question 2'!$D$14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206BA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2'!$A$15:$A$20</c:f>
              <c:strCache>
                <c:ptCount val="6"/>
                <c:pt idx="0">
                  <c:v>Inconsistency of and between documents</c:v>
                </c:pt>
                <c:pt idx="1">
                  <c:v>Maintenance overhead</c:v>
                </c:pt>
                <c:pt idx="2">
                  <c:v>Duplication in different documents and assets</c:v>
                </c:pt>
                <c:pt idx="3">
                  <c:v>Lack of tool support for specific tasks</c:v>
                </c:pt>
                <c:pt idx="4">
                  <c:v>Growing size of documents</c:v>
                </c:pt>
                <c:pt idx="5">
                  <c:v>Document and asset management overhead</c:v>
                </c:pt>
              </c:strCache>
            </c:strRef>
          </c:cat>
          <c:val>
            <c:numRef>
              <c:f>'Question 2'!$D$15:$D$20</c:f>
              <c:numCache>
                <c:formatCode>0.00%</c:formatCode>
                <c:ptCount val="6"/>
                <c:pt idx="0">
                  <c:v>0.44117647058823528</c:v>
                </c:pt>
                <c:pt idx="1">
                  <c:v>0.42424242424242425</c:v>
                </c:pt>
                <c:pt idx="2">
                  <c:v>0.51515151515151514</c:v>
                </c:pt>
                <c:pt idx="3">
                  <c:v>0.48484848484848486</c:v>
                </c:pt>
                <c:pt idx="4">
                  <c:v>0.375</c:v>
                </c:pt>
                <c:pt idx="5">
                  <c:v>0.42424242424242425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31-4322-9DDE-9386F004D927}"/>
            </c:ext>
          </c:extLst>
        </c:ser>
        <c:ser>
          <c:idx val="5"/>
          <c:order val="2"/>
          <c:tx>
            <c:strRef>
              <c:f>'Question 2'!$F$14</c:f>
              <c:strCache>
                <c:ptCount val="1"/>
                <c:pt idx="0">
                  <c:v>Substantially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2'!$A$15:$A$20</c:f>
              <c:strCache>
                <c:ptCount val="6"/>
                <c:pt idx="0">
                  <c:v>Inconsistency of and between documents</c:v>
                </c:pt>
                <c:pt idx="1">
                  <c:v>Maintenance overhead</c:v>
                </c:pt>
                <c:pt idx="2">
                  <c:v>Duplication in different documents and assets</c:v>
                </c:pt>
                <c:pt idx="3">
                  <c:v>Lack of tool support for specific tasks</c:v>
                </c:pt>
                <c:pt idx="4">
                  <c:v>Growing size of documents</c:v>
                </c:pt>
                <c:pt idx="5">
                  <c:v>Document and asset management overhead</c:v>
                </c:pt>
              </c:strCache>
            </c:strRef>
          </c:cat>
          <c:val>
            <c:numRef>
              <c:f>'Question 2'!$F$15:$F$20</c:f>
              <c:numCache>
                <c:formatCode>0.00%</c:formatCode>
                <c:ptCount val="6"/>
                <c:pt idx="0">
                  <c:v>0.41176470588235292</c:v>
                </c:pt>
                <c:pt idx="1">
                  <c:v>0.30303030303030304</c:v>
                </c:pt>
                <c:pt idx="2">
                  <c:v>0.30303030303030304</c:v>
                </c:pt>
                <c:pt idx="3">
                  <c:v>0.24242424242424243</c:v>
                </c:pt>
                <c:pt idx="4">
                  <c:v>0.40625</c:v>
                </c:pt>
                <c:pt idx="5">
                  <c:v>0.30303030303030304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31-4322-9DDE-9386F004D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941696"/>
        <c:axId val="134951680"/>
      </c:barChart>
      <c:catAx>
        <c:axId val="1349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51680"/>
        <c:crosses val="autoZero"/>
        <c:auto val="1"/>
        <c:lblAlgn val="ctr"/>
        <c:lblOffset val="100"/>
        <c:noMultiLvlLbl val="0"/>
      </c:catAx>
      <c:valAx>
        <c:axId val="13495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41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922394424198554"/>
          <c:y val="0.11858579419510636"/>
          <c:w val="0.27650539760034726"/>
          <c:h val="4.578365038701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Issues affecting the </a:t>
            </a:r>
            <a:r>
              <a:rPr lang="en-US" err="1"/>
              <a:t>RESTful</a:t>
            </a:r>
            <a:r>
              <a:rPr lang="en-US"/>
              <a:t> API specification/standardization process</a:t>
            </a:r>
          </a:p>
        </c:rich>
      </c:tx>
      <c:layout>
        <c:manualLayout>
          <c:xMode val="edge"/>
          <c:yMode val="edge"/>
          <c:x val="0.19801080878119195"/>
          <c:y val="2.71094017094017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90565700612569E-2"/>
          <c:y val="0.16821495726495728"/>
          <c:w val="0.91056123477887141"/>
          <c:h val="0.65937222222222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2'!$I$3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2'!$A$4:$A$9</c:f>
              <c:strCache>
                <c:ptCount val="6"/>
                <c:pt idx="0">
                  <c:v>Inconsistency of and between documents</c:v>
                </c:pt>
                <c:pt idx="1">
                  <c:v>Maintenance overhead</c:v>
                </c:pt>
                <c:pt idx="2">
                  <c:v>Duplication in different documents and assets</c:v>
                </c:pt>
                <c:pt idx="3">
                  <c:v>Lack of tool support for specific tasks</c:v>
                </c:pt>
                <c:pt idx="4">
                  <c:v>Growing size of documents</c:v>
                </c:pt>
                <c:pt idx="5">
                  <c:v>Document and asset management overhead</c:v>
                </c:pt>
              </c:strCache>
            </c:strRef>
          </c:cat>
          <c:val>
            <c:numRef>
              <c:f>'Question 2'!$I$4:$I$9</c:f>
              <c:numCache>
                <c:formatCode>General</c:formatCode>
                <c:ptCount val="6"/>
                <c:pt idx="0">
                  <c:v>2.17</c:v>
                </c:pt>
                <c:pt idx="1">
                  <c:v>2.17</c:v>
                </c:pt>
                <c:pt idx="2">
                  <c:v>2.2200000000000002</c:v>
                </c:pt>
                <c:pt idx="3">
                  <c:v>1.94</c:v>
                </c:pt>
                <c:pt idx="4">
                  <c:v>2.2200000000000002</c:v>
                </c:pt>
                <c:pt idx="5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5-4DCC-B652-713770B049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994560"/>
        <c:axId val="134976256"/>
      </c:barChart>
      <c:valAx>
        <c:axId val="13497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994560"/>
        <c:crosses val="autoZero"/>
        <c:crossBetween val="between"/>
      </c:valAx>
      <c:catAx>
        <c:axId val="13499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34976256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2153461124500873"/>
          <c:y val="0.10943675213675214"/>
          <c:w val="0.23539515893846602"/>
          <c:h val="5.7285780453913852E-2"/>
        </c:manualLayout>
      </c:layout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effectLst/>
              </a:rPr>
              <a:t>Topics to be covered in a </a:t>
            </a:r>
            <a:r>
              <a:rPr lang="en-US" sz="2400" err="1">
                <a:effectLst/>
              </a:rPr>
              <a:t>RESTful</a:t>
            </a:r>
            <a:r>
              <a:rPr lang="en-US" sz="2400">
                <a:effectLst/>
              </a:rPr>
              <a:t> API guide</a:t>
            </a:r>
          </a:p>
        </c:rich>
      </c:tx>
      <c:layout>
        <c:manualLayout>
          <c:xMode val="edge"/>
          <c:yMode val="edge"/>
          <c:x val="0.25545145557594318"/>
          <c:y val="8.14111261872455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3187949995269E-2"/>
          <c:y val="0.17886409736308317"/>
          <c:w val="0.92670026519357229"/>
          <c:h val="0.65245141507922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3'!$B$14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3'!$A$15:$A$21</c:f>
              <c:strCache>
                <c:ptCount val="7"/>
                <c:pt idx="0">
                  <c:v>Core principles of REST</c:v>
                </c:pt>
                <c:pt idx="1">
                  <c:v>Industry best practices of API design</c:v>
                </c:pt>
                <c:pt idx="2">
                  <c:v>Usage of API specification formats (such as OpenAPI)</c:v>
                </c:pt>
                <c:pt idx="3">
                  <c:v>ETSI standardization and test development process</c:v>
                </c:pt>
                <c:pt idx="4">
                  <c:v>Validation of API specifications</c:v>
                </c:pt>
                <c:pt idx="5">
                  <c:v>Selection and usage of tools</c:v>
                </c:pt>
                <c:pt idx="6">
                  <c:v>Examples of standard deliverables (TPs, TDs, ATS)</c:v>
                </c:pt>
              </c:strCache>
            </c:strRef>
          </c:cat>
          <c:val>
            <c:numRef>
              <c:f>'Question 3'!$B$15:$B$21</c:f>
              <c:numCache>
                <c:formatCode>0.00%</c:formatCode>
                <c:ptCount val="7"/>
                <c:pt idx="0">
                  <c:v>0.20588235294117646</c:v>
                </c:pt>
                <c:pt idx="1">
                  <c:v>0.11764705882352941</c:v>
                </c:pt>
                <c:pt idx="2">
                  <c:v>5.8823529411764705E-2</c:v>
                </c:pt>
                <c:pt idx="3">
                  <c:v>5.8823529411764705E-2</c:v>
                </c:pt>
                <c:pt idx="4">
                  <c:v>0</c:v>
                </c:pt>
                <c:pt idx="5">
                  <c:v>0</c:v>
                </c:pt>
                <c:pt idx="6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4-4872-8765-4DF3F916C121}"/>
            </c:ext>
          </c:extLst>
        </c:ser>
        <c:ser>
          <c:idx val="2"/>
          <c:order val="1"/>
          <c:tx>
            <c:strRef>
              <c:f>'Question 3'!$D$14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3'!$A$15:$A$21</c:f>
              <c:strCache>
                <c:ptCount val="7"/>
                <c:pt idx="0">
                  <c:v>Core principles of REST</c:v>
                </c:pt>
                <c:pt idx="1">
                  <c:v>Industry best practices of API design</c:v>
                </c:pt>
                <c:pt idx="2">
                  <c:v>Usage of API specification formats (such as OpenAPI)</c:v>
                </c:pt>
                <c:pt idx="3">
                  <c:v>ETSI standardization and test development process</c:v>
                </c:pt>
                <c:pt idx="4">
                  <c:v>Validation of API specifications</c:v>
                </c:pt>
                <c:pt idx="5">
                  <c:v>Selection and usage of tools</c:v>
                </c:pt>
                <c:pt idx="6">
                  <c:v>Examples of standard deliverables (TPs, TDs, ATS)</c:v>
                </c:pt>
              </c:strCache>
            </c:strRef>
          </c:cat>
          <c:val>
            <c:numRef>
              <c:f>'Question 3'!$D$15:$D$21</c:f>
              <c:numCache>
                <c:formatCode>0.00%</c:formatCode>
                <c:ptCount val="7"/>
                <c:pt idx="0">
                  <c:v>0.44117647058823528</c:v>
                </c:pt>
                <c:pt idx="1">
                  <c:v>0.35294117647058826</c:v>
                </c:pt>
                <c:pt idx="2">
                  <c:v>0.38235294117647056</c:v>
                </c:pt>
                <c:pt idx="3">
                  <c:v>0.44117647058823528</c:v>
                </c:pt>
                <c:pt idx="4">
                  <c:v>0.27272727272727271</c:v>
                </c:pt>
                <c:pt idx="5">
                  <c:v>0.70588235294117652</c:v>
                </c:pt>
                <c:pt idx="6">
                  <c:v>0.70588235294117652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4-4872-8765-4DF3F916C121}"/>
            </c:ext>
          </c:extLst>
        </c:ser>
        <c:ser>
          <c:idx val="4"/>
          <c:order val="2"/>
          <c:tx>
            <c:strRef>
              <c:f>'Question 3'!$F$14</c:f>
              <c:strCache>
                <c:ptCount val="1"/>
                <c:pt idx="0">
                  <c:v>Essential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3'!$A$15:$A$21</c:f>
              <c:strCache>
                <c:ptCount val="7"/>
                <c:pt idx="0">
                  <c:v>Core principles of REST</c:v>
                </c:pt>
                <c:pt idx="1">
                  <c:v>Industry best practices of API design</c:v>
                </c:pt>
                <c:pt idx="2">
                  <c:v>Usage of API specification formats (such as OpenAPI)</c:v>
                </c:pt>
                <c:pt idx="3">
                  <c:v>ETSI standardization and test development process</c:v>
                </c:pt>
                <c:pt idx="4">
                  <c:v>Validation of API specifications</c:v>
                </c:pt>
                <c:pt idx="5">
                  <c:v>Selection and usage of tools</c:v>
                </c:pt>
                <c:pt idx="6">
                  <c:v>Examples of standard deliverables (TPs, TDs, ATS)</c:v>
                </c:pt>
              </c:strCache>
            </c:strRef>
          </c:cat>
          <c:val>
            <c:numRef>
              <c:f>'Question 3'!$F$15:$F$21</c:f>
              <c:numCache>
                <c:formatCode>0.00%</c:formatCode>
                <c:ptCount val="7"/>
                <c:pt idx="0">
                  <c:v>0.35294117647058826</c:v>
                </c:pt>
                <c:pt idx="1">
                  <c:v>0.52941176470588236</c:v>
                </c:pt>
                <c:pt idx="2">
                  <c:v>0.55882352941176472</c:v>
                </c:pt>
                <c:pt idx="3">
                  <c:v>0.5</c:v>
                </c:pt>
                <c:pt idx="4">
                  <c:v>0.72727272727272729</c:v>
                </c:pt>
                <c:pt idx="5">
                  <c:v>0.29411764705882354</c:v>
                </c:pt>
                <c:pt idx="6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4-4872-8765-4DF3F916C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59552"/>
        <c:axId val="134761088"/>
      </c:barChart>
      <c:catAx>
        <c:axId val="1347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61088"/>
        <c:crosses val="autoZero"/>
        <c:auto val="1"/>
        <c:lblAlgn val="ctr"/>
        <c:lblOffset val="100"/>
        <c:noMultiLvlLbl val="0"/>
      </c:catAx>
      <c:valAx>
        <c:axId val="13476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5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17010358734393"/>
          <c:y val="9.5758715370890715E-2"/>
          <c:w val="0.29186052570634557"/>
          <c:h val="5.8290563420505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Topics to be covered in a </a:t>
            </a:r>
            <a:r>
              <a:rPr lang="en-US" err="1"/>
              <a:t>RESTful</a:t>
            </a:r>
            <a:r>
              <a:rPr lang="en-US"/>
              <a:t> API guide</a:t>
            </a:r>
          </a:p>
        </c:rich>
      </c:tx>
      <c:layout>
        <c:manualLayout>
          <c:xMode val="edge"/>
          <c:yMode val="edge"/>
          <c:x val="0.26401916424242444"/>
          <c:y val="1.16832290237167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657758565472213E-2"/>
          <c:y val="0.11558763681707326"/>
          <c:w val="0.933470104269296"/>
          <c:h val="0.6546049323664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3'!$I$3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3'!$A$4:$A$10</c:f>
              <c:strCache>
                <c:ptCount val="7"/>
                <c:pt idx="0">
                  <c:v>Core principles of REST</c:v>
                </c:pt>
                <c:pt idx="1">
                  <c:v>Industry best practices of API design</c:v>
                </c:pt>
                <c:pt idx="2">
                  <c:v>Usage of API specification formats (such as OpenAPI)</c:v>
                </c:pt>
                <c:pt idx="3">
                  <c:v>ETSI standardization and test development process</c:v>
                </c:pt>
                <c:pt idx="4">
                  <c:v>Validation of API specifications</c:v>
                </c:pt>
                <c:pt idx="5">
                  <c:v>Selection and usage of tools</c:v>
                </c:pt>
                <c:pt idx="6">
                  <c:v>Examples of standard deliverables (TPs, TDs, ATS)</c:v>
                </c:pt>
              </c:strCache>
            </c:strRef>
          </c:cat>
          <c:val>
            <c:numRef>
              <c:f>'Question 3'!$I$4:$I$10</c:f>
              <c:numCache>
                <c:formatCode>General</c:formatCode>
                <c:ptCount val="7"/>
                <c:pt idx="0">
                  <c:v>2.2799999999999998</c:v>
                </c:pt>
                <c:pt idx="1">
                  <c:v>2.5</c:v>
                </c:pt>
                <c:pt idx="2">
                  <c:v>2.61</c:v>
                </c:pt>
                <c:pt idx="3">
                  <c:v>2.5</c:v>
                </c:pt>
                <c:pt idx="4">
                  <c:v>2.67</c:v>
                </c:pt>
                <c:pt idx="5">
                  <c:v>2.2799999999999998</c:v>
                </c:pt>
                <c:pt idx="6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F-4B2D-84A1-A0EDDFC1D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828800"/>
        <c:axId val="134813568"/>
      </c:barChart>
      <c:valAx>
        <c:axId val="13481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828800"/>
        <c:crosses val="autoZero"/>
        <c:crossBetween val="between"/>
      </c:valAx>
      <c:catAx>
        <c:axId val="13482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34813568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8996563788328833"/>
          <c:y val="6.105384014711579E-2"/>
          <c:w val="0.19823655913978494"/>
          <c:h val="7.0498687664041992E-2"/>
        </c:manualLayout>
      </c:layout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baseline="0">
                <a:solidFill>
                  <a:sysClr val="windowText" lastClr="000000"/>
                </a:solidFill>
                <a:effectLst/>
              </a:rPr>
              <a:t>Important testing activities for standardized RESTful APIs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836811506169577E-2"/>
          <c:y val="0.12215203733927897"/>
          <c:w val="0.94004842465292537"/>
          <c:h val="0.78975071399024332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'Question 4'!$D$3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4'!$A$4:$A$6</c:f>
              <c:strCache>
                <c:ptCount val="3"/>
                <c:pt idx="0">
                  <c:v>Conformance</c:v>
                </c:pt>
                <c:pt idx="1">
                  <c:v>Interoperability</c:v>
                </c:pt>
                <c:pt idx="2">
                  <c:v>Performance</c:v>
                </c:pt>
              </c:strCache>
            </c:strRef>
          </c:cat>
          <c:val>
            <c:numRef>
              <c:f>'Question 4'!$D$4:$D$6</c:f>
              <c:numCache>
                <c:formatCode>0.00%</c:formatCode>
                <c:ptCount val="3"/>
                <c:pt idx="0">
                  <c:v>0.35294117647058826</c:v>
                </c:pt>
                <c:pt idx="1">
                  <c:v>0.29411764705882354</c:v>
                </c:pt>
                <c:pt idx="2">
                  <c:v>0.61764705882352944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6-40B6-8F56-CF595D146261}"/>
            </c:ext>
          </c:extLst>
        </c:ser>
        <c:ser>
          <c:idx val="4"/>
          <c:order val="2"/>
          <c:tx>
            <c:strRef>
              <c:f>'Question 4'!$F$3</c:f>
              <c:strCache>
                <c:ptCount val="1"/>
                <c:pt idx="0">
                  <c:v>Essential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15000"/>
                  <a:lumOff val="85000"/>
                  <a:alpha val="96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4'!$A$4:$A$6</c:f>
              <c:strCache>
                <c:ptCount val="3"/>
                <c:pt idx="0">
                  <c:v>Conformance</c:v>
                </c:pt>
                <c:pt idx="1">
                  <c:v>Interoperability</c:v>
                </c:pt>
                <c:pt idx="2">
                  <c:v>Performance</c:v>
                </c:pt>
              </c:strCache>
            </c:strRef>
          </c:cat>
          <c:val>
            <c:numRef>
              <c:f>'Question 4'!$F$4:$F$6</c:f>
              <c:numCache>
                <c:formatCode>0.00%</c:formatCode>
                <c:ptCount val="3"/>
                <c:pt idx="0">
                  <c:v>0.58823529411764708</c:v>
                </c:pt>
                <c:pt idx="1">
                  <c:v>0.70588235294117652</c:v>
                </c:pt>
                <c:pt idx="2">
                  <c:v>0.26470588235294118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6-40B6-8F56-CF595D146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3"/>
        <c:axId val="135275264"/>
        <c:axId val="135276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4'!$B$3</c15:sqref>
                        </c15:formulaRef>
                      </c:ext>
                    </c:extLst>
                    <c:strCache>
                      <c:ptCount val="1"/>
                      <c:pt idx="0">
                        <c:v>Not at 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'Question 4'!$A$4:$A$6</c15:sqref>
                        </c15:formulaRef>
                      </c:ext>
                    </c:extLst>
                    <c:strCache>
                      <c:ptCount val="3"/>
                      <c:pt idx="0">
                        <c:v>Conformance</c:v>
                      </c:pt>
                      <c:pt idx="1">
                        <c:v>Interoperability</c:v>
                      </c:pt>
                      <c:pt idx="2">
                        <c:v>Performance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'Question 4'!$B$4:$B$6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5.8823529411764705E-2</c:v>
                      </c:pt>
                      <c:pt idx="1">
                        <c:v>0</c:v>
                      </c:pt>
                      <c:pt idx="2">
                        <c:v>0.11764705882352941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C86-40B6-8F56-CF595D146261}"/>
                  </c:ext>
                </c:extLst>
              </c15:ser>
            </c15:filteredBarSeries>
          </c:ext>
        </c:extLst>
      </c:barChart>
      <c:catAx>
        <c:axId val="1352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76800"/>
        <c:crosses val="autoZero"/>
        <c:auto val="1"/>
        <c:lblAlgn val="ctr"/>
        <c:lblOffset val="100"/>
        <c:noMultiLvlLbl val="0"/>
      </c:catAx>
      <c:valAx>
        <c:axId val="13527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7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21942446115854"/>
          <c:y val="0.13622411137616944"/>
          <c:w val="0.17043188348338226"/>
          <c:h val="4.8285927745719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chemeClr val="tx2"/>
                </a:solidFill>
                <a:effectLst/>
              </a:rPr>
              <a:t>Which data exchange formats do you use for RESTful APIs?</a:t>
            </a:r>
          </a:p>
        </c:rich>
      </c:tx>
      <c:layout>
        <c:manualLayout>
          <c:xMode val="edge"/>
          <c:yMode val="edge"/>
          <c:x val="0.14364592974922286"/>
          <c:y val="1.1013502380477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572486278083162E-2"/>
          <c:y val="0.13618325774197187"/>
          <c:w val="0.91241676091425805"/>
          <c:h val="0.794705714013164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'Question 7'!$B$3:$C$3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7'!$A$4:$A$6</c:f>
              <c:strCache>
                <c:ptCount val="3"/>
                <c:pt idx="0">
                  <c:v>JSON</c:v>
                </c:pt>
                <c:pt idx="1">
                  <c:v>YAML</c:v>
                </c:pt>
                <c:pt idx="2">
                  <c:v>XML</c:v>
                </c:pt>
              </c:strCache>
            </c:strRef>
          </c:cat>
          <c:val>
            <c:numRef>
              <c:f>'Question 7'!$D$4:$D$6</c:f>
              <c:numCache>
                <c:formatCode>0.00%</c:formatCode>
                <c:ptCount val="3"/>
                <c:pt idx="0">
                  <c:v>0.97058823529411764</c:v>
                </c:pt>
                <c:pt idx="1">
                  <c:v>0.29411764705882354</c:v>
                </c:pt>
                <c:pt idx="2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0-4596-93F9-EA58F4AAE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19904"/>
        <c:axId val="135025792"/>
      </c:barChart>
      <c:catAx>
        <c:axId val="1350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25792"/>
        <c:crosses val="autoZero"/>
        <c:auto val="1"/>
        <c:lblAlgn val="ctr"/>
        <c:lblOffset val="100"/>
        <c:noMultiLvlLbl val="0"/>
      </c:catAx>
      <c:valAx>
        <c:axId val="13502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016713496856796"/>
          <c:y val="0.13903513602819695"/>
          <c:w val="0.15546786376969385"/>
          <c:h val="7.5521210533614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ysClr val="windowText" lastClr="000000"/>
                </a:solidFill>
                <a:effectLst/>
              </a:rPr>
              <a:t>Practices</a:t>
            </a:r>
            <a:r>
              <a:rPr lang="en-US" sz="2400" baseline="0">
                <a:solidFill>
                  <a:sysClr val="windowText" lastClr="000000"/>
                </a:solidFill>
                <a:effectLst/>
              </a:rPr>
              <a:t> </a:t>
            </a:r>
            <a:r>
              <a:rPr lang="en-US" sz="2400">
                <a:solidFill>
                  <a:sysClr val="windowText" lastClr="000000"/>
                </a:solidFill>
                <a:effectLst/>
              </a:rPr>
              <a:t>for API version management</a:t>
            </a:r>
          </a:p>
        </c:rich>
      </c:tx>
      <c:layout>
        <c:manualLayout>
          <c:xMode val="edge"/>
          <c:yMode val="edge"/>
          <c:x val="0.26252559689224214"/>
          <c:y val="2.0614249120285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44195493554561E-2"/>
          <c:y val="0.12073135484269361"/>
          <c:w val="0.9101493900122245"/>
          <c:h val="0.7780765506576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5'!$B$3:$C$3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5'!$A$4:$A$6</c:f>
              <c:strCache>
                <c:ptCount val="3"/>
                <c:pt idx="0">
                  <c:v>API versioning as URI path parameter (https://domain.com/v1/API)</c:v>
                </c:pt>
                <c:pt idx="1">
                  <c:v>Versioning through custom headers (In HTTP header for example X-Version: 1:1)</c:v>
                </c:pt>
                <c:pt idx="2">
                  <c:v>Combination of Both</c:v>
                </c:pt>
              </c:strCache>
            </c:strRef>
          </c:cat>
          <c:val>
            <c:numRef>
              <c:f>'Question 5'!$B$4:$B$6</c:f>
              <c:numCache>
                <c:formatCode>0.00%</c:formatCode>
                <c:ptCount val="3"/>
                <c:pt idx="0">
                  <c:v>0.67647058823529416</c:v>
                </c:pt>
                <c:pt idx="1">
                  <c:v>0.14705882352941177</c:v>
                </c:pt>
                <c:pt idx="2">
                  <c:v>8.8235294117647065E-2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F-449A-A406-AF120351F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86848"/>
        <c:axId val="135088384"/>
      </c:barChart>
      <c:catAx>
        <c:axId val="1350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88384"/>
        <c:crosses val="autoZero"/>
        <c:auto val="1"/>
        <c:lblAlgn val="ctr"/>
        <c:lblOffset val="100"/>
        <c:noMultiLvlLbl val="0"/>
      </c:catAx>
      <c:valAx>
        <c:axId val="13508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16123833211214"/>
          <c:y val="0.16936206834725862"/>
          <c:w val="0.14369205210768776"/>
          <c:h val="7.5967201934403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chemeClr val="tx2"/>
                </a:solidFill>
                <a:effectLst/>
              </a:rPr>
              <a:t>Handling of large query result sets in </a:t>
            </a:r>
            <a:r>
              <a:rPr lang="en-US" sz="2400" baseline="0" err="1">
                <a:solidFill>
                  <a:schemeClr val="tx2"/>
                </a:solidFill>
                <a:effectLst/>
              </a:rPr>
              <a:t>RESTful</a:t>
            </a:r>
            <a:r>
              <a:rPr lang="en-US" sz="2400" baseline="0">
                <a:solidFill>
                  <a:schemeClr val="tx2"/>
                </a:solidFill>
                <a:effectLst/>
              </a:rPr>
              <a:t> APIs</a:t>
            </a:r>
          </a:p>
        </c:rich>
      </c:tx>
      <c:layout>
        <c:manualLayout>
          <c:xMode val="edge"/>
          <c:yMode val="edge"/>
          <c:x val="0.26712206108214098"/>
          <c:y val="1.2181824133963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577660911860234E-2"/>
          <c:y val="0.11455828581262646"/>
          <c:w val="0.90423949446342444"/>
          <c:h val="0.73907703525726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6'!$B$3:$C$3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206BA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6'!$A$4:$A$6</c:f>
              <c:strCache>
                <c:ptCount val="3"/>
                <c:pt idx="0">
                  <c:v>Attribute value based filtering of collections</c:v>
                </c:pt>
                <c:pt idx="1">
                  <c:v>Attribute Selector (limit attributes included in response)</c:v>
                </c:pt>
                <c:pt idx="2">
                  <c:v>Paged responses</c:v>
                </c:pt>
              </c:strCache>
            </c:strRef>
          </c:cat>
          <c:val>
            <c:numRef>
              <c:f>'Question 6'!$B$4:$B$6</c:f>
              <c:numCache>
                <c:formatCode>0.00%</c:formatCode>
                <c:ptCount val="3"/>
                <c:pt idx="0">
                  <c:v>0.76470588235294112</c:v>
                </c:pt>
                <c:pt idx="1">
                  <c:v>0.5</c:v>
                </c:pt>
                <c:pt idx="2">
                  <c:v>0.47058823529411764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8-4C24-B857-DF7504027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33056"/>
        <c:axId val="135134592"/>
      </c:barChart>
      <c:catAx>
        <c:axId val="1351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34592"/>
        <c:crosses val="autoZero"/>
        <c:auto val="1"/>
        <c:lblAlgn val="ctr"/>
        <c:lblOffset val="100"/>
        <c:noMultiLvlLbl val="0"/>
      </c:catAx>
      <c:valAx>
        <c:axId val="13513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3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82711131632275"/>
          <c:y val="0.15990195910977506"/>
          <c:w val="0.12463488704278494"/>
          <c:h val="7.321092455633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0.65183</cdr:x>
      <cdr:y>0.13227</cdr:y>
    </cdr:from>
    <cdr:to>
      <cdr:x>0.902</cdr:x>
      <cdr:y>0.19146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E83727DE-AE08-4248-BFCE-F6236931F701}"/>
            </a:ext>
          </a:extLst>
        </cdr:cNvPr>
        <cdr:cNvSpPr txBox="1"/>
      </cdr:nvSpPr>
      <cdr:spPr>
        <a:xfrm xmlns:a="http://schemas.openxmlformats.org/drawingml/2006/main">
          <a:off x="7316913" y="619018"/>
          <a:ext cx="280822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percentages out of 34 total responses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89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18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4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Polling, HTTP/2 used by 3GPP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19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3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payloads and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20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6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21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8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22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5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3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8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9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Calculated by SurveyMonkey</a:t>
            </a:r>
          </a:p>
          <a:p>
            <a:r>
              <a:rPr lang="en-US" sz="1100"/>
              <a:t>Formula: </a:t>
            </a:r>
          </a:p>
          <a:p>
            <a:r>
              <a:rPr lang="en-US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w</a:t>
            </a:r>
            <a:r>
              <a:rPr lang="en-US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 = weight of answer choice</a:t>
            </a:r>
            <a:br>
              <a:rPr lang="en-US" sz="1100"/>
            </a:br>
            <a:r>
              <a:rPr lang="en-US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x</a:t>
            </a:r>
            <a:r>
              <a:rPr lang="en-US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 = response count for answer choice</a:t>
            </a:r>
          </a:p>
          <a:p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x</a:t>
            </a:r>
            <a:r>
              <a:rPr lang="pl-PL" sz="1100" b="0" i="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1</a:t>
            </a:r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w</a:t>
            </a:r>
            <a:r>
              <a:rPr lang="pl-PL" sz="1100" b="0" i="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1</a:t>
            </a:r>
            <a:r>
              <a:rPr lang="pl-PL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 + </a:t>
            </a:r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x</a:t>
            </a:r>
            <a:r>
              <a:rPr lang="pl-PL" sz="1100" b="0" i="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2</a:t>
            </a:r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w</a:t>
            </a:r>
            <a:r>
              <a:rPr lang="pl-PL" sz="1100" b="0" i="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2</a:t>
            </a:r>
            <a:r>
              <a:rPr lang="pl-PL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 + </a:t>
            </a:r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x</a:t>
            </a:r>
            <a:r>
              <a:rPr lang="pl-PL" sz="1100" b="0" i="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3</a:t>
            </a:r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w</a:t>
            </a:r>
            <a:r>
              <a:rPr lang="pl-PL" sz="1100" b="0" i="0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3</a:t>
            </a:r>
            <a:r>
              <a:rPr lang="pl-PL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 ... </a:t>
            </a:r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x</a:t>
            </a:r>
            <a:r>
              <a:rPr lang="pl-PL" sz="1100" b="0" i="1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n</a:t>
            </a:r>
            <a:r>
              <a:rPr lang="pl-PL" sz="11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w</a:t>
            </a:r>
            <a:r>
              <a:rPr lang="pl-PL" sz="1100" b="0" i="1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n</a:t>
            </a:r>
            <a:r>
              <a:rPr lang="en-US" sz="1100" b="0" i="1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 </a:t>
            </a:r>
            <a:r>
              <a:rPr lang="en-US" sz="1100"/>
              <a:t>/ </a:t>
            </a:r>
            <a:r>
              <a:rPr lang="pl-PL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Total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9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1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Green: essential – more focus</a:t>
            </a:r>
          </a:p>
          <a:p>
            <a:r>
              <a:rPr lang="en-US"/>
              <a:t>Blue: Important</a:t>
            </a:r>
          </a:p>
          <a:p>
            <a:r>
              <a:rPr lang="en-US"/>
              <a:t>Gold: not </a:t>
            </a:r>
            <a:r>
              <a:rPr lang="en-US" err="1"/>
              <a:t>intereseted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10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4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Others: Reliability and feasibility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12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6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Column will replace with the values mentioned in “Other”</a:t>
            </a:r>
          </a:p>
          <a:p>
            <a:r>
              <a:rPr lang="en-US" sz="1000"/>
              <a:t>- Json 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14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8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Column will replace with the values mentioned in “Other”</a:t>
            </a:r>
          </a:p>
          <a:p>
            <a:pPr marL="171450" indent="-171450">
              <a:buFontTx/>
              <a:buChar char="-"/>
            </a:pPr>
            <a:r>
              <a:rPr lang="en-US" sz="1000"/>
              <a:t>Payload itself reports version of the resource</a:t>
            </a:r>
          </a:p>
          <a:p>
            <a:pPr marL="171450" indent="-171450">
              <a:buFontTx/>
              <a:buChar char="-"/>
            </a:pPr>
            <a:r>
              <a:rPr lang="en-US" sz="1000"/>
              <a:t>No versioning</a:t>
            </a:r>
          </a:p>
          <a:p>
            <a:pPr marL="171450" indent="-171450">
              <a:buFontTx/>
              <a:buChar char="-"/>
            </a:pPr>
            <a:r>
              <a:rPr lang="en-US" sz="1000"/>
              <a:t>One M2M versioning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15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7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Column will replace with the values mentioned in “Other”</a:t>
            </a:r>
          </a:p>
          <a:p>
            <a:r>
              <a:rPr lang="en-US"/>
              <a:t>-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Ad hoc solution in oneM2M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16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8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2020</a:t>
            </a:r>
            <a:endParaRPr lang="he-I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tx1"/>
                </a:solidFill>
              </a:rPr>
              <a:t>© ETSI 2019</a:t>
            </a:r>
            <a:endParaRPr lang="he-IL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2020</a:t>
            </a:r>
            <a:endParaRPr lang="he-I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2020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2020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Survey Results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tx1"/>
                </a:solidFill>
              </a:rPr>
              <a:t>© ETSI 2019</a:t>
            </a:r>
            <a:endParaRPr lang="he-IL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tx1"/>
                </a:solidFill>
              </a:rPr>
              <a:t>© ETSI 2019</a:t>
            </a:r>
            <a:endParaRPr lang="he-IL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2019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/>
              <a:t>First Level Text</a:t>
            </a:r>
            <a:endParaRPr lang="he-IL"/>
          </a:p>
          <a:p>
            <a:pPr lvl="1"/>
            <a:r>
              <a:rPr lang="en-US"/>
              <a:t>First Level Bullet</a:t>
            </a:r>
            <a:endParaRPr lang="he-IL"/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Number</a:t>
            </a:r>
            <a:endParaRPr lang="he-IL"/>
          </a:p>
          <a:p>
            <a:pPr lvl="4"/>
            <a:r>
              <a:rPr lang="en-US"/>
              <a:t>First Level Number</a:t>
            </a:r>
          </a:p>
          <a:p>
            <a:pPr lvl="5"/>
            <a:r>
              <a:rPr lang="en-US"/>
              <a:t>Second Level Number</a:t>
            </a:r>
          </a:p>
          <a:p>
            <a:pPr lvl="6"/>
            <a:r>
              <a:rPr lang="en-US"/>
              <a:t>Third Level Number</a:t>
            </a:r>
          </a:p>
          <a:p>
            <a:pPr lvl="7"/>
            <a:r>
              <a:rPr lang="en-US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ortal.etsi.org/STF/STFs/STF-HomePages/STF57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17.01.2020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600"/>
              <a:t>STF 576</a:t>
            </a:r>
            <a:br>
              <a:rPr lang="en-US" sz="3600"/>
            </a:br>
            <a:br>
              <a:rPr lang="en-US" sz="3600"/>
            </a:br>
            <a:r>
              <a:rPr lang="en-GB" sz="3600"/>
              <a:t>Survey of current work and definition </a:t>
            </a:r>
            <a:br>
              <a:rPr lang="en-GB" sz="3600"/>
            </a:br>
            <a:r>
              <a:rPr lang="en-GB" sz="3600"/>
              <a:t>of a methodology for specification and testing </a:t>
            </a:r>
            <a:br>
              <a:rPr lang="en-GB" sz="3600"/>
            </a:br>
            <a:r>
              <a:rPr lang="en-GB" sz="3600"/>
              <a:t>of </a:t>
            </a:r>
            <a:r>
              <a:rPr lang="en-GB" sz="3600" err="1"/>
              <a:t>RESTful</a:t>
            </a:r>
            <a:r>
              <a:rPr lang="en-GB" sz="3600"/>
              <a:t> APIs</a:t>
            </a:r>
            <a:endParaRPr lang="en-US" sz="360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STF 576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2941" y="5071255"/>
            <a:ext cx="3728594" cy="325683"/>
          </a:xfrm>
        </p:spPr>
        <p:txBody>
          <a:bodyPr/>
          <a:lstStyle/>
          <a:p>
            <a:r>
              <a:rPr lang="en-US"/>
              <a:t>Information and dissemination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64E6-BE3E-449C-A0EB-9574364C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Topics (1)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29B729-B848-48B2-9965-1CF8AC057DE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54234040"/>
              </p:ext>
            </p:extLst>
          </p:nvPr>
        </p:nvGraphicFramePr>
        <p:xfrm>
          <a:off x="640080" y="1371600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251406" y="2222196"/>
            <a:ext cx="1201479" cy="353001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Rounded Rectangle 8"/>
          <p:cNvSpPr/>
          <p:nvPr/>
        </p:nvSpPr>
        <p:spPr>
          <a:xfrm>
            <a:off x="8628041" y="2225734"/>
            <a:ext cx="1453790" cy="353001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Rounded Rectangle 9"/>
          <p:cNvSpPr/>
          <p:nvPr/>
        </p:nvSpPr>
        <p:spPr>
          <a:xfrm>
            <a:off x="1236922" y="3338611"/>
            <a:ext cx="1389321" cy="2413595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23634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64E6-BE3E-449C-A0EB-9574364C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Topics (2)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59121212"/>
              </p:ext>
            </p:extLst>
          </p:nvPr>
        </p:nvGraphicFramePr>
        <p:xfrm>
          <a:off x="588335" y="1791586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05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D338-A169-41B7-89C3-6227DF83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Testing Activities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FC6A98-97D2-4744-9E9E-9DDB2D0EB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807463"/>
              </p:ext>
            </p:extLst>
          </p:nvPr>
        </p:nvGraphicFramePr>
        <p:xfrm>
          <a:off x="924674" y="1365604"/>
          <a:ext cx="10140593" cy="456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8429457" y="6051329"/>
            <a:ext cx="334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Others: Reliability and feasibility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80074" y="2041989"/>
            <a:ext cx="1562986" cy="388034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1934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9673-741E-4890-97A2-4F2944D6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 of Common Aspects of REST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87B9-1325-4ECC-9D59-A6EC58C333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Data exchange formats</a:t>
            </a:r>
          </a:p>
          <a:p>
            <a:pPr lvl="1"/>
            <a:r>
              <a:rPr lang="en-US"/>
              <a:t>Version management</a:t>
            </a:r>
          </a:p>
          <a:p>
            <a:pPr lvl="1"/>
            <a:r>
              <a:rPr lang="en-US"/>
              <a:t>Handling large query sets</a:t>
            </a:r>
          </a:p>
          <a:p>
            <a:pPr lvl="1"/>
            <a:r>
              <a:rPr lang="en-US"/>
              <a:t>Authentication schemes</a:t>
            </a:r>
          </a:p>
          <a:p>
            <a:pPr lvl="1"/>
            <a:r>
              <a:rPr lang="en-US"/>
              <a:t>Data loss avoidance methods</a:t>
            </a:r>
          </a:p>
          <a:p>
            <a:pPr lvl="1"/>
            <a:r>
              <a:rPr lang="en-US"/>
              <a:t>Asynchronous communication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158255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D383-90A6-43D9-B272-FD72EE3A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Exchange Format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133116-AAF6-4F60-86D1-50EE14B5667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49380654"/>
              </p:ext>
            </p:extLst>
          </p:nvPr>
        </p:nvGraphicFramePr>
        <p:xfrm>
          <a:off x="1056525" y="1387011"/>
          <a:ext cx="10078949" cy="461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8560839" y="6051329"/>
            <a:ext cx="321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Others: JSON-LD, binary format</a:t>
            </a:r>
          </a:p>
        </p:txBody>
      </p:sp>
    </p:spTree>
    <p:extLst>
      <p:ext uri="{BB962C8B-B14F-4D97-AF65-F5344CB8AC3E}">
        <p14:creationId xmlns:p14="http://schemas.microsoft.com/office/powerpoint/2010/main" val="317524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D383-90A6-43D9-B272-FD72EE3A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 Management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AAFF0E-F299-4286-AEFD-B1E7C285AAF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75110783"/>
              </p:ext>
            </p:extLst>
          </p:nvPr>
        </p:nvGraphicFramePr>
        <p:xfrm>
          <a:off x="609600" y="1600200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7476311" y="6051329"/>
            <a:ext cx="4295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Others: oneM2M versioning, no versioning</a:t>
            </a:r>
          </a:p>
        </p:txBody>
      </p:sp>
    </p:spTree>
    <p:extLst>
      <p:ext uri="{BB962C8B-B14F-4D97-AF65-F5344CB8AC3E}">
        <p14:creationId xmlns:p14="http://schemas.microsoft.com/office/powerpoint/2010/main" val="187594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70D6-AD7C-43BA-8CA4-A6BCB436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Query Result Sets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338DF1-2162-4549-8A6B-A2350144381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4114308"/>
              </p:ext>
            </p:extLst>
          </p:nvPr>
        </p:nvGraphicFramePr>
        <p:xfrm>
          <a:off x="609600" y="1600200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8114243" y="6051329"/>
            <a:ext cx="365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Others: Ad hoc solution in oneM2M </a:t>
            </a:r>
          </a:p>
        </p:txBody>
      </p:sp>
    </p:spTree>
    <p:extLst>
      <p:ext uri="{BB962C8B-B14F-4D97-AF65-F5344CB8AC3E}">
        <p14:creationId xmlns:p14="http://schemas.microsoft.com/office/powerpoint/2010/main" val="371477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F40E-2C39-46F5-A47F-0A712B61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94592F-3A41-4A0B-B18E-D2AB9E644E0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83619554"/>
              </p:ext>
            </p:extLst>
          </p:nvPr>
        </p:nvGraphicFramePr>
        <p:xfrm>
          <a:off x="609600" y="1600200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66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EB36-704B-4F23-9937-B7E76B29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Loss Avoidance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BCB4F4-ACE8-4498-AF55-69439F87401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78254748"/>
              </p:ext>
            </p:extLst>
          </p:nvPr>
        </p:nvGraphicFramePr>
        <p:xfrm>
          <a:off x="609600" y="1600200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284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5269-5E88-4CB3-B63E-3B2C64E6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Communication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69C26A-4946-46AC-8A34-D728A4084B5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30801954"/>
              </p:ext>
            </p:extLst>
          </p:nvPr>
        </p:nvGraphicFramePr>
        <p:xfrm>
          <a:off x="609600" y="1600200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0177307" y="6051329"/>
            <a:ext cx="1594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Others: Polling</a:t>
            </a:r>
          </a:p>
        </p:txBody>
      </p:sp>
    </p:spTree>
    <p:extLst>
      <p:ext uri="{BB962C8B-B14F-4D97-AF65-F5344CB8AC3E}">
        <p14:creationId xmlns:p14="http://schemas.microsoft.com/office/powerpoint/2010/main" val="403395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108878" tIns="54439" rIns="108878" bIns="54439" rtlCol="0" anchor="t">
            <a:noAutofit/>
          </a:bodyPr>
          <a:lstStyle/>
          <a:p>
            <a:pPr lvl="1"/>
            <a:r>
              <a:rPr lang="en-US"/>
              <a:t>Motivation</a:t>
            </a:r>
          </a:p>
          <a:p>
            <a:pPr lvl="1"/>
            <a:r>
              <a:rPr lang="en-US"/>
              <a:t>STF 576 introduction</a:t>
            </a:r>
          </a:p>
          <a:p>
            <a:pPr marL="359410" lvl="1" indent="-359410"/>
            <a:r>
              <a:rPr lang="en-US">
                <a:cs typeface="Tahoma"/>
              </a:rPr>
              <a:t>Survey results summary</a:t>
            </a:r>
            <a:endParaRPr lang="en-US"/>
          </a:p>
          <a:p>
            <a:pPr marL="359410" lvl="1" indent="-359410"/>
            <a:r>
              <a:rPr lang="en-US">
                <a:cs typeface="Tahoma"/>
              </a:rPr>
              <a:t>Highlights and conclusions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202F-A191-46E0-A922-63738DC2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Configurations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68D797-FFC1-4A5F-BC22-CB70541A117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92275453"/>
              </p:ext>
            </p:extLst>
          </p:nvPr>
        </p:nvGraphicFramePr>
        <p:xfrm>
          <a:off x="609600" y="1600200"/>
          <a:ext cx="112252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8558274" y="6051329"/>
            <a:ext cx="3213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Others: Payloads and responses</a:t>
            </a:r>
          </a:p>
        </p:txBody>
      </p:sp>
    </p:spTree>
    <p:extLst>
      <p:ext uri="{BB962C8B-B14F-4D97-AF65-F5344CB8AC3E}">
        <p14:creationId xmlns:p14="http://schemas.microsoft.com/office/powerpoint/2010/main" val="53191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7765-36DC-4C85-BD46-63E00098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Tools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7397-4DB1-454A-B25F-20B2B57AFB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Specification</a:t>
            </a:r>
          </a:p>
          <a:p>
            <a:pPr lvl="2"/>
            <a:r>
              <a:rPr lang="en-US" err="1"/>
              <a:t>OpenAPI</a:t>
            </a:r>
            <a:r>
              <a:rPr lang="en-US"/>
              <a:t>/Swagger (14) </a:t>
            </a:r>
          </a:p>
          <a:p>
            <a:pPr lvl="2"/>
            <a:r>
              <a:rPr lang="en-US"/>
              <a:t>Spotlight (1)</a:t>
            </a:r>
          </a:p>
          <a:p>
            <a:pPr lvl="2"/>
            <a:r>
              <a:rPr lang="en-US"/>
              <a:t>Markdown (1)</a:t>
            </a:r>
          </a:p>
          <a:p>
            <a:pPr lvl="1"/>
            <a:r>
              <a:rPr lang="en-US"/>
              <a:t>Testing</a:t>
            </a:r>
          </a:p>
          <a:p>
            <a:pPr lvl="2"/>
            <a:r>
              <a:rPr lang="en-US"/>
              <a:t>Postman (4)</a:t>
            </a:r>
          </a:p>
          <a:p>
            <a:pPr lvl="2"/>
            <a:r>
              <a:rPr lang="en-US"/>
              <a:t>KARATE (2)</a:t>
            </a:r>
          </a:p>
          <a:p>
            <a:pPr lvl="2"/>
            <a:r>
              <a:rPr lang="en-US"/>
              <a:t>Java Spring </a:t>
            </a:r>
            <a:r>
              <a:rPr lang="en-US" err="1"/>
              <a:t>Booe</a:t>
            </a:r>
            <a:r>
              <a:rPr lang="en-US"/>
              <a:t> </a:t>
            </a:r>
            <a:r>
              <a:rPr lang="en-US" err="1"/>
              <a:t>WebMVCTest</a:t>
            </a:r>
            <a:r>
              <a:rPr lang="en-US"/>
              <a:t>, </a:t>
            </a:r>
            <a:r>
              <a:rPr lang="en-US" err="1"/>
              <a:t>MockBean</a:t>
            </a:r>
            <a:r>
              <a:rPr lang="en-US"/>
              <a:t> (1)</a:t>
            </a:r>
          </a:p>
          <a:p>
            <a:pPr lvl="2"/>
            <a:r>
              <a:rPr lang="en-US" err="1"/>
              <a:t>ReDoc</a:t>
            </a:r>
            <a:r>
              <a:rPr lang="en-US"/>
              <a:t>, jsonschemavalidator.net, json-schema-faker.js.org, swagger-cli, </a:t>
            </a:r>
            <a:r>
              <a:rPr lang="en-US" err="1"/>
              <a:t>speccy</a:t>
            </a:r>
            <a:r>
              <a:rPr lang="en-US"/>
              <a:t> (1)</a:t>
            </a:r>
          </a:p>
          <a:p>
            <a:pPr lvl="2"/>
            <a:r>
              <a:rPr lang="en-US"/>
              <a:t>API sandbox testing  (1)</a:t>
            </a:r>
          </a:p>
          <a:p>
            <a:pPr lvl="1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95216" y="6051329"/>
            <a:ext cx="267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22 participants responded</a:t>
            </a:r>
          </a:p>
        </p:txBody>
      </p:sp>
    </p:spTree>
    <p:extLst>
      <p:ext uri="{BB962C8B-B14F-4D97-AF65-F5344CB8AC3E}">
        <p14:creationId xmlns:p14="http://schemas.microsoft.com/office/powerpoint/2010/main" val="77849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7765-36DC-4C85-BD46-63E00098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Tools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7397-4DB1-454A-B25F-20B2B57AFB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Missing tools:</a:t>
            </a:r>
          </a:p>
          <a:p>
            <a:pPr lvl="2"/>
            <a:r>
              <a:rPr lang="en-US"/>
              <a:t>Proper documentation-generating tools are missing (</a:t>
            </a:r>
            <a:r>
              <a:rPr lang="en-US" err="1"/>
              <a:t>openapi</a:t>
            </a:r>
            <a:r>
              <a:rPr lang="en-US"/>
              <a:t>-to-spec text) (1)</a:t>
            </a:r>
          </a:p>
          <a:p>
            <a:pPr lvl="2"/>
            <a:r>
              <a:rPr lang="en-US"/>
              <a:t>Device internal API testing is REALLY MISSING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9095216" y="6051329"/>
            <a:ext cx="267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/>
              <a:t>22 participants responded</a:t>
            </a:r>
          </a:p>
        </p:txBody>
      </p:sp>
    </p:spTree>
    <p:extLst>
      <p:ext uri="{BB962C8B-B14F-4D97-AF65-F5344CB8AC3E}">
        <p14:creationId xmlns:p14="http://schemas.microsoft.com/office/powerpoint/2010/main" val="242211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CC4C-779C-4413-B324-870CE986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Highlights of 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A1A0-18B9-43F7-8489-F421CBAA73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Major challenges in the specification of REST API</a:t>
            </a:r>
          </a:p>
          <a:p>
            <a:pPr lvl="2"/>
            <a:r>
              <a:rPr lang="en-US"/>
              <a:t>Inconsistency of and between documents</a:t>
            </a:r>
          </a:p>
          <a:p>
            <a:pPr lvl="2"/>
            <a:r>
              <a:rPr lang="en-US"/>
              <a:t>Growing size of documents</a:t>
            </a:r>
          </a:p>
          <a:p>
            <a:pPr lvl="1"/>
            <a:r>
              <a:rPr lang="en-US"/>
              <a:t>Important Topics to be covered in RESTful API Guide</a:t>
            </a:r>
          </a:p>
          <a:p>
            <a:pPr lvl="2"/>
            <a:r>
              <a:rPr lang="en-US"/>
              <a:t>Validation of API specifications</a:t>
            </a:r>
          </a:p>
          <a:p>
            <a:pPr lvl="2"/>
            <a:r>
              <a:rPr lang="en-US"/>
              <a:t>Selection and usage of tools</a:t>
            </a:r>
          </a:p>
          <a:p>
            <a:pPr lvl="2"/>
            <a:r>
              <a:rPr lang="en-US"/>
              <a:t>Examples of standard deliverables (TPs, TDs, ATS)</a:t>
            </a:r>
          </a:p>
          <a:p>
            <a:pPr lvl="1"/>
            <a:r>
              <a:rPr lang="en-US"/>
              <a:t>Importance of Interoperability and Conformance testing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0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time!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47651"/>
            <a:ext cx="11225625" cy="4680000"/>
          </a:xfrm>
        </p:spPr>
        <p:txBody>
          <a:bodyPr/>
          <a:lstStyle/>
          <a:p>
            <a:pPr lvl="1"/>
            <a:r>
              <a:rPr lang="en-US"/>
              <a:t>Get in touch: </a:t>
            </a:r>
            <a:r>
              <a:rPr lang="en-US">
                <a:hlinkClick r:id="rId2"/>
              </a:rPr>
              <a:t>https://portal.etsi.org/STF/STFs/STF-HomePages/STF576</a:t>
            </a:r>
            <a:r>
              <a:rPr lang="en-US"/>
              <a:t>  </a:t>
            </a:r>
          </a:p>
          <a:p>
            <a:pPr lvl="1"/>
            <a:r>
              <a:rPr lang="en-US"/>
              <a:t>Open for collaboration. Early draft will be contributed to TC MTS </a:t>
            </a:r>
          </a:p>
          <a:p>
            <a:pPr lvl="1"/>
            <a:r>
              <a:rPr lang="en-US"/>
              <a:t>Available for Q&amp;A</a:t>
            </a:r>
          </a:p>
          <a:p>
            <a:pPr marL="0" lvl="1" indent="0">
              <a:buNone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83AFD4-BDAB-4ADC-A47E-62813B59D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888" y="2965261"/>
            <a:ext cx="8045863" cy="3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E16B-8CD6-497D-ADF7-0A2A6E6C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Rationale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5DC6-6526-4073-BB75-DEDB827841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/>
              <a:t>REST API specifications more and more relevant in ETSI Groups</a:t>
            </a:r>
          </a:p>
          <a:p>
            <a:pPr lvl="2"/>
            <a:r>
              <a:rPr lang="en-GB"/>
              <a:t>ISG MEC, ISG NFV, ISG ZSM, ISG CIM, 3GPP CT &amp; SA, oneM2M, …</a:t>
            </a:r>
          </a:p>
          <a:p>
            <a:pPr lvl="1"/>
            <a:r>
              <a:rPr lang="en-GB"/>
              <a:t>Guidelines, methodologies and conventions needed</a:t>
            </a:r>
          </a:p>
          <a:p>
            <a:pPr lvl="2"/>
            <a:r>
              <a:rPr lang="en-GB"/>
              <a:t>Led to development of MEC 009, NFV-SOL 013 &amp; 015, …</a:t>
            </a:r>
          </a:p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B78EA-E015-467E-AC40-FEB2BDFF489F}"/>
              </a:ext>
            </a:extLst>
          </p:cNvPr>
          <p:cNvSpPr/>
          <p:nvPr/>
        </p:nvSpPr>
        <p:spPr>
          <a:xfrm>
            <a:off x="609758" y="4172035"/>
            <a:ext cx="4377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RESTful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APIs specification needs to be: </a:t>
            </a:r>
            <a:endParaRPr lang="en-GB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00430" algn="l"/>
                <a:tab pos="2970530" algn="l"/>
                <a:tab pos="3780790" algn="l"/>
                <a:tab pos="4500880" algn="l"/>
                <a:tab pos="2970530" algn="l"/>
                <a:tab pos="3780790" algn="l"/>
                <a:tab pos="4500880" algn="l"/>
              </a:tabLst>
            </a:pPr>
            <a:r>
              <a:rPr lang="en-GB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  <a:p>
            <a:pPr marL="342900" lvl="0" indent="-342900" algn="just" hangingPunct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00430" algn="l"/>
                <a:tab pos="2970530" algn="l"/>
                <a:tab pos="3780790" algn="l"/>
                <a:tab pos="4500880" algn="l"/>
                <a:tab pos="2970530" algn="l"/>
                <a:tab pos="3780790" algn="l"/>
                <a:tab pos="4500880" algn="l"/>
              </a:tabLst>
            </a:pPr>
            <a:r>
              <a:rPr lang="en-GB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Automatable</a:t>
            </a:r>
            <a:endParaRPr lang="en-GB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00430" algn="l"/>
                <a:tab pos="2970530" algn="l"/>
                <a:tab pos="3780790" algn="l"/>
                <a:tab pos="4500880" algn="l"/>
                <a:tab pos="2970530" algn="l"/>
                <a:tab pos="3780790" algn="l"/>
                <a:tab pos="4500880" algn="l"/>
              </a:tabLst>
            </a:pPr>
            <a:r>
              <a:rPr lang="en-GB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Developer friendly</a:t>
            </a:r>
            <a:endParaRPr lang="en-GB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362E6-06D8-4E4E-8749-96E8212D7FAC}"/>
              </a:ext>
            </a:extLst>
          </p:cNvPr>
          <p:cNvSpPr/>
          <p:nvPr/>
        </p:nvSpPr>
        <p:spPr>
          <a:xfrm>
            <a:off x="5231219" y="4172035"/>
            <a:ext cx="6783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Official ETSI guides for REST API specification and testing help:</a:t>
            </a:r>
            <a:endParaRPr lang="en-GB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0"/>
              </a:spcAft>
              <a:buFont typeface="Arial" pitchFamily="34" charset="0"/>
              <a:buChar char="•"/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Consolidate efforts</a:t>
            </a:r>
            <a:endParaRPr lang="en-GB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0"/>
              </a:spcAft>
              <a:buFont typeface="Arial" pitchFamily="34" charset="0"/>
              <a:buChar char="•"/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delivery time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hangingPunct="0">
              <a:spcAft>
                <a:spcPts val="0"/>
              </a:spcAft>
              <a:buFont typeface="Arial" pitchFamily="34" charset="0"/>
              <a:buChar char="•"/>
              <a:tabLst>
                <a:tab pos="900430" algn="l"/>
                <a:tab pos="2970530" algn="l"/>
                <a:tab pos="3780790" algn="l"/>
                <a:tab pos="4500880" algn="l"/>
              </a:tabLst>
            </a:pPr>
            <a:r>
              <a:rPr lang="en-GB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standards quality</a:t>
            </a:r>
            <a:br>
              <a:rPr lang="en-GB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(specification, testability, interoperability)</a:t>
            </a:r>
            <a:endParaRPr lang="en-GB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1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Specialist Task Force 576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Scope</a:t>
            </a:r>
          </a:p>
          <a:p>
            <a:pPr lvl="2"/>
            <a:r>
              <a:rPr lang="en-GB"/>
              <a:t>Survey of current work and definition of a methodology for specification and testing of </a:t>
            </a:r>
            <a:r>
              <a:rPr lang="en-GB" err="1"/>
              <a:t>RESTful</a:t>
            </a:r>
            <a:r>
              <a:rPr lang="en-GB"/>
              <a:t> APIs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Experts</a:t>
            </a:r>
          </a:p>
          <a:p>
            <a:pPr lvl="2"/>
            <a:r>
              <a:rPr lang="en-US" err="1"/>
              <a:t>Martti</a:t>
            </a:r>
            <a:r>
              <a:rPr lang="en-US"/>
              <a:t> </a:t>
            </a:r>
            <a:r>
              <a:rPr lang="en-US" err="1"/>
              <a:t>Kaarik</a:t>
            </a:r>
            <a:r>
              <a:rPr lang="en-US"/>
              <a:t>, </a:t>
            </a:r>
            <a:r>
              <a:rPr lang="en-US" err="1"/>
              <a:t>Elvior</a:t>
            </a:r>
            <a:endParaRPr lang="en-US"/>
          </a:p>
          <a:p>
            <a:pPr lvl="2"/>
            <a:r>
              <a:rPr lang="en-US"/>
              <a:t>Philip </a:t>
            </a:r>
            <a:r>
              <a:rPr lang="en-US" err="1"/>
              <a:t>Makedonski</a:t>
            </a:r>
            <a:r>
              <a:rPr lang="en-US"/>
              <a:t>, University of </a:t>
            </a:r>
            <a:r>
              <a:rPr lang="en-US" err="1"/>
              <a:t>Göttingen</a:t>
            </a:r>
            <a:endParaRPr lang="en-US"/>
          </a:p>
          <a:p>
            <a:pPr lvl="2"/>
            <a:r>
              <a:rPr lang="en-US"/>
              <a:t>Sana </a:t>
            </a:r>
            <a:r>
              <a:rPr lang="en-US" err="1"/>
              <a:t>Zulfiqar</a:t>
            </a:r>
            <a:r>
              <a:rPr lang="en-US"/>
              <a:t>, </a:t>
            </a:r>
            <a:r>
              <a:rPr lang="en-US" err="1"/>
              <a:t>xFlow</a:t>
            </a:r>
            <a:r>
              <a:rPr lang="en-US"/>
              <a:t> Research </a:t>
            </a:r>
          </a:p>
          <a:p>
            <a:pPr lvl="2"/>
            <a:r>
              <a:rPr lang="en-US"/>
              <a:t>Michele </a:t>
            </a:r>
            <a:r>
              <a:rPr lang="en-US" err="1"/>
              <a:t>Carignani</a:t>
            </a:r>
            <a:r>
              <a:rPr lang="en-US"/>
              <a:t>, ETSI</a:t>
            </a:r>
          </a:p>
        </p:txBody>
      </p:sp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B604-58AC-43CF-8042-6CA9EA1C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 in 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E227-87C5-482F-ADA6-A0C70FBCE6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Survey sent on December 13th to different ETSI groups</a:t>
            </a:r>
          </a:p>
          <a:p>
            <a:pPr lvl="2"/>
            <a:r>
              <a:rPr lang="en-US"/>
              <a:t>MEC, NFV, 3GPP, oneM2M, smartM2M, MTS, CIM, ZSM, OSM </a:t>
            </a:r>
          </a:p>
          <a:p>
            <a:pPr lvl="1"/>
            <a:endParaRPr lang="en-US"/>
          </a:p>
          <a:p>
            <a:pPr lvl="1"/>
            <a:r>
              <a:rPr lang="en-US"/>
              <a:t>34 participants</a:t>
            </a:r>
          </a:p>
          <a:p>
            <a:pPr lvl="2"/>
            <a:r>
              <a:rPr lang="en-US"/>
              <a:t>Domains: telecom, IOT, smart cities, system engineering and management</a:t>
            </a:r>
          </a:p>
          <a:p>
            <a:pPr lvl="2"/>
            <a:r>
              <a:rPr lang="en-US"/>
              <a:t>Activities: including specification, testing and implementation related to REST APIs.</a:t>
            </a:r>
          </a:p>
        </p:txBody>
      </p:sp>
    </p:spTree>
    <p:extLst>
      <p:ext uri="{BB962C8B-B14F-4D97-AF65-F5344CB8AC3E}">
        <p14:creationId xmlns:p14="http://schemas.microsoft.com/office/powerpoint/2010/main" val="427141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9673-741E-4890-97A2-4F2944D6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Use of REST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87B9-1325-4ECC-9D59-A6EC58C333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Importance of REST APIs</a:t>
            </a:r>
          </a:p>
          <a:p>
            <a:pPr lvl="1"/>
            <a:r>
              <a:rPr lang="en-US"/>
              <a:t>Challenges affecting the specification of REST APIs</a:t>
            </a:r>
          </a:p>
          <a:p>
            <a:pPr lvl="1"/>
            <a:r>
              <a:rPr lang="en-US"/>
              <a:t>Importance of topics to be considered in the guide</a:t>
            </a:r>
          </a:p>
          <a:p>
            <a:pPr lvl="1"/>
            <a:r>
              <a:rPr lang="en-US"/>
              <a:t>Essential testing activities</a:t>
            </a:r>
          </a:p>
        </p:txBody>
      </p:sp>
    </p:spTree>
    <p:extLst>
      <p:ext uri="{BB962C8B-B14F-4D97-AF65-F5344CB8AC3E}">
        <p14:creationId xmlns:p14="http://schemas.microsoft.com/office/powerpoint/2010/main" val="85286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4CCA-FB7F-4EAE-AB49-66988C71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</a:t>
            </a:r>
            <a:r>
              <a:rPr lang="en-US" err="1"/>
              <a:t>RESTful</a:t>
            </a:r>
            <a:r>
              <a:rPr lang="en-US"/>
              <a:t> APIs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BDD562-7F4E-4127-B61D-3F6248310AB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48871866"/>
              </p:ext>
            </p:extLst>
          </p:nvPr>
        </p:nvGraphicFramePr>
        <p:xfrm>
          <a:off x="1390436" y="1387011"/>
          <a:ext cx="9411127" cy="459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10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73B4-0FE6-4EB2-9FC5-20BEB24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206E-418B-4D14-BA10-A4C480D942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1F0E28-F7EC-4180-995F-50B0B581E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662915"/>
              </p:ext>
            </p:extLst>
          </p:nvPr>
        </p:nvGraphicFramePr>
        <p:xfrm>
          <a:off x="1333171" y="1417241"/>
          <a:ext cx="9608807" cy="468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3727DE-AE08-4248-BFCE-F6236931F701}"/>
              </a:ext>
            </a:extLst>
          </p:cNvPr>
          <p:cNvSpPr txBox="1"/>
          <p:nvPr/>
        </p:nvSpPr>
        <p:spPr>
          <a:xfrm>
            <a:off x="8204554" y="2179636"/>
            <a:ext cx="273310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percentages out of 34 total responses 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73411" y="2498638"/>
            <a:ext cx="1201479" cy="353001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5" name="Rounded Rectangle 14"/>
          <p:cNvSpPr/>
          <p:nvPr/>
        </p:nvSpPr>
        <p:spPr>
          <a:xfrm>
            <a:off x="1846524" y="2498638"/>
            <a:ext cx="1201479" cy="353001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76170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73B4-0FE6-4EB2-9FC5-20BEB24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206E-418B-4D14-BA10-A4C480D942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171567"/>
              </p:ext>
            </p:extLst>
          </p:nvPr>
        </p:nvGraphicFramePr>
        <p:xfrm>
          <a:off x="637953" y="1369758"/>
          <a:ext cx="11057861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54175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9189ABC708B42A55EEB59F874FE96" ma:contentTypeVersion="9" ma:contentTypeDescription="Create a new document." ma:contentTypeScope="" ma:versionID="162f8122ec2081a7d029b045e4a35c69">
  <xsd:schema xmlns:xsd="http://www.w3.org/2001/XMLSchema" xmlns:xs="http://www.w3.org/2001/XMLSchema" xmlns:p="http://schemas.microsoft.com/office/2006/metadata/properties" xmlns:ns2="ceec14dd-0943-441c-82a6-590875f5264e" targetNamespace="http://schemas.microsoft.com/office/2006/metadata/properties" ma:root="true" ma:fieldsID="7b4c6cb4da73bc184471b6549f9da0bc" ns2:_="">
    <xsd:import namespace="ceec14dd-0943-441c-82a6-590875f526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c14dd-0943-441c-82a6-590875f52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33243C-4895-40DB-83F4-87811C1EE7FA}">
  <ds:schemaRefs>
    <ds:schemaRef ds:uri="ceec14dd-0943-441c-82a6-590875f5264e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52EFB-CFB8-46AA-932C-0F612BADF43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0135E7-541B-486C-89E7-A80CF5252D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Application>Microsoft Office PowerPoint</Application>
  <PresentationFormat>Widescreen</PresentationFormat>
  <Slides>24</Slides>
  <Notes>14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ETSI Corporate 2018</vt:lpstr>
      <vt:lpstr>STF 576  Survey of current work and definition  of a methodology for specification and testing  of RESTful APIs</vt:lpstr>
      <vt:lpstr>Agenda</vt:lpstr>
      <vt:lpstr>Rationale and Motivation</vt:lpstr>
      <vt:lpstr>Specialist Task Force 576</vt:lpstr>
      <vt:lpstr>Participants in the Survey</vt:lpstr>
      <vt:lpstr>Understanding the Use of REST APIs</vt:lpstr>
      <vt:lpstr>Importance of RESTful APIs</vt:lpstr>
      <vt:lpstr>Challenges (1)</vt:lpstr>
      <vt:lpstr>Challenges (2)</vt:lpstr>
      <vt:lpstr>Important Topics (1)</vt:lpstr>
      <vt:lpstr>Important Topics (2)</vt:lpstr>
      <vt:lpstr>Essential Testing Activities</vt:lpstr>
      <vt:lpstr>Specification of Common Aspects of REST APIs</vt:lpstr>
      <vt:lpstr>Data Exchange Format</vt:lpstr>
      <vt:lpstr>Version Management</vt:lpstr>
      <vt:lpstr>Large Query Result Sets</vt:lpstr>
      <vt:lpstr>Authentication</vt:lpstr>
      <vt:lpstr>Data Loss Avoidance</vt:lpstr>
      <vt:lpstr>Asynchronous Communication</vt:lpstr>
      <vt:lpstr>Test Configurations</vt:lpstr>
      <vt:lpstr>Recommended Tools (1)</vt:lpstr>
      <vt:lpstr>Recommended Tools (2)</vt:lpstr>
      <vt:lpstr>Highlights of the Survey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1 or 2 Lines</dc:title>
  <dc:subject>&lt;Speech title here&gt;</dc:subject>
  <dc:creator>Michele Carignani</dc:creator>
  <cp:keywords/>
  <cp:revision>1</cp:revision>
  <dcterms:created xsi:type="dcterms:W3CDTF">2019-11-13T16:52:19Z</dcterms:created>
  <dcterms:modified xsi:type="dcterms:W3CDTF">2020-01-17T19:00:50Z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ContentTypeId">
    <vt:lpwstr>0x010100C169189ABC708B42A55EEB59F874FE96</vt:lpwstr>
  </property>
  <property fmtid="{D5CDD505-2E9C-101B-9397-08002B2CF9AE}" pid="5" name="MSIP_Label_17cb76b2-10b8-4fe1-93d4-2202842406cd_Enabled">
    <vt:lpwstr>True</vt:lpwstr>
  </property>
  <property fmtid="{D5CDD505-2E9C-101B-9397-08002B2CF9AE}" pid="6" name="MSIP_Label_17cb76b2-10b8-4fe1-93d4-2202842406cd_SiteId">
    <vt:lpwstr>945c199a-83a2-4e80-9f8c-5a91be5752dd</vt:lpwstr>
  </property>
  <property fmtid="{D5CDD505-2E9C-101B-9397-08002B2CF9AE}" pid="7" name="MSIP_Label_17cb76b2-10b8-4fe1-93d4-2202842406cd_Owner">
    <vt:lpwstr>Sana_Zulfiqar@Dellteam.com</vt:lpwstr>
  </property>
  <property fmtid="{D5CDD505-2E9C-101B-9397-08002B2CF9AE}" pid="8" name="MSIP_Label_17cb76b2-10b8-4fe1-93d4-2202842406cd_SetDate">
    <vt:lpwstr>2020-01-07T06:48:11.0498572Z</vt:lpwstr>
  </property>
  <property fmtid="{D5CDD505-2E9C-101B-9397-08002B2CF9AE}" pid="9" name="MSIP_Label_17cb76b2-10b8-4fe1-93d4-2202842406cd_Name">
    <vt:lpwstr>External Public</vt:lpwstr>
  </property>
  <property fmtid="{D5CDD505-2E9C-101B-9397-08002B2CF9AE}" pid="10" name="MSIP_Label_17cb76b2-10b8-4fe1-93d4-2202842406cd_Application">
    <vt:lpwstr>Microsoft Azure Information Protection</vt:lpwstr>
  </property>
  <property fmtid="{D5CDD505-2E9C-101B-9397-08002B2CF9AE}" pid="11" name="MSIP_Label_17cb76b2-10b8-4fe1-93d4-2202842406cd_Extended_MSFT_Method">
    <vt:lpwstr>Manual</vt:lpwstr>
  </property>
  <property fmtid="{D5CDD505-2E9C-101B-9397-08002B2CF9AE}" pid="12" name="aiplabel">
    <vt:lpwstr>External Public</vt:lpwstr>
  </property>
</Properties>
</file>