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4" r:id="rId2"/>
    <p:sldId id="262" r:id="rId3"/>
    <p:sldId id="354" r:id="rId4"/>
    <p:sldId id="307" r:id="rId5"/>
    <p:sldId id="308" r:id="rId6"/>
    <p:sldId id="351" r:id="rId7"/>
    <p:sldId id="352" r:id="rId8"/>
    <p:sldId id="305" r:id="rId9"/>
    <p:sldId id="306" r:id="rId10"/>
    <p:sldId id="311" r:id="rId11"/>
    <p:sldId id="318" r:id="rId12"/>
    <p:sldId id="320" r:id="rId13"/>
    <p:sldId id="319" r:id="rId14"/>
    <p:sldId id="324" r:id="rId15"/>
    <p:sldId id="325" r:id="rId16"/>
    <p:sldId id="313" r:id="rId17"/>
    <p:sldId id="329" r:id="rId18"/>
    <p:sldId id="334" r:id="rId19"/>
    <p:sldId id="335" r:id="rId20"/>
    <p:sldId id="349" r:id="rId21"/>
    <p:sldId id="336" r:id="rId22"/>
    <p:sldId id="341" r:id="rId23"/>
    <p:sldId id="348" r:id="rId24"/>
    <p:sldId id="342" r:id="rId25"/>
    <p:sldId id="345" r:id="rId26"/>
    <p:sldId id="309" r:id="rId27"/>
    <p:sldId id="310" r:id="rId28"/>
    <p:sldId id="330" r:id="rId29"/>
    <p:sldId id="331" r:id="rId30"/>
    <p:sldId id="346" r:id="rId31"/>
    <p:sldId id="347" r:id="rId32"/>
    <p:sldId id="314" r:id="rId33"/>
    <p:sldId id="353" r:id="rId34"/>
    <p:sldId id="34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TCN-3 OO features" id="{6577BDD5-9E71-4B03-A7AB-956D5A42A96D}">
          <p14:sldIdLst>
            <p14:sldId id="264"/>
            <p14:sldId id="262"/>
            <p14:sldId id="354"/>
            <p14:sldId id="307"/>
            <p14:sldId id="308"/>
            <p14:sldId id="351"/>
            <p14:sldId id="352"/>
          </p14:sldIdLst>
        </p14:section>
        <p14:section name="OO introduction" id="{1F810569-239B-420C-ACB1-53BF41419B2E}">
          <p14:sldIdLst>
            <p14:sldId id="305"/>
            <p14:sldId id="306"/>
            <p14:sldId id="311"/>
            <p14:sldId id="318"/>
            <p14:sldId id="320"/>
            <p14:sldId id="319"/>
            <p14:sldId id="324"/>
            <p14:sldId id="325"/>
            <p14:sldId id="313"/>
            <p14:sldId id="329"/>
          </p14:sldIdLst>
        </p14:section>
        <p14:section name="OO application example" id="{868C6040-3BD8-4855-B6E7-F3ED935BAC61}">
          <p14:sldIdLst>
            <p14:sldId id="334"/>
            <p14:sldId id="335"/>
            <p14:sldId id="349"/>
            <p14:sldId id="336"/>
            <p14:sldId id="341"/>
            <p14:sldId id="348"/>
            <p14:sldId id="342"/>
            <p14:sldId id="345"/>
          </p14:sldIdLst>
        </p14:section>
        <p14:section name="Exception handling" id="{FAFA82D6-FCA0-47F1-824A-AB86A3335169}">
          <p14:sldIdLst>
            <p14:sldId id="309"/>
            <p14:sldId id="310"/>
            <p14:sldId id="330"/>
            <p14:sldId id="331"/>
            <p14:sldId id="346"/>
            <p14:sldId id="347"/>
          </p14:sldIdLst>
        </p14:section>
        <p14:section name="Miscellaneous" id="{5594345A-08BC-4284-B803-C87275888680}">
          <p14:sldIdLst>
            <p14:sldId id="314"/>
            <p14:sldId id="353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  <p:cmAuthor id="3" name="Rennoch, Axel" initials="RA" lastIdx="1" clrIdx="2">
    <p:extLst>
      <p:ext uri="{19B8F6BF-5375-455C-9EA6-DF929625EA0E}">
        <p15:presenceInfo xmlns:p15="http://schemas.microsoft.com/office/powerpoint/2012/main" userId="S-1-5-21-304915633-1749518693-3187353930-9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D"/>
    <a:srgbClr val="E1F0FF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7583" autoAdjust="0"/>
  </p:normalViewPr>
  <p:slideViewPr>
    <p:cSldViewPr snapToGrid="0" showGuides="1">
      <p:cViewPr varScale="1">
        <p:scale>
          <a:sx n="65" d="100"/>
          <a:sy n="65" d="100"/>
        </p:scale>
        <p:origin x="66" y="30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‹Nr.›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D6AF7-F2B6-46DF-B629-BDA4FA07FC58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‹Nr.›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E77542-6D51-4929-97A6-1018616E40ED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14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6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17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9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Securi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55ABCB7-C237-4670-9356-9FFC5D4DF85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328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Secur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C45AA8-2DD0-41E2-BE70-2C7C2A14557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50B28D8-9AF2-47E9-A96A-1E52D940EB6C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2071622C-6C1B-4FFB-B420-1523F3F5E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53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Transpor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DA3B92E-BBDE-41E6-A2DE-8BABA4892C6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6292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Transpor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C64C3E-A2F1-4A6F-A0E8-59D88562E442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E48E2555-4C5B-47A1-90CE-AC3F189C611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C6FC09E2-6FC2-4A1D-8DD8-65860AD98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7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4EC85E-377B-49E3-8581-98F4A5FBD68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5231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22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22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22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i.org/MTS" TargetMode="External"/><Relationship Id="rId2" Type="http://schemas.openxmlformats.org/officeDocument/2006/relationships/hyperlink" Target="http://www.ttcn-3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12.05.2020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884" y="2947394"/>
            <a:ext cx="10998774" cy="178919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Webinar on</a:t>
            </a:r>
            <a:br>
              <a:rPr lang="en-US" dirty="0"/>
            </a:br>
            <a:r>
              <a:rPr lang="en-US" dirty="0"/>
              <a:t>TTCN-3 Language Extensions</a:t>
            </a:r>
            <a:br>
              <a:rPr lang="en-US" dirty="0"/>
            </a:br>
            <a:r>
              <a:rPr lang="en-US" dirty="0"/>
              <a:t>Object-Oriented Features</a:t>
            </a:r>
            <a:br>
              <a:rPr lang="en-US" dirty="0"/>
            </a:br>
            <a:r>
              <a:rPr lang="en-US" sz="4000" dirty="0"/>
              <a:t>(ETSI ES 203 790)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STF573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E0D95049-F654-46FF-8E98-336BBC643B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MTS#89</a:t>
            </a:r>
          </a:p>
        </p:txBody>
      </p:sp>
    </p:spTree>
    <p:extLst>
      <p:ext uri="{BB962C8B-B14F-4D97-AF65-F5344CB8AC3E}">
        <p14:creationId xmlns:p14="http://schemas.microsoft.com/office/powerpoint/2010/main" val="290958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class definition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A </a:t>
            </a:r>
            <a:r>
              <a:rPr lang="en-US" b="1" i="1" dirty="0">
                <a:solidFill>
                  <a:srgbClr val="C00000"/>
                </a:solidFill>
              </a:rPr>
              <a:t>class</a:t>
            </a:r>
            <a:r>
              <a:rPr lang="en-US" dirty="0"/>
              <a:t> defines a new </a:t>
            </a:r>
            <a:r>
              <a:rPr lang="en-US" b="1" dirty="0">
                <a:solidFill>
                  <a:schemeClr val="tx2"/>
                </a:solidFill>
              </a:rPr>
              <a:t>TTCN-3 type</a:t>
            </a:r>
            <a:r>
              <a:rPr lang="en-US" dirty="0"/>
              <a:t>, containing one or more members:</a:t>
            </a:r>
          </a:p>
          <a:p>
            <a:pPr lvl="2"/>
            <a:r>
              <a:rPr lang="en-US" u="sng" dirty="0"/>
              <a:t>Fields: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var</a:t>
            </a:r>
            <a:r>
              <a:rPr lang="en-US" dirty="0"/>
              <a:t>,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const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template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port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timer</a:t>
            </a:r>
          </a:p>
          <a:p>
            <a:pPr lvl="2"/>
            <a:r>
              <a:rPr lang="en-US" u="sng" dirty="0"/>
              <a:t>Methods: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function</a:t>
            </a:r>
            <a:r>
              <a:rPr lang="en-US" dirty="0"/>
              <a:t>, constructor (</a:t>
            </a:r>
            <a:r>
              <a:rPr lang="de-DE" dirty="0" err="1">
                <a:solidFill>
                  <a:schemeClr val="tx2"/>
                </a:solidFill>
                <a:latin typeface="Consolas" panose="020B0609020204030204" pitchFamily="49" charset="0"/>
              </a:rPr>
              <a:t>create</a:t>
            </a:r>
            <a:r>
              <a:rPr lang="en-US" dirty="0"/>
              <a:t>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09758" y="3324261"/>
            <a:ext cx="9942912" cy="255454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de-DE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fields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de-DE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methods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this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:=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my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 initial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string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  <a:b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b="1" dirty="0"/>
          </a:p>
        </p:txBody>
      </p:sp>
      <p:sp>
        <p:nvSpPr>
          <p:cNvPr id="5" name="Ovale Legende 4"/>
          <p:cNvSpPr/>
          <p:nvPr/>
        </p:nvSpPr>
        <p:spPr>
          <a:xfrm>
            <a:off x="6576965" y="6020804"/>
            <a:ext cx="3335961" cy="661629"/>
          </a:xfrm>
          <a:prstGeom prst="wedgeEllipseCallout">
            <a:avLst>
              <a:gd name="adj1" fmla="val -156785"/>
              <a:gd name="adj2" fmla="val -12946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dirty="0">
                <a:solidFill>
                  <a:schemeClr val="bg2"/>
                </a:solidFill>
              </a:rPr>
              <a:t>reference a member of own object (class)</a:t>
            </a:r>
          </a:p>
        </p:txBody>
      </p:sp>
    </p:spTree>
    <p:extLst>
      <p:ext uri="{BB962C8B-B14F-4D97-AF65-F5344CB8AC3E}">
        <p14:creationId xmlns:p14="http://schemas.microsoft.com/office/powerpoint/2010/main" val="87190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of classes (1)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/>
              <a:t>An </a:t>
            </a:r>
            <a:r>
              <a:rPr lang="en-US" b="1" i="1" dirty="0">
                <a:solidFill>
                  <a:srgbClr val="C00000"/>
                </a:solidFill>
              </a:rPr>
              <a:t>object</a:t>
            </a:r>
            <a:r>
              <a:rPr lang="en-US" dirty="0"/>
              <a:t> is an instance (i.e. a </a:t>
            </a:r>
            <a:r>
              <a:rPr lang="en-US" i="1" dirty="0"/>
              <a:t>value</a:t>
            </a:r>
            <a:r>
              <a:rPr lang="en-US" dirty="0"/>
              <a:t>) of a </a:t>
            </a:r>
            <a:r>
              <a:rPr lang="en-US" i="1" dirty="0"/>
              <a:t>class</a:t>
            </a:r>
            <a:r>
              <a:rPr lang="en-US" dirty="0"/>
              <a:t>, </a:t>
            </a:r>
          </a:p>
          <a:p>
            <a:pPr lvl="2"/>
            <a:r>
              <a:rPr lang="en-US" dirty="0"/>
              <a:t>comprising a data </a:t>
            </a:r>
            <a:r>
              <a:rPr lang="en-US" i="1" dirty="0"/>
              <a:t>instance of </a:t>
            </a:r>
            <a:r>
              <a:rPr lang="en-US" i="1" u="sng" dirty="0"/>
              <a:t>each</a:t>
            </a:r>
            <a:r>
              <a:rPr lang="en-US" i="1" dirty="0"/>
              <a:t> field </a:t>
            </a:r>
            <a:r>
              <a:rPr lang="en-US" dirty="0"/>
              <a:t>of the class,</a:t>
            </a:r>
          </a:p>
          <a:p>
            <a:pPr lvl="2"/>
            <a:r>
              <a:rPr lang="en-US" dirty="0"/>
              <a:t>created after invocation of the constructor of the class</a:t>
            </a:r>
          </a:p>
          <a:p>
            <a:pPr lvl="2"/>
            <a:r>
              <a:rPr lang="en-US" dirty="0"/>
              <a:t>can be created in a behavior running on a TTCN-3 component (the </a:t>
            </a:r>
            <a:r>
              <a:rPr lang="en-US" i="1" dirty="0"/>
              <a:t>owner</a:t>
            </a:r>
            <a:r>
              <a:rPr lang="en-US" dirty="0"/>
              <a:t> of the object)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758" y="1600571"/>
            <a:ext cx="9942912" cy="163121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this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:=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my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 initial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string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  <a:b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2054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of classes (2)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u="sng" dirty="0"/>
              <a:t>Implicit</a:t>
            </a:r>
            <a:r>
              <a:rPr lang="en-US" dirty="0"/>
              <a:t> constructor </a:t>
            </a:r>
            <a:r>
              <a:rPr lang="en-US" i="1" dirty="0"/>
              <a:t>(</a:t>
            </a:r>
            <a:r>
              <a:rPr lang="en-US" i="1" u="sng" dirty="0"/>
              <a:t>not</a:t>
            </a:r>
            <a:r>
              <a:rPr lang="en-US" i="1" dirty="0"/>
              <a:t> needed to be specified)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u="sng" dirty="0"/>
              <a:t>Creation</a:t>
            </a:r>
            <a:r>
              <a:rPr lang="en-US" dirty="0"/>
              <a:t> of the object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758" y="1600571"/>
            <a:ext cx="9942912" cy="132343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09758" y="3678911"/>
            <a:ext cx="9942912" cy="40011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this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:=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609758" y="5203466"/>
            <a:ext cx="9942912" cy="70788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indent="-457200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v_charObj</a:t>
            </a:r>
            <a:r>
              <a:rPr lang="de-DE" sz="2000" b="1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:=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.create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1234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 indent="-457200"/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v_charObj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sz="2000" b="1" dirty="0">
              <a:solidFill>
                <a:srgbClr val="0000C8"/>
              </a:solidFill>
              <a:latin typeface="Consolas" panose="020B0609020204030204" pitchFamily="49" charset="0"/>
              <a:cs typeface="Tahoma" panose="020B0604030504040204" pitchFamily="34" charset="0"/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5271868" y="5723197"/>
            <a:ext cx="2570852" cy="661629"/>
          </a:xfrm>
          <a:prstGeom prst="wedgeEllipseCallout">
            <a:avLst>
              <a:gd name="adj1" fmla="val -107045"/>
              <a:gd name="adj2" fmla="val -496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dirty="0">
                <a:solidFill>
                  <a:schemeClr val="bg2"/>
                </a:solidFill>
              </a:rPr>
              <a:t>output is: 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1234</a:t>
            </a:r>
          </a:p>
        </p:txBody>
      </p:sp>
    </p:spTree>
    <p:extLst>
      <p:ext uri="{BB962C8B-B14F-4D97-AF65-F5344CB8AC3E}">
        <p14:creationId xmlns:p14="http://schemas.microsoft.com/office/powerpoint/2010/main" val="175278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of classes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class definition inherits all declarations from its super class</a:t>
            </a:r>
          </a:p>
          <a:p>
            <a:pPr lvl="1"/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09758" y="1608883"/>
            <a:ext cx="9942912" cy="255454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-457200"/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extends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const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c_dataType2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Ovale Legende 4"/>
          <p:cNvSpPr/>
          <p:nvPr/>
        </p:nvSpPr>
        <p:spPr>
          <a:xfrm>
            <a:off x="8879592" y="1312643"/>
            <a:ext cx="2570852" cy="661629"/>
          </a:xfrm>
          <a:prstGeom prst="wedgeEllipseCallout">
            <a:avLst>
              <a:gd name="adj1" fmla="val -117716"/>
              <a:gd name="adj2" fmla="val 1042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>
                <a:solidFill>
                  <a:schemeClr val="bg2"/>
                </a:solidFill>
              </a:rPr>
              <a:t>superclass</a:t>
            </a:r>
            <a:r>
              <a:rPr lang="de-DE" b="1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de-DE" b="1" dirty="0" err="1">
                <a:solidFill>
                  <a:schemeClr val="bg2"/>
                </a:solidFill>
              </a:rPr>
              <a:t>of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MyExtension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8919770" y="3789727"/>
            <a:ext cx="2570852" cy="661629"/>
          </a:xfrm>
          <a:prstGeom prst="wedgeEllipseCallout">
            <a:avLst>
              <a:gd name="adj1" fmla="val -120949"/>
              <a:gd name="adj2" fmla="val -11376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>
                <a:solidFill>
                  <a:schemeClr val="bg2"/>
                </a:solidFill>
              </a:rPr>
              <a:t>subclass</a:t>
            </a:r>
            <a:r>
              <a:rPr lang="de-DE" b="1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de-DE" b="1" dirty="0" err="1">
                <a:solidFill>
                  <a:schemeClr val="bg2"/>
                </a:solidFill>
              </a:rPr>
              <a:t>of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MyDataClass</a:t>
            </a:r>
            <a:endParaRPr lang="de-DE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7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of members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392382"/>
            <a:ext cx="11225625" cy="4888189"/>
          </a:xfrm>
        </p:spPr>
        <p:txBody>
          <a:bodyPr/>
          <a:lstStyle/>
          <a:p>
            <a:pPr lvl="1"/>
            <a:r>
              <a:rPr lang="en-US" u="sng" dirty="0"/>
              <a:t>Fields</a:t>
            </a:r>
            <a:r>
              <a:rPr lang="en-US" dirty="0"/>
              <a:t> are </a:t>
            </a:r>
            <a:r>
              <a:rPr lang="en-US" i="1" dirty="0"/>
              <a:t>private </a:t>
            </a:r>
            <a:r>
              <a:rPr lang="en-US" dirty="0"/>
              <a:t>or</a:t>
            </a:r>
            <a:r>
              <a:rPr lang="en-US" i="1" dirty="0"/>
              <a:t> protected </a:t>
            </a:r>
            <a:r>
              <a:rPr lang="en-US" dirty="0"/>
              <a:t>(can not be overwritten) (default is protected)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lnSpc>
                <a:spcPct val="200000"/>
              </a:lnSpc>
            </a:pPr>
            <a:r>
              <a:rPr lang="en-US" i="1" dirty="0"/>
              <a:t>private </a:t>
            </a:r>
            <a:r>
              <a:rPr lang="en-US" dirty="0"/>
              <a:t>and</a:t>
            </a:r>
            <a:r>
              <a:rPr lang="en-US" i="1" dirty="0"/>
              <a:t> protected </a:t>
            </a:r>
            <a:r>
              <a:rPr lang="en-US" u="sng" dirty="0"/>
              <a:t>members</a:t>
            </a:r>
            <a:r>
              <a:rPr lang="en-US" dirty="0"/>
              <a:t> can not be accessed outside their class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758" y="1883211"/>
            <a:ext cx="9942912" cy="286232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-457200"/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extends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v_dataType2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public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}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758" y="5264908"/>
            <a:ext cx="9942912" cy="10156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indent="-457200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v_charObj</a:t>
            </a:r>
            <a:r>
              <a:rPr lang="de-DE" sz="2000" b="1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:=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1234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 indent="-457200"/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v_charObj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56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0000C8"/>
              </a:solidFill>
              <a:latin typeface="Consolas" panose="020B0609020204030204" pitchFamily="49" charset="0"/>
              <a:cs typeface="Tahoma" panose="020B0604030504040204" pitchFamily="34" charset="0"/>
            </a:endParaRPr>
          </a:p>
          <a:p>
            <a:pPr lvl="1" indent="-457200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v_charObj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2000" dirty="0"/>
              <a:t>              </a:t>
            </a:r>
            <a:endParaRPr lang="en-US" sz="2000" b="1" dirty="0">
              <a:solidFill>
                <a:srgbClr val="0000C8"/>
              </a:solidFill>
              <a:latin typeface="Consolas" panose="020B0609020204030204" pitchFamily="49" charset="0"/>
              <a:cs typeface="Tahoma" panose="020B0604030504040204" pitchFamily="34" charset="0"/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9049034" y="3359511"/>
            <a:ext cx="2883885" cy="661629"/>
          </a:xfrm>
          <a:prstGeom prst="wedgeEllipseCallout">
            <a:avLst>
              <a:gd name="adj1" fmla="val -189149"/>
              <a:gd name="adj2" fmla="val 3386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field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is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i="1" dirty="0">
                <a:solidFill>
                  <a:schemeClr val="bg2"/>
                </a:solidFill>
              </a:rPr>
              <a:t>„</a:t>
            </a:r>
            <a:r>
              <a:rPr lang="de-DE" b="1" i="1" dirty="0" err="1">
                <a:solidFill>
                  <a:schemeClr val="bg2"/>
                </a:solidFill>
              </a:rPr>
              <a:t>protected</a:t>
            </a:r>
            <a:r>
              <a:rPr lang="de-DE" b="1" i="1" dirty="0">
                <a:solidFill>
                  <a:schemeClr val="bg2"/>
                </a:solidFill>
              </a:rPr>
              <a:t>“!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9049034" y="1874885"/>
            <a:ext cx="2883885" cy="661629"/>
          </a:xfrm>
          <a:prstGeom prst="wedgeEllipseCallout">
            <a:avLst>
              <a:gd name="adj1" fmla="val -189149"/>
              <a:gd name="adj2" fmla="val 3386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field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is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i="1" dirty="0">
                <a:solidFill>
                  <a:schemeClr val="bg2"/>
                </a:solidFill>
              </a:rPr>
              <a:t>„</a:t>
            </a:r>
            <a:r>
              <a:rPr lang="de-DE" b="1" i="1" dirty="0" err="1">
                <a:solidFill>
                  <a:schemeClr val="bg2"/>
                </a:solidFill>
              </a:rPr>
              <a:t>protected</a:t>
            </a:r>
            <a:r>
              <a:rPr lang="de-DE" b="1" i="1" dirty="0">
                <a:solidFill>
                  <a:schemeClr val="bg2"/>
                </a:solidFill>
              </a:rPr>
              <a:t>“!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10" name="Ovale Legende 9"/>
          <p:cNvSpPr/>
          <p:nvPr/>
        </p:nvSpPr>
        <p:spPr>
          <a:xfrm>
            <a:off x="8146129" y="5699626"/>
            <a:ext cx="2887074" cy="661629"/>
          </a:xfrm>
          <a:prstGeom prst="wedgeEllipseCallout">
            <a:avLst>
              <a:gd name="adj1" fmla="val -200977"/>
              <a:gd name="adj2" fmla="val -3711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dirty="0">
                <a:solidFill>
                  <a:schemeClr val="bg2"/>
                </a:solidFill>
              </a:rPr>
              <a:t>output is: 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123456</a:t>
            </a:r>
          </a:p>
        </p:txBody>
      </p:sp>
      <p:sp>
        <p:nvSpPr>
          <p:cNvPr id="11" name="Ovale Legende 10"/>
          <p:cNvSpPr/>
          <p:nvPr/>
        </p:nvSpPr>
        <p:spPr>
          <a:xfrm>
            <a:off x="4640731" y="6109771"/>
            <a:ext cx="2932164" cy="661629"/>
          </a:xfrm>
          <a:prstGeom prst="wedgeEllipseCallout">
            <a:avLst>
              <a:gd name="adj1" fmla="val -90049"/>
              <a:gd name="adj2" fmla="val -3460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u="sng" dirty="0">
                <a:solidFill>
                  <a:schemeClr val="bg2"/>
                </a:solidFill>
              </a:rPr>
              <a:t>ERROR</a:t>
            </a:r>
            <a:r>
              <a:rPr lang="en-US" b="1" dirty="0">
                <a:solidFill>
                  <a:schemeClr val="bg2"/>
                </a:solidFill>
              </a:rPr>
              <a:t>: no access to fields</a:t>
            </a:r>
          </a:p>
        </p:txBody>
      </p:sp>
    </p:spTree>
    <p:extLst>
      <p:ext uri="{BB962C8B-B14F-4D97-AF65-F5344CB8AC3E}">
        <p14:creationId xmlns:p14="http://schemas.microsoft.com/office/powerpoint/2010/main" val="24154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of members (cont.)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0663" y="1404851"/>
            <a:ext cx="11225625" cy="5270132"/>
          </a:xfrm>
        </p:spPr>
        <p:txBody>
          <a:bodyPr/>
          <a:lstStyle/>
          <a:p>
            <a:pPr lvl="1"/>
            <a:r>
              <a:rPr lang="en-US" u="sng" dirty="0"/>
              <a:t>Methods</a:t>
            </a:r>
            <a:r>
              <a:rPr lang="en-US" dirty="0"/>
              <a:t> are </a:t>
            </a:r>
            <a:r>
              <a:rPr lang="en-US" i="1" dirty="0"/>
              <a:t>private</a:t>
            </a:r>
            <a:r>
              <a:rPr lang="en-US" dirty="0"/>
              <a:t>, </a:t>
            </a:r>
            <a:r>
              <a:rPr lang="en-US" i="1" dirty="0"/>
              <a:t>protected</a:t>
            </a:r>
            <a:r>
              <a:rPr lang="en-US" dirty="0"/>
              <a:t> or </a:t>
            </a:r>
            <a:r>
              <a:rPr lang="en-US" i="1" dirty="0"/>
              <a:t>public</a:t>
            </a:r>
            <a:r>
              <a:rPr lang="en-US" dirty="0"/>
              <a:t> (default is protected)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i="1" dirty="0"/>
              <a:t>Public</a:t>
            </a:r>
            <a:r>
              <a:rPr lang="en-US" dirty="0"/>
              <a:t> member functions can only be overwritten by </a:t>
            </a:r>
            <a:r>
              <a:rPr lang="en-US" i="1" dirty="0"/>
              <a:t>public</a:t>
            </a:r>
            <a:r>
              <a:rPr lang="en-US" dirty="0"/>
              <a:t> member functions </a:t>
            </a:r>
            <a:br>
              <a:rPr lang="en-US" dirty="0"/>
            </a:br>
            <a:r>
              <a:rPr lang="en-US" dirty="0"/>
              <a:t>and can be called from any behavior on the object’s owner component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0663" y="1942915"/>
            <a:ext cx="9942912" cy="286232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:=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1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-457200"/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extends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de-DE" sz="2000" b="1" strike="sngStrike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public 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f_log2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super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2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);};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759" y="5717722"/>
            <a:ext cx="9942912" cy="70788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indent="-457200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v_charObj</a:t>
            </a:r>
            <a:r>
              <a:rPr lang="de-DE" sz="2000" b="1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chemeClr val="tx2"/>
                </a:solidFill>
                <a:latin typeface="Consolas" panose="020B0609020204030204" pitchFamily="49" charset="0"/>
              </a:rPr>
              <a:t>:=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-457200"/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v_charObj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f_log2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2000" dirty="0"/>
              <a:t> </a:t>
            </a:r>
            <a:endParaRPr lang="en-US" sz="2000" b="1" dirty="0">
              <a:solidFill>
                <a:srgbClr val="0000C8"/>
              </a:solidFill>
              <a:latin typeface="Consolas" panose="020B0609020204030204" pitchFamily="49" charset="0"/>
              <a:cs typeface="Tahoma" panose="020B0604030504040204" pitchFamily="34" charset="0"/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9110728" y="2997907"/>
            <a:ext cx="2883885" cy="661629"/>
          </a:xfrm>
          <a:prstGeom prst="wedgeEllipseCallout">
            <a:avLst>
              <a:gd name="adj1" fmla="val -247951"/>
              <a:gd name="adj2" fmla="val -5847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method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is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i="1" dirty="0">
                <a:solidFill>
                  <a:schemeClr val="bg2"/>
                </a:solidFill>
              </a:rPr>
              <a:t>„</a:t>
            </a:r>
            <a:r>
              <a:rPr lang="de-DE" b="1" i="1" dirty="0" err="1">
                <a:solidFill>
                  <a:schemeClr val="bg2"/>
                </a:solidFill>
              </a:rPr>
              <a:t>protected</a:t>
            </a:r>
            <a:r>
              <a:rPr lang="de-DE" b="1" i="1" dirty="0">
                <a:solidFill>
                  <a:schemeClr val="bg2"/>
                </a:solidFill>
              </a:rPr>
              <a:t>“!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10" name="Ovale Legende 9"/>
          <p:cNvSpPr/>
          <p:nvPr/>
        </p:nvSpPr>
        <p:spPr>
          <a:xfrm>
            <a:off x="4683879" y="6127877"/>
            <a:ext cx="1924740" cy="661629"/>
          </a:xfrm>
          <a:prstGeom prst="wedgeEllipseCallout">
            <a:avLst>
              <a:gd name="adj1" fmla="val -118271"/>
              <a:gd name="adj2" fmla="val -3523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dirty="0">
                <a:solidFill>
                  <a:schemeClr val="bg2"/>
                </a:solidFill>
              </a:rPr>
              <a:t>output is: 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007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type restrictions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i="1" dirty="0"/>
              <a:t>runs on</a:t>
            </a:r>
            <a:r>
              <a:rPr lang="en-US" dirty="0"/>
              <a:t>, </a:t>
            </a:r>
            <a:r>
              <a:rPr lang="en-US" i="1" dirty="0"/>
              <a:t>system</a:t>
            </a:r>
            <a:r>
              <a:rPr lang="en-US" dirty="0"/>
              <a:t>, </a:t>
            </a:r>
            <a:r>
              <a:rPr lang="en-US" i="1" dirty="0" err="1"/>
              <a:t>mtc</a:t>
            </a:r>
            <a:r>
              <a:rPr lang="en-US" dirty="0"/>
              <a:t> restricts the component type that can create objects of that class (default is inherited from superclass) and shall be compatible with superclass clauses</a:t>
            </a:r>
          </a:p>
          <a:p>
            <a:pPr lvl="1"/>
            <a:r>
              <a:rPr lang="en-US" i="1" dirty="0"/>
              <a:t>function</a:t>
            </a:r>
            <a:r>
              <a:rPr lang="en-US" dirty="0"/>
              <a:t> members inherits restrictions from the (super)class (no own clauses)</a:t>
            </a:r>
          </a:p>
          <a:p>
            <a:pPr lvl="1"/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09758" y="3406075"/>
            <a:ext cx="9942912" cy="255454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component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MyComponent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port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myport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MyPortType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;…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de-DE" sz="2000" b="1" dirty="0">
              <a:solidFill>
                <a:srgbClr val="800000"/>
              </a:solidFill>
              <a:latin typeface="Consolas" panose="020B0609020204030204" pitchFamily="49" charset="0"/>
            </a:endParaRPr>
          </a:p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runs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on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MyComponent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system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MySUT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mtc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MyTester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myport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.receive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1883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reference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To access an object </a:t>
            </a:r>
            <a:r>
              <a:rPr lang="en-US" i="1" dirty="0"/>
              <a:t>instance</a:t>
            </a:r>
            <a:r>
              <a:rPr lang="en-US" dirty="0"/>
              <a:t> an object </a:t>
            </a:r>
            <a:r>
              <a:rPr lang="en-US" i="1" dirty="0"/>
              <a:t>reference</a:t>
            </a:r>
            <a:r>
              <a:rPr lang="en-US" dirty="0"/>
              <a:t> is needed.</a:t>
            </a:r>
          </a:p>
          <a:p>
            <a:pPr lvl="1"/>
            <a:r>
              <a:rPr lang="en-US" dirty="0"/>
              <a:t>An object reference is contained in a variable of a class type.</a:t>
            </a:r>
          </a:p>
          <a:p>
            <a:pPr lvl="1"/>
            <a:r>
              <a:rPr lang="en-US" dirty="0"/>
              <a:t>The object is not copied when used as an actual parameter or assigned to a variable (only the reference). </a:t>
            </a:r>
            <a:r>
              <a:rPr lang="en-US" u="sng" dirty="0"/>
              <a:t>Multiple variables can contain a reference to the same object simultaneously.</a:t>
            </a:r>
          </a:p>
          <a:p>
            <a:pPr lvl="1"/>
            <a:r>
              <a:rPr lang="en-US" dirty="0"/>
              <a:t>Objects cannot be shared by multiple components.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Object references can be cast to another class</a:t>
            </a:r>
          </a:p>
          <a:p>
            <a:pPr lvl="1"/>
            <a:r>
              <a:rPr lang="en-US" dirty="0"/>
              <a:t>New class shall be within the set of (direct or indirect) superclass or subclass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758" y="5556174"/>
            <a:ext cx="9942912" cy="70788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MyObject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=&gt;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NewClass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MyObject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=&gt; 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NewClassReference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943708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115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i="1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Application background: </a:t>
            </a:r>
          </a:p>
          <a:p>
            <a:pPr lvl="2"/>
            <a:r>
              <a:rPr lang="en-GB" dirty="0"/>
              <a:t>oneM2M common service/application elements (CSE/AE)</a:t>
            </a:r>
          </a:p>
          <a:p>
            <a:pPr lvl="2"/>
            <a:r>
              <a:rPr lang="en-GB" dirty="0"/>
              <a:t>sample use cases</a:t>
            </a:r>
          </a:p>
          <a:p>
            <a:pPr lvl="1"/>
            <a:r>
              <a:rPr lang="en-GB" dirty="0"/>
              <a:t>Specification of semantic descriptor (TTCN-3)</a:t>
            </a:r>
          </a:p>
          <a:p>
            <a:pPr lvl="2"/>
            <a:r>
              <a:rPr lang="en-GB" dirty="0"/>
              <a:t>record type ./. class types</a:t>
            </a:r>
          </a:p>
          <a:p>
            <a:pPr lvl="2"/>
            <a:r>
              <a:rPr lang="en-GB" dirty="0"/>
              <a:t>sample application (extended class)</a:t>
            </a:r>
          </a:p>
        </p:txBody>
      </p:sp>
    </p:spTree>
    <p:extLst>
      <p:ext uri="{BB962C8B-B14F-4D97-AF65-F5344CB8AC3E}">
        <p14:creationId xmlns:p14="http://schemas.microsoft.com/office/powerpoint/2010/main" val="422279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2EB890-44BB-4440-A1E7-5922D047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9C713A6-B41C-47F2-986B-33941B0B45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Short summary on TTCN-3 in general (Webinar part 1)</a:t>
            </a:r>
          </a:p>
          <a:p>
            <a:pPr lvl="1"/>
            <a:r>
              <a:rPr lang="en-US" dirty="0"/>
              <a:t>Motivation and ideas</a:t>
            </a:r>
          </a:p>
          <a:p>
            <a:pPr lvl="2"/>
            <a:r>
              <a:rPr lang="en-US" dirty="0"/>
              <a:t>General introduction on OO</a:t>
            </a:r>
          </a:p>
          <a:p>
            <a:pPr lvl="2"/>
            <a:r>
              <a:rPr lang="en-US" dirty="0"/>
              <a:t>Differences against OO programming languages</a:t>
            </a:r>
          </a:p>
          <a:p>
            <a:pPr lvl="1"/>
            <a:r>
              <a:rPr lang="en-US" dirty="0"/>
              <a:t>Details on TTCN-3 OO languages features</a:t>
            </a:r>
          </a:p>
          <a:p>
            <a:pPr lvl="2"/>
            <a:r>
              <a:rPr lang="en-US" dirty="0"/>
              <a:t>Definition of class types using methods and fields</a:t>
            </a:r>
          </a:p>
          <a:p>
            <a:pPr lvl="2"/>
            <a:r>
              <a:rPr lang="en-US" dirty="0"/>
              <a:t>Exception handling</a:t>
            </a:r>
          </a:p>
          <a:p>
            <a:pPr lvl="1"/>
            <a:r>
              <a:rPr lang="en-US" dirty="0"/>
              <a:t>Added value of OO for TTCN-3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8588695-E232-40E2-A0B0-BEEFEC6DE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56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background</a:t>
            </a:r>
            <a:endParaRPr lang="de-DE" i="1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oneM2M common service/application elements (CSE/AE)</a:t>
            </a:r>
          </a:p>
          <a:p>
            <a:pPr lvl="1"/>
            <a:r>
              <a:rPr lang="en-GB" dirty="0"/>
              <a:t>Addition of semantics annotations: </a:t>
            </a:r>
            <a:br>
              <a:rPr lang="en-GB" dirty="0"/>
            </a:br>
            <a:r>
              <a:rPr lang="en-GB" dirty="0"/>
              <a:t>to discover dedicated AE‘s (e.g. sensors), based on their location (e.g. area) or kind (e.g. temperature) etc.</a:t>
            </a:r>
          </a:p>
          <a:p>
            <a:pPr lvl="1"/>
            <a:r>
              <a:rPr lang="en-GB" dirty="0"/>
              <a:t>Possible scenarios: </a:t>
            </a:r>
          </a:p>
          <a:p>
            <a:pPr lvl="2"/>
            <a:r>
              <a:rPr lang="en-GB" dirty="0"/>
              <a:t>creation of AE representation at CSE (container/</a:t>
            </a:r>
            <a:r>
              <a:rPr lang="en-GB" dirty="0" err="1"/>
              <a:t>contentInstances</a:t>
            </a:r>
            <a:r>
              <a:rPr lang="en-GB" dirty="0"/>
              <a:t>), </a:t>
            </a:r>
            <a:br>
              <a:rPr lang="en-GB" dirty="0"/>
            </a:br>
            <a:r>
              <a:rPr lang="en-GB" dirty="0"/>
              <a:t>e.g. temperature sensors</a:t>
            </a:r>
          </a:p>
          <a:p>
            <a:pPr lvl="2"/>
            <a:r>
              <a:rPr lang="en-GB" dirty="0"/>
              <a:t>addition of semantic descriptors to AE representation, by other AE (e.g. dashboard)</a:t>
            </a:r>
          </a:p>
          <a:p>
            <a:pPr lvl="2"/>
            <a:r>
              <a:rPr lang="en-GB" dirty="0"/>
              <a:t>semantic discovery, requested by other AE (e.g. mobile handheld)</a:t>
            </a:r>
          </a:p>
        </p:txBody>
      </p:sp>
    </p:spTree>
    <p:extLst>
      <p:ext uri="{BB962C8B-B14F-4D97-AF65-F5344CB8AC3E}">
        <p14:creationId xmlns:p14="http://schemas.microsoft.com/office/powerpoint/2010/main" val="1912719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Elbow Connector 31"/>
          <p:cNvCxnSpPr/>
          <p:nvPr/>
        </p:nvCxnSpPr>
        <p:spPr>
          <a:xfrm>
            <a:off x="2463555" y="2408300"/>
            <a:ext cx="289512" cy="3968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 flipH="1" flipV="1">
            <a:off x="2559802" y="2389150"/>
            <a:ext cx="203296" cy="139807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Annotation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04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237" y="1250678"/>
            <a:ext cx="1518241" cy="151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47656" l="56250" r="89063">
                        <a14:foregroundMark x1="69531" y1="4688" x2="69531" y2="4688"/>
                        <a14:foregroundMark x1="69531" y1="17188" x2="69531" y2="17188"/>
                        <a14:foregroundMark x1="63281" y1="23438" x2="63281" y2="23438"/>
                        <a14:foregroundMark x1="69531" y1="47656" x2="69531" y2="47656"/>
                        <a14:backgroundMark x1="74219" y1="33594" x2="74219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22" t="1578" r="11456" b="48123"/>
          <a:stretch/>
        </p:blipFill>
        <p:spPr bwMode="auto">
          <a:xfrm rot="1697995">
            <a:off x="3393210" y="1500133"/>
            <a:ext cx="315694" cy="48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20" y="1638301"/>
            <a:ext cx="1040241" cy="105422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24814" y="2098587"/>
            <a:ext cx="718865" cy="652789"/>
            <a:chOff x="908663" y="5209922"/>
            <a:chExt cx="718865" cy="65278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524" l="0" r="100000">
                          <a14:foregroundMark x1="4800" y1="46667" x2="4800" y2="46667"/>
                          <a14:foregroundMark x1="11200" y1="48571" x2="11200" y2="48571"/>
                          <a14:foregroundMark x1="22400" y1="47619" x2="22400" y2="47619"/>
                          <a14:foregroundMark x1="26400" y1="44762" x2="26400" y2="44762"/>
                          <a14:foregroundMark x1="30400" y1="48571" x2="30400" y2="48571"/>
                          <a14:foregroundMark x1="96000" y1="46667" x2="96000" y2="46667"/>
                          <a14:foregroundMark x1="33600" y1="46667" x2="33600" y2="46667"/>
                          <a14:foregroundMark x1="28800" y1="42857" x2="28800" y2="42857"/>
                          <a14:foregroundMark x1="32000" y1="42857" x2="32000" y2="42857"/>
                          <a14:foregroundMark x1="34400" y1="42857" x2="34400" y2="42857"/>
                          <a14:foregroundMark x1="24000" y1="41905" x2="24000" y2="41905"/>
                          <a14:foregroundMark x1="7200" y1="42857" x2="7200" y2="42857"/>
                          <a14:foregroundMark x1="14400" y1="42857" x2="14400" y2="42857"/>
                          <a14:foregroundMark x1="19200" y1="42857" x2="19200" y2="42857"/>
                          <a14:foregroundMark x1="11200" y1="42857" x2="11200" y2="428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663" y="5209922"/>
              <a:ext cx="414065" cy="34798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524" l="0" r="100000">
                          <a14:foregroundMark x1="4800" y1="46667" x2="4800" y2="46667"/>
                          <a14:foregroundMark x1="11200" y1="48571" x2="11200" y2="48571"/>
                          <a14:foregroundMark x1="22400" y1="47619" x2="22400" y2="47619"/>
                          <a14:foregroundMark x1="26400" y1="44762" x2="26400" y2="44762"/>
                          <a14:foregroundMark x1="30400" y1="48571" x2="30400" y2="48571"/>
                          <a14:foregroundMark x1="96000" y1="46667" x2="96000" y2="46667"/>
                          <a14:foregroundMark x1="33600" y1="46667" x2="33600" y2="46667"/>
                          <a14:foregroundMark x1="28800" y1="42857" x2="28800" y2="42857"/>
                          <a14:foregroundMark x1="32000" y1="42857" x2="32000" y2="42857"/>
                          <a14:foregroundMark x1="34400" y1="42857" x2="34400" y2="42857"/>
                          <a14:foregroundMark x1="24000" y1="41905" x2="24000" y2="41905"/>
                          <a14:foregroundMark x1="7200" y1="42857" x2="7200" y2="42857"/>
                          <a14:foregroundMark x1="14400" y1="42857" x2="14400" y2="42857"/>
                          <a14:foregroundMark x1="19200" y1="42857" x2="19200" y2="42857"/>
                          <a14:foregroundMark x1="11200" y1="42857" x2="11200" y2="428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63" y="5362322"/>
              <a:ext cx="414065" cy="3479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524" l="0" r="100000">
                          <a14:foregroundMark x1="4800" y1="46667" x2="4800" y2="46667"/>
                          <a14:foregroundMark x1="11200" y1="48571" x2="11200" y2="48571"/>
                          <a14:foregroundMark x1="22400" y1="47619" x2="22400" y2="47619"/>
                          <a14:foregroundMark x1="26400" y1="44762" x2="26400" y2="44762"/>
                          <a14:foregroundMark x1="30400" y1="48571" x2="30400" y2="48571"/>
                          <a14:foregroundMark x1="96000" y1="46667" x2="96000" y2="46667"/>
                          <a14:foregroundMark x1="33600" y1="46667" x2="33600" y2="46667"/>
                          <a14:foregroundMark x1="28800" y1="42857" x2="28800" y2="42857"/>
                          <a14:foregroundMark x1="32000" y1="42857" x2="32000" y2="42857"/>
                          <a14:foregroundMark x1="34400" y1="42857" x2="34400" y2="42857"/>
                          <a14:foregroundMark x1="24000" y1="41905" x2="24000" y2="41905"/>
                          <a14:foregroundMark x1="7200" y1="42857" x2="7200" y2="42857"/>
                          <a14:foregroundMark x1="14400" y1="42857" x2="14400" y2="42857"/>
                          <a14:foregroundMark x1="19200" y1="42857" x2="19200" y2="42857"/>
                          <a14:foregroundMark x1="11200" y1="42857" x2="11200" y2="428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463" y="5514722"/>
              <a:ext cx="414065" cy="347989"/>
            </a:xfrm>
            <a:prstGeom prst="rect">
              <a:avLst/>
            </a:prstGeom>
          </p:spPr>
        </p:pic>
      </p:grpSp>
      <p:cxnSp>
        <p:nvCxnSpPr>
          <p:cNvPr id="17" name="Elbow Connector 16"/>
          <p:cNvCxnSpPr/>
          <p:nvPr/>
        </p:nvCxnSpPr>
        <p:spPr>
          <a:xfrm>
            <a:off x="2334542" y="2256809"/>
            <a:ext cx="362902" cy="116466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10849" y="1848484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</a:t>
            </a:r>
          </a:p>
        </p:txBody>
      </p:sp>
      <p:sp>
        <p:nvSpPr>
          <p:cNvPr id="71" name="Rounded Rectangle 70"/>
          <p:cNvSpPr/>
          <p:nvPr/>
        </p:nvSpPr>
        <p:spPr bwMode="auto">
          <a:xfrm>
            <a:off x="3035554" y="2337737"/>
            <a:ext cx="639962" cy="430046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AE-1</a:t>
            </a:r>
          </a:p>
        </p:txBody>
      </p:sp>
      <p:sp>
        <p:nvSpPr>
          <p:cNvPr id="72" name="Rounded Rectangle 71"/>
          <p:cNvSpPr/>
          <p:nvPr/>
        </p:nvSpPr>
        <p:spPr bwMode="auto">
          <a:xfrm>
            <a:off x="8447031" y="2321300"/>
            <a:ext cx="639962" cy="430046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AE-2</a:t>
            </a:r>
          </a:p>
        </p:txBody>
      </p:sp>
      <p:cxnSp>
        <p:nvCxnSpPr>
          <p:cNvPr id="83" name="Straight Connector 82"/>
          <p:cNvCxnSpPr>
            <a:cxnSpLocks/>
            <a:stCxn id="71" idx="3"/>
          </p:cNvCxnSpPr>
          <p:nvPr/>
        </p:nvCxnSpPr>
        <p:spPr>
          <a:xfrm flipV="1">
            <a:off x="3675517" y="2552120"/>
            <a:ext cx="1478137" cy="64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  <a:stCxn id="41" idx="3"/>
            <a:endCxn id="72" idx="1"/>
          </p:cNvCxnSpPr>
          <p:nvPr/>
        </p:nvCxnSpPr>
        <p:spPr>
          <a:xfrm flipV="1">
            <a:off x="5708945" y="2536324"/>
            <a:ext cx="2738087" cy="1643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939762" y="5712380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054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AE:	Application Entity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054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CSE:	Common Services Entity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75735" y="3450409"/>
            <a:ext cx="701076" cy="3056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AE-1</a:t>
            </a:r>
            <a:endParaRPr kumimoji="0" lang="en-GB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861284" y="3879366"/>
            <a:ext cx="990600" cy="3063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container</a:t>
            </a:r>
            <a:endParaRPr kumimoji="0" lang="en-GB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852611" y="3029332"/>
            <a:ext cx="1019400" cy="3056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CSEBase</a:t>
            </a:r>
            <a:endParaRPr kumimoji="0" lang="en-GB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228616" y="3360729"/>
            <a:ext cx="0" cy="2429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228617" y="3603651"/>
            <a:ext cx="26239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67211" y="3762202"/>
            <a:ext cx="0" cy="2429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560311" y="4019932"/>
            <a:ext cx="2667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 bwMode="auto">
          <a:xfrm>
            <a:off x="6322311" y="4331489"/>
            <a:ext cx="1502100" cy="3922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contentInstance1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Content: 32</a:t>
            </a:r>
            <a:endParaRPr kumimoji="0" lang="en-GB" altLang="ko-KR" sz="1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3711" y="4185754"/>
            <a:ext cx="0" cy="28793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093712" y="4485477"/>
            <a:ext cx="26239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686656" y="1613509"/>
            <a:ext cx="1261908" cy="1154274"/>
            <a:chOff x="3767292" y="1280581"/>
            <a:chExt cx="1261908" cy="1154274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292" y="1280581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Rounded Rectangle 40"/>
            <p:cNvSpPr/>
            <p:nvPr/>
          </p:nvSpPr>
          <p:spPr bwMode="auto">
            <a:xfrm>
              <a:off x="3852405" y="2004809"/>
              <a:ext cx="937175" cy="430046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9ECD13BF-C4CB-4A75-BCD8-793E8CA67CEB}"/>
              </a:ext>
            </a:extLst>
          </p:cNvPr>
          <p:cNvSpPr/>
          <p:nvPr/>
        </p:nvSpPr>
        <p:spPr>
          <a:xfrm>
            <a:off x="2779512" y="3246304"/>
            <a:ext cx="1413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 registration and container creation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EFE57B9-5AFE-4CDD-BDD0-7A1119D1C08B}"/>
              </a:ext>
            </a:extLst>
          </p:cNvPr>
          <p:cNvCxnSpPr/>
          <p:nvPr/>
        </p:nvCxnSpPr>
        <p:spPr>
          <a:xfrm>
            <a:off x="2971800" y="3771900"/>
            <a:ext cx="1150376" cy="0"/>
          </a:xfrm>
          <a:prstGeom prst="straightConnector1">
            <a:avLst/>
          </a:prstGeom>
          <a:ln w="28575">
            <a:solidFill>
              <a:srgbClr val="376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38">
            <a:extLst>
              <a:ext uri="{FF2B5EF4-FFF2-40B4-BE49-F238E27FC236}">
                <a16:creationId xmlns:a16="http://schemas.microsoft.com/office/drawing/2014/main" id="{A74D5BBB-CEA2-49B7-BE75-D60CEAF1F759}"/>
              </a:ext>
            </a:extLst>
          </p:cNvPr>
          <p:cNvSpPr/>
          <p:nvPr/>
        </p:nvSpPr>
        <p:spPr>
          <a:xfrm>
            <a:off x="3243356" y="4253538"/>
            <a:ext cx="432160" cy="313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4FA96E0-F167-4462-B5ED-039C15AA631C}"/>
              </a:ext>
            </a:extLst>
          </p:cNvPr>
          <p:cNvSpPr/>
          <p:nvPr/>
        </p:nvSpPr>
        <p:spPr>
          <a:xfrm>
            <a:off x="3082595" y="3965740"/>
            <a:ext cx="796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reading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9DD3C8-2D19-43BA-BE2D-79D0937AE6A7}"/>
              </a:ext>
            </a:extLst>
          </p:cNvPr>
          <p:cNvCxnSpPr/>
          <p:nvPr/>
        </p:nvCxnSpPr>
        <p:spPr>
          <a:xfrm>
            <a:off x="2964424" y="4664079"/>
            <a:ext cx="1150376" cy="0"/>
          </a:xfrm>
          <a:prstGeom prst="straightConnector1">
            <a:avLst/>
          </a:prstGeom>
          <a:ln w="28575">
            <a:solidFill>
              <a:srgbClr val="376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2509E09E-B567-4120-8A03-FE88B6BD6DC9}"/>
              </a:ext>
            </a:extLst>
          </p:cNvPr>
          <p:cNvSpPr txBox="1"/>
          <p:nvPr/>
        </p:nvSpPr>
        <p:spPr>
          <a:xfrm>
            <a:off x="9659916" y="5911239"/>
            <a:ext cx="217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545054">
                    <a:lumMod val="85000"/>
                    <a:lumOff val="15000"/>
                  </a:srgbClr>
                </a:solidFill>
                <a:latin typeface="Calibri" panose="020F0502020204030204"/>
              </a:rPr>
              <a:t>Source: oneM2M.org</a:t>
            </a:r>
          </a:p>
        </p:txBody>
      </p:sp>
    </p:spTree>
    <p:extLst>
      <p:ext uri="{BB962C8B-B14F-4D97-AF65-F5344CB8AC3E}">
        <p14:creationId xmlns:p14="http://schemas.microsoft.com/office/powerpoint/2010/main" val="42429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52" grpId="0" animBg="1"/>
      <p:bldP spid="56" grpId="0"/>
      <p:bldP spid="59" grpId="0" animBg="1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i="1" dirty="0" err="1"/>
              <a:t>SemanticDescriptor</a:t>
            </a:r>
            <a:r>
              <a:rPr lang="de-DE" sz="3200" dirty="0"/>
              <a:t> in oneM2M</a:t>
            </a:r>
            <a:endParaRPr lang="de-DE" dirty="0"/>
          </a:p>
        </p:txBody>
      </p:sp>
      <p:sp>
        <p:nvSpPr>
          <p:cNvPr id="5" name="Inhaltsplatzhalter 4"/>
          <p:cNvSpPr txBox="1">
            <a:spLocks noGrp="1"/>
          </p:cNvSpPr>
          <p:nvPr>
            <p:ph sz="quarter" idx="10"/>
          </p:nvPr>
        </p:nvSpPr>
        <p:spPr>
          <a:xfrm>
            <a:off x="609759" y="1675033"/>
            <a:ext cx="5178645" cy="34339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8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1800" b="1" dirty="0"/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record</a:t>
            </a:r>
            <a:r>
              <a:rPr lang="de-DE" sz="1800" b="1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SemanticDescriptor</a:t>
            </a:r>
            <a:r>
              <a:rPr lang="de-DE" sz="1800" b="1" dirty="0"/>
              <a:t> {</a:t>
            </a:r>
          </a:p>
          <a:p>
            <a:pPr>
              <a:spcBef>
                <a:spcPts val="0"/>
              </a:spcBef>
            </a:pP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ResourceName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resourceName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ResourceType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resourceType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/>
              <a:t>XSD.ID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resourceID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NhURI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parentID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creationTime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lastModifiedTime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Labels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labels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b="1" dirty="0">
                <a:solidFill>
                  <a:srgbClr val="800000"/>
                </a:solidFill>
                <a:latin typeface="Consolas" panose="020B0609020204030204" pitchFamily="49" charset="0"/>
              </a:rPr>
              <a:t>optional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AcpType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accessControlPolicyIDs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b="1" dirty="0">
                <a:solidFill>
                  <a:srgbClr val="800000"/>
                </a:solidFill>
                <a:latin typeface="Consolas" panose="020B0609020204030204" pitchFamily="49" charset="0"/>
              </a:rPr>
              <a:t>optional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expirationTime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…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}</a:t>
            </a:r>
            <a:endParaRPr lang="en-US" sz="18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82EE08-C4F4-4414-96FC-DAE197DFDEF9}"/>
              </a:ext>
            </a:extLst>
          </p:cNvPr>
          <p:cNvSpPr txBox="1"/>
          <p:nvPr/>
        </p:nvSpPr>
        <p:spPr>
          <a:xfrm>
            <a:off x="6226629" y="1541417"/>
            <a:ext cx="53921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>
              <a:spcBef>
                <a:spcPts val="1200"/>
              </a:spcBef>
              <a:buClr>
                <a:schemeClr val="accent3"/>
              </a:buClr>
              <a:buSzPct val="93000"/>
              <a:buBlip>
                <a:blip r:embed="rId2"/>
              </a:buBlip>
            </a:pPr>
            <a:r>
              <a:rPr lang="en-GB" sz="2400" dirty="0">
                <a:latin typeface="+mj-lt"/>
                <a:cs typeface="Tahoma" panose="020B0604030504040204" pitchFamily="34" charset="0"/>
              </a:rPr>
              <a:t>Currently using </a:t>
            </a:r>
            <a:r>
              <a:rPr lang="en-GB" sz="2400" b="1" dirty="0">
                <a:latin typeface="+mj-lt"/>
                <a:cs typeface="Tahoma" panose="020B0604030504040204" pitchFamily="34" charset="0"/>
              </a:rPr>
              <a:t>record type </a:t>
            </a:r>
            <a:r>
              <a:rPr lang="en-GB" sz="2400" dirty="0">
                <a:latin typeface="+mj-lt"/>
                <a:cs typeface="Tahoma" panose="020B0604030504040204" pitchFamily="34" charset="0"/>
              </a:rPr>
              <a:t>for </a:t>
            </a:r>
            <a:r>
              <a:rPr lang="en-GB" sz="2400" i="1" dirty="0" err="1">
                <a:latin typeface="+mj-lt"/>
                <a:cs typeface="Tahoma" panose="020B0604030504040204" pitchFamily="34" charset="0"/>
              </a:rPr>
              <a:t>SemanticDescriptor</a:t>
            </a:r>
            <a:endParaRPr lang="en-GB" sz="2400" i="1" dirty="0">
              <a:latin typeface="+mj-lt"/>
              <a:cs typeface="Tahoma" panose="020B0604030504040204" pitchFamily="34" charset="0"/>
            </a:endParaRPr>
          </a:p>
          <a:p>
            <a:pPr marL="360000" lvl="1" indent="-360000">
              <a:spcBef>
                <a:spcPts val="1200"/>
              </a:spcBef>
              <a:buClr>
                <a:schemeClr val="accent3"/>
              </a:buClr>
              <a:buSzPct val="93000"/>
              <a:buBlip>
                <a:blip r:embed="rId2"/>
              </a:buBlip>
            </a:pPr>
            <a:r>
              <a:rPr lang="en-US" sz="2400" dirty="0">
                <a:latin typeface="+mj-lt"/>
                <a:cs typeface="Tahoma" panose="020B0604030504040204" pitchFamily="34" charset="0"/>
              </a:rPr>
              <a:t>For the sake of simplicity the example leaves out some fields</a:t>
            </a:r>
            <a:endParaRPr lang="en-GB" sz="2400" dirty="0"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70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i="1" dirty="0" err="1"/>
              <a:t>SemanticDescriptor</a:t>
            </a:r>
            <a:r>
              <a:rPr lang="de-DE" sz="3200" dirty="0"/>
              <a:t> </a:t>
            </a:r>
            <a:r>
              <a:rPr lang="de-DE" sz="3200" dirty="0" err="1"/>
              <a:t>using</a:t>
            </a:r>
            <a:r>
              <a:rPr lang="de-DE" sz="3200" dirty="0"/>
              <a:t> </a:t>
            </a:r>
            <a:r>
              <a:rPr lang="de-DE" sz="3200" dirty="0" err="1">
                <a:latin typeface="Consolas" panose="020B0609020204030204" pitchFamily="49" charset="0"/>
              </a:rPr>
              <a:t>class</a:t>
            </a:r>
            <a:r>
              <a:rPr lang="de-DE" sz="3200" dirty="0"/>
              <a:t> type</a:t>
            </a:r>
            <a:endParaRPr lang="de-DE" dirty="0"/>
          </a:p>
        </p:txBody>
      </p:sp>
      <p:sp>
        <p:nvSpPr>
          <p:cNvPr id="5" name="Inhaltsplatzhalter 4"/>
          <p:cNvSpPr txBox="1">
            <a:spLocks noGrp="1"/>
          </p:cNvSpPr>
          <p:nvPr>
            <p:ph sz="quarter" idx="10"/>
          </p:nvPr>
        </p:nvSpPr>
        <p:spPr>
          <a:xfrm>
            <a:off x="6322636" y="1600571"/>
            <a:ext cx="5508000" cy="34339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8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1800" b="1" dirty="0"/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1800" b="1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SemanticDescriptor</a:t>
            </a:r>
            <a:r>
              <a:rPr lang="de-DE" sz="1800" b="1" dirty="0"/>
              <a:t> {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ResourceName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resourceName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ResourceType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resourceType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XSD.ID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resourceID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NhURI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parentID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creationTime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lastModifiedTime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Labels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labels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AcpType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accessControlPolicyIDs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expirationTime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…</a:t>
            </a:r>
            <a:endParaRPr lang="de-DE" sz="1800" b="1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de-DE" sz="1800" b="1" dirty="0"/>
              <a:t>}</a:t>
            </a:r>
            <a:endParaRPr lang="en-US" sz="18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82EE08-C4F4-4414-96FC-DAE197DFDEF9}"/>
              </a:ext>
            </a:extLst>
          </p:cNvPr>
          <p:cNvSpPr txBox="1"/>
          <p:nvPr/>
        </p:nvSpPr>
        <p:spPr>
          <a:xfrm>
            <a:off x="725635" y="1809865"/>
            <a:ext cx="53921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>
              <a:spcBef>
                <a:spcPts val="1200"/>
              </a:spcBef>
              <a:buClr>
                <a:schemeClr val="accent3"/>
              </a:buClr>
              <a:buSzPct val="93000"/>
              <a:buBlip>
                <a:blip r:embed="rId2"/>
              </a:buBlip>
            </a:pPr>
            <a:r>
              <a:rPr lang="en-GB" sz="2400" dirty="0">
                <a:latin typeface="+mj-lt"/>
                <a:cs typeface="Tahoma" panose="020B0604030504040204" pitchFamily="34" charset="0"/>
              </a:rPr>
              <a:t>Introduction of </a:t>
            </a:r>
            <a:r>
              <a:rPr lang="en-GB" sz="2400" b="1" dirty="0">
                <a:latin typeface="+mj-lt"/>
                <a:cs typeface="Tahoma" panose="020B0604030504040204" pitchFamily="34" charset="0"/>
              </a:rPr>
              <a:t>class type </a:t>
            </a:r>
            <a:r>
              <a:rPr lang="en-GB" sz="2400" dirty="0">
                <a:latin typeface="+mj-lt"/>
                <a:cs typeface="Tahoma" panose="020B0604030504040204" pitchFamily="34" charset="0"/>
              </a:rPr>
              <a:t>for </a:t>
            </a:r>
            <a:r>
              <a:rPr lang="en-GB" sz="2400" i="1" dirty="0" err="1">
                <a:latin typeface="+mj-lt"/>
                <a:cs typeface="Tahoma" panose="020B0604030504040204" pitchFamily="34" charset="0"/>
              </a:rPr>
              <a:t>SemanticDescriptor</a:t>
            </a:r>
            <a:endParaRPr lang="en-GB" sz="2400" i="1" dirty="0">
              <a:latin typeface="+mj-lt"/>
              <a:cs typeface="Tahoma" panose="020B0604030504040204" pitchFamily="34" charset="0"/>
            </a:endParaRPr>
          </a:p>
          <a:p>
            <a:pPr marL="360000" lvl="1" indent="-360000">
              <a:spcBef>
                <a:spcPts val="1200"/>
              </a:spcBef>
              <a:buClr>
                <a:schemeClr val="accent3"/>
              </a:buClr>
              <a:buSzPct val="93000"/>
              <a:buBlip>
                <a:blip r:embed="rId2"/>
              </a:buBlip>
            </a:pPr>
            <a:r>
              <a:rPr lang="en-GB" sz="2400" dirty="0">
                <a:latin typeface="+mj-lt"/>
                <a:cs typeface="Tahoma" panose="020B0604030504040204" pitchFamily="34" charset="0"/>
              </a:rPr>
              <a:t>Additional information provided </a:t>
            </a:r>
            <a:br>
              <a:rPr lang="en-GB" sz="2400" dirty="0">
                <a:latin typeface="+mj-lt"/>
                <a:cs typeface="Tahoma" panose="020B0604030504040204" pitchFamily="34" charset="0"/>
              </a:rPr>
            </a:br>
            <a:r>
              <a:rPr lang="en-GB" sz="2400" dirty="0">
                <a:latin typeface="+mj-lt"/>
                <a:cs typeface="Tahoma" panose="020B0604030504040204" pitchFamily="34" charset="0"/>
              </a:rPr>
              <a:t>using class </a:t>
            </a:r>
            <a:r>
              <a:rPr lang="en-GB" sz="2400" b="1" dirty="0">
                <a:latin typeface="+mj-lt"/>
                <a:cs typeface="Tahoma" panose="020B0604030504040204" pitchFamily="34" charset="0"/>
              </a:rPr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939448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OO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i="1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Extension of </a:t>
            </a:r>
            <a:r>
              <a:rPr lang="en-GB" i="1" dirty="0" err="1"/>
              <a:t>SemanticDescriptor</a:t>
            </a:r>
            <a:r>
              <a:rPr lang="en-GB" i="1" dirty="0"/>
              <a:t> </a:t>
            </a:r>
            <a:r>
              <a:rPr lang="en-GB" dirty="0"/>
              <a:t>for simplified handling of context-related details</a:t>
            </a:r>
          </a:p>
          <a:p>
            <a:pPr lvl="1"/>
            <a:endParaRPr lang="en-GB" dirty="0"/>
          </a:p>
          <a:p>
            <a:pPr lvl="1"/>
            <a:r>
              <a:rPr lang="en-GB" u="sng" dirty="0"/>
              <a:t>Example:</a:t>
            </a:r>
            <a:r>
              <a:rPr lang="en-GB" dirty="0"/>
              <a:t> </a:t>
            </a:r>
            <a:br>
              <a:rPr lang="en-GB" dirty="0"/>
            </a:br>
            <a:r>
              <a:rPr lang="en-GB" i="1" dirty="0" err="1"/>
              <a:t>TemperatureSemanticDescriptor</a:t>
            </a:r>
            <a:r>
              <a:rPr lang="en-GB" dirty="0"/>
              <a:t> extends </a:t>
            </a:r>
            <a:r>
              <a:rPr lang="en-GB" i="1" dirty="0" err="1"/>
              <a:t>SemanticDescriptor</a:t>
            </a:r>
            <a:endParaRPr lang="en-GB" i="1" dirty="0"/>
          </a:p>
          <a:p>
            <a:pPr lvl="1"/>
            <a:r>
              <a:rPr lang="en-GB" dirty="0"/>
              <a:t>Add context information, e.g. temperature types (C/F), usage (indoor/outdoor), manufacture information (country, price etc.), temperature ranges (-30…40), defaults/standards</a:t>
            </a:r>
          </a:p>
          <a:p>
            <a:pPr lvl="1"/>
            <a:r>
              <a:rPr lang="en-GB" b="1" u="sng" dirty="0"/>
              <a:t>Add related functionality (translation formula, exchange rates)</a:t>
            </a:r>
          </a:p>
        </p:txBody>
      </p:sp>
    </p:spTree>
    <p:extLst>
      <p:ext uri="{BB962C8B-B14F-4D97-AF65-F5344CB8AC3E}">
        <p14:creationId xmlns:p14="http://schemas.microsoft.com/office/powerpoint/2010/main" val="2596009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F09A-DF06-4761-A140-C328CDE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OO </a:t>
            </a:r>
            <a:r>
              <a:rPr lang="de-DE" dirty="0" err="1"/>
              <a:t>types</a:t>
            </a:r>
            <a:r>
              <a:rPr lang="de-DE" dirty="0"/>
              <a:t> -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EA205-E1F8-4322-899E-D7930D9337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0CD32AD8-4C71-4658-880A-440B0F4D683B}"/>
              </a:ext>
            </a:extLst>
          </p:cNvPr>
          <p:cNvSpPr txBox="1">
            <a:spLocks/>
          </p:cNvSpPr>
          <p:nvPr/>
        </p:nvSpPr>
        <p:spPr>
          <a:xfrm>
            <a:off x="609757" y="1297159"/>
            <a:ext cx="11225625" cy="257215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108878" tIns="54439" rIns="108878" bIns="54439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 class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TemperatureSemanticDescriptor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extends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SemanticDescriptor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{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var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MeasurementUnit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var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Usage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var integer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LowerLimit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var integer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UpperLimit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function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f_compatibility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(…) return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boolean</a:t>
            </a:r>
            <a:r>
              <a:rPr lang="en-US" sz="2000" b="1" dirty="0"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function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f_translate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(…);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}</a:t>
            </a:r>
            <a:endParaRPr lang="de-DE" sz="2000" b="1" dirty="0">
              <a:solidFill>
                <a:srgbClr val="8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B65116-3F6D-4513-BD40-898D7E5F8560}"/>
              </a:ext>
            </a:extLst>
          </p:cNvPr>
          <p:cNvSpPr txBox="1">
            <a:spLocks/>
          </p:cNvSpPr>
          <p:nvPr/>
        </p:nvSpPr>
        <p:spPr>
          <a:xfrm>
            <a:off x="609757" y="4951674"/>
            <a:ext cx="11225625" cy="134104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108878" tIns="54439" rIns="108878" bIns="54439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var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TemperatureSemanticDescriptor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v_tSensorEU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:=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TemperatureSemanticDescriptor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celsius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,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 "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</a:rPr>
              <a:t>outdoor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latin typeface="Consolas" panose="020B0609020204030204" pitchFamily="49" charset="0"/>
              </a:rPr>
              <a:t>, 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-30, 40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);</a:t>
            </a:r>
            <a:b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var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TemperatureSemanticDescriptor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v_tSensorUS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:=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TemperatureSemanticDescriptor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fahrenheit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,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 "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</a:rPr>
              <a:t>indoor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latin typeface="Consolas" panose="020B0609020204030204" pitchFamily="49" charset="0"/>
              </a:rPr>
              <a:t>, 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32, 104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Ovale Legende 6">
            <a:extLst>
              <a:ext uri="{FF2B5EF4-FFF2-40B4-BE49-F238E27FC236}">
                <a16:creationId xmlns:a16="http://schemas.microsoft.com/office/drawing/2014/main" id="{A4A3E57C-CD89-4AD1-8AE0-954C7B96CE57}"/>
              </a:ext>
            </a:extLst>
          </p:cNvPr>
          <p:cNvSpPr/>
          <p:nvPr/>
        </p:nvSpPr>
        <p:spPr>
          <a:xfrm>
            <a:off x="5174700" y="3947021"/>
            <a:ext cx="2883885" cy="794288"/>
          </a:xfrm>
          <a:prstGeom prst="wedgeEllipseCallout">
            <a:avLst>
              <a:gd name="adj1" fmla="val -82761"/>
              <a:gd name="adj2" fmla="val -11066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between</a:t>
            </a:r>
            <a:r>
              <a:rPr lang="de-DE" b="1" dirty="0">
                <a:solidFill>
                  <a:schemeClr val="bg2"/>
                </a:solidFill>
              </a:rPr>
              <a:t> different </a:t>
            </a:r>
            <a:r>
              <a:rPr lang="de-DE" b="1" dirty="0" err="1">
                <a:solidFill>
                  <a:schemeClr val="bg2"/>
                </a:solidFill>
              </a:rPr>
              <a:t>measurement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units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7" name="Ovale Legende 6">
            <a:extLst>
              <a:ext uri="{FF2B5EF4-FFF2-40B4-BE49-F238E27FC236}">
                <a16:creationId xmlns:a16="http://schemas.microsoft.com/office/drawing/2014/main" id="{EC1515F7-8A18-48B3-B116-F71CE537D1F6}"/>
              </a:ext>
            </a:extLst>
          </p:cNvPr>
          <p:cNvSpPr/>
          <p:nvPr/>
        </p:nvSpPr>
        <p:spPr>
          <a:xfrm>
            <a:off x="8698357" y="3947020"/>
            <a:ext cx="2883885" cy="794287"/>
          </a:xfrm>
          <a:prstGeom prst="wedgeEllipseCallout">
            <a:avLst>
              <a:gd name="adj1" fmla="val -126104"/>
              <a:gd name="adj2" fmla="val -14933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analyse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compatibility</a:t>
            </a:r>
            <a:r>
              <a:rPr lang="de-DE" b="1" dirty="0">
                <a:solidFill>
                  <a:schemeClr val="bg2"/>
                </a:solidFill>
              </a:rPr>
              <a:t> (e.g. </a:t>
            </a:r>
            <a:r>
              <a:rPr lang="de-DE" b="1" dirty="0" err="1">
                <a:solidFill>
                  <a:schemeClr val="bg2"/>
                </a:solidFill>
              </a:rPr>
              <a:t>value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range</a:t>
            </a:r>
            <a:r>
              <a:rPr lang="de-DE" b="1" dirty="0">
                <a:solidFill>
                  <a:schemeClr val="bg2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19641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3EEF5802-39D5-419F-A260-8B28112B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handling</a:t>
            </a:r>
          </a:p>
        </p:txBody>
      </p:sp>
    </p:spTree>
    <p:extLst>
      <p:ext uri="{BB962C8B-B14F-4D97-AF65-F5344CB8AC3E}">
        <p14:creationId xmlns:p14="http://schemas.microsoft.com/office/powerpoint/2010/main" val="1070551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11DD0E79-6130-461F-BAB5-7407AC86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handling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AF605DE-6DD7-431A-861C-0077D1F9EB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Exception type lists: </a:t>
            </a:r>
            <a:br>
              <a:rPr lang="en-US" dirty="0"/>
            </a:br>
            <a:r>
              <a:rPr lang="en-US" dirty="0"/>
              <a:t>functions, external functions, </a:t>
            </a:r>
            <a:r>
              <a:rPr lang="en-US" dirty="0" err="1"/>
              <a:t>altsteps</a:t>
            </a:r>
            <a:endParaRPr lang="en-US" dirty="0"/>
          </a:p>
          <a:p>
            <a:pPr lvl="1"/>
            <a:r>
              <a:rPr lang="en-US" i="1" dirty="0"/>
              <a:t>raise</a:t>
            </a:r>
            <a:r>
              <a:rPr lang="en-US" dirty="0"/>
              <a:t> exception statements</a:t>
            </a:r>
          </a:p>
          <a:p>
            <a:pPr lvl="1"/>
            <a:r>
              <a:rPr lang="en-US" dirty="0"/>
              <a:t>“catch” and “finally” clauses: </a:t>
            </a:r>
            <a:br>
              <a:rPr lang="en-US" dirty="0"/>
            </a:br>
            <a:r>
              <a:rPr lang="en-US" dirty="0"/>
              <a:t>statement blocks, </a:t>
            </a:r>
            <a:r>
              <a:rPr lang="en-US" dirty="0" err="1"/>
              <a:t>altsteps</a:t>
            </a:r>
            <a:r>
              <a:rPr lang="en-US" dirty="0"/>
              <a:t> and </a:t>
            </a:r>
            <a:r>
              <a:rPr lang="en-US" dirty="0" err="1"/>
              <a:t>testcase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80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raise</a:t>
            </a:r>
            <a:r>
              <a:rPr lang="en-US" dirty="0"/>
              <a:t> Exception statement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Causes </a:t>
            </a:r>
            <a:r>
              <a:rPr lang="en-US" b="1" u="sng" dirty="0"/>
              <a:t>leaving</a:t>
            </a:r>
            <a:r>
              <a:rPr lang="en-US" dirty="0"/>
              <a:t> of: statement block, loop, alt, interleave</a:t>
            </a:r>
          </a:p>
          <a:p>
            <a:pPr lvl="2"/>
            <a:r>
              <a:rPr lang="en-US" dirty="0"/>
              <a:t>within the encompassing function/</a:t>
            </a:r>
            <a:r>
              <a:rPr lang="en-US" dirty="0" err="1"/>
              <a:t>altstep</a:t>
            </a:r>
            <a:r>
              <a:rPr lang="en-US" dirty="0"/>
              <a:t>/</a:t>
            </a:r>
            <a:r>
              <a:rPr lang="en-US" dirty="0" err="1"/>
              <a:t>testcase</a:t>
            </a:r>
            <a:endParaRPr lang="en-US" dirty="0"/>
          </a:p>
          <a:p>
            <a:pPr lvl="1"/>
            <a:endParaRPr lang="en-US" dirty="0"/>
          </a:p>
          <a:p>
            <a:pPr marL="817200" lvl="2" indent="-457200">
              <a:buFont typeface="+mj-lt"/>
              <a:buAutoNum type="arabicParenBoth"/>
            </a:pPr>
            <a:r>
              <a:rPr lang="en-US" sz="2400" dirty="0"/>
              <a:t>Execution </a:t>
            </a:r>
            <a:r>
              <a:rPr lang="en-US" sz="2400" b="1" u="sng" dirty="0"/>
              <a:t>continues</a:t>
            </a:r>
            <a:r>
              <a:rPr lang="en-US" sz="2400" dirty="0"/>
              <a:t> in the </a:t>
            </a:r>
            <a:r>
              <a:rPr lang="en-US" sz="2400" i="1" dirty="0"/>
              <a:t>catch-block</a:t>
            </a:r>
          </a:p>
          <a:p>
            <a:pPr lvl="3"/>
            <a:r>
              <a:rPr lang="en-US" sz="2000" dirty="0"/>
              <a:t>If encompassing function/</a:t>
            </a:r>
            <a:r>
              <a:rPr lang="en-US" sz="2000" dirty="0" err="1"/>
              <a:t>altstep</a:t>
            </a:r>
            <a:r>
              <a:rPr lang="en-US" sz="2000" dirty="0"/>
              <a:t>/</a:t>
            </a:r>
            <a:r>
              <a:rPr lang="en-US" sz="2000" dirty="0" err="1"/>
              <a:t>testcase</a:t>
            </a:r>
            <a:r>
              <a:rPr lang="en-US" sz="2000" dirty="0"/>
              <a:t> has </a:t>
            </a:r>
            <a:r>
              <a:rPr lang="en-US" sz="2000" i="1" dirty="0"/>
              <a:t>catch-block</a:t>
            </a:r>
            <a:r>
              <a:rPr lang="en-US" sz="2000" dirty="0"/>
              <a:t> (with </a:t>
            </a:r>
            <a:r>
              <a:rPr lang="en-US" sz="2000" u="sng" dirty="0"/>
              <a:t>same</a:t>
            </a:r>
            <a:r>
              <a:rPr lang="en-US" sz="2000" dirty="0"/>
              <a:t> type, </a:t>
            </a:r>
            <a:r>
              <a:rPr lang="en-US" sz="2000" u="sng" dirty="0"/>
              <a:t>or</a:t>
            </a:r>
            <a:r>
              <a:rPr lang="en-US" sz="2000" dirty="0"/>
              <a:t> can be </a:t>
            </a:r>
            <a:r>
              <a:rPr lang="en-US" sz="2000" u="sng" dirty="0"/>
              <a:t>cast</a:t>
            </a:r>
            <a:r>
              <a:rPr lang="en-US" sz="2000" dirty="0"/>
              <a:t>)</a:t>
            </a:r>
          </a:p>
          <a:p>
            <a:pPr marL="817200" lvl="2" indent="-457200">
              <a:buFont typeface="+mj-lt"/>
              <a:buAutoNum type="arabicParenBoth"/>
            </a:pPr>
            <a:r>
              <a:rPr lang="en-US" sz="2400" dirty="0"/>
              <a:t>Execution </a:t>
            </a:r>
            <a:r>
              <a:rPr lang="en-US" sz="2400" b="1" u="sng" dirty="0"/>
              <a:t>leaves</a:t>
            </a:r>
            <a:r>
              <a:rPr lang="en-US" sz="2400" dirty="0"/>
              <a:t> function/</a:t>
            </a:r>
            <a:r>
              <a:rPr lang="en-US" sz="2400" dirty="0" err="1"/>
              <a:t>altstep</a:t>
            </a:r>
            <a:r>
              <a:rPr lang="en-US" sz="2400" dirty="0"/>
              <a:t>/</a:t>
            </a:r>
            <a:r>
              <a:rPr lang="en-US" sz="2400" dirty="0" err="1"/>
              <a:t>testcase</a:t>
            </a:r>
            <a:endParaRPr lang="en-US" sz="2400" dirty="0"/>
          </a:p>
          <a:p>
            <a:pPr lvl="3"/>
            <a:r>
              <a:rPr lang="en-US" sz="2000" dirty="0"/>
              <a:t>If </a:t>
            </a:r>
            <a:r>
              <a:rPr lang="en-US" sz="2000" u="sng" dirty="0"/>
              <a:t>NO</a:t>
            </a:r>
            <a:r>
              <a:rPr lang="en-US" sz="2000" dirty="0"/>
              <a:t> </a:t>
            </a:r>
            <a:r>
              <a:rPr lang="en-US" sz="2000" i="1" dirty="0"/>
              <a:t>catch block </a:t>
            </a:r>
            <a:r>
              <a:rPr lang="en-US" sz="2000" dirty="0"/>
              <a:t>available or can </a:t>
            </a:r>
            <a:r>
              <a:rPr lang="en-US" sz="2000" u="sng" dirty="0"/>
              <a:t>handle</a:t>
            </a:r>
            <a:r>
              <a:rPr lang="en-US" sz="2000" dirty="0"/>
              <a:t> the raised exception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/>
              <a:t>Handle the exception in the </a:t>
            </a:r>
            <a:r>
              <a:rPr lang="en-US" sz="2000" u="sng" dirty="0"/>
              <a:t>calling</a:t>
            </a:r>
            <a:r>
              <a:rPr lang="en-US" sz="2000" dirty="0"/>
              <a:t> function/</a:t>
            </a:r>
            <a:r>
              <a:rPr lang="en-US" sz="2000" dirty="0" err="1"/>
              <a:t>altstep</a:t>
            </a:r>
            <a:r>
              <a:rPr lang="en-US" sz="2000" dirty="0"/>
              <a:t>/</a:t>
            </a:r>
            <a:r>
              <a:rPr lang="en-US" sz="2000" dirty="0" err="1"/>
              <a:t>testcase</a:t>
            </a:r>
            <a:endParaRPr lang="en-US" sz="2000" dirty="0"/>
          </a:p>
          <a:p>
            <a:pPr lvl="2"/>
            <a:endParaRPr lang="en-US" dirty="0"/>
          </a:p>
          <a:p>
            <a:pPr lvl="1"/>
            <a:r>
              <a:rPr lang="en-US" dirty="0"/>
              <a:t>Dynamic </a:t>
            </a:r>
            <a:r>
              <a:rPr lang="en-US" b="1" u="sng" dirty="0">
                <a:solidFill>
                  <a:srgbClr val="C00000"/>
                </a:solidFill>
              </a:rPr>
              <a:t>error</a:t>
            </a:r>
            <a:r>
              <a:rPr lang="en-US" dirty="0"/>
              <a:t>, if exception not handled latest via catch clause of testcase statement block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56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handling samples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rabicParenBoth"/>
            </a:pPr>
            <a:r>
              <a:rPr lang="en-US" dirty="0"/>
              <a:t>execution continues in catch-block</a:t>
            </a:r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r>
              <a:rPr lang="en-US" dirty="0"/>
              <a:t>execution continues outside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09758" y="2213819"/>
            <a:ext cx="9942912" cy="132343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f_myf1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p_i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{…}</a:t>
            </a:r>
          </a:p>
          <a:p>
            <a:endParaRPr lang="de-DE" sz="2000" b="1" dirty="0">
              <a:solidFill>
                <a:srgbClr val="8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9758" y="4737645"/>
            <a:ext cx="9942912" cy="10156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f_myf1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de-DE" sz="2000" b="1" dirty="0">
              <a:solidFill>
                <a:srgbClr val="8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Ovale Legende 7">
            <a:extLst>
              <a:ext uri="{FF2B5EF4-FFF2-40B4-BE49-F238E27FC236}">
                <a16:creationId xmlns:a16="http://schemas.microsoft.com/office/drawing/2014/main" id="{5DCA0D92-2460-4F90-BFE7-0C9E7700DAC1}"/>
              </a:ext>
            </a:extLst>
          </p:cNvPr>
          <p:cNvSpPr/>
          <p:nvPr/>
        </p:nvSpPr>
        <p:spPr>
          <a:xfrm>
            <a:off x="5812163" y="3609756"/>
            <a:ext cx="2883885" cy="661629"/>
          </a:xfrm>
          <a:prstGeom prst="wedgeEllipseCallout">
            <a:avLst>
              <a:gd name="adj1" fmla="val -114353"/>
              <a:gd name="adj2" fmla="val -12705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Do </a:t>
            </a:r>
            <a:r>
              <a:rPr lang="de-DE" b="1" dirty="0" err="1">
                <a:solidFill>
                  <a:srgbClr val="FF0000"/>
                </a:solidFill>
              </a:rPr>
              <a:t>something</a:t>
            </a:r>
            <a:r>
              <a:rPr lang="de-DE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01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E432D02-C747-42C1-AE29-33C22250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summary on TTCN-3 in general (Webinar part 1)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4407294-B29C-447E-A73A-17E1B034DE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de-DE" dirty="0"/>
              <a:t>Abstract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used</a:t>
            </a:r>
            <a:r>
              <a:rPr lang="de-DE" dirty="0"/>
              <a:t> in multiple </a:t>
            </a:r>
            <a:r>
              <a:rPr lang="de-DE" dirty="0" err="1"/>
              <a:t>industrial</a:t>
            </a:r>
            <a:r>
              <a:rPr lang="de-DE" dirty="0"/>
              <a:t> </a:t>
            </a:r>
            <a:r>
              <a:rPr lang="de-DE" dirty="0" err="1"/>
              <a:t>domains</a:t>
            </a:r>
            <a:endParaRPr lang="de-DE" dirty="0"/>
          </a:p>
          <a:p>
            <a:pPr lvl="2"/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types</a:t>
            </a:r>
            <a:endParaRPr lang="de-DE" dirty="0"/>
          </a:p>
          <a:p>
            <a:pPr lvl="1"/>
            <a:r>
              <a:rPr lang="de-DE" dirty="0"/>
              <a:t>Long </a:t>
            </a:r>
            <a:r>
              <a:rPr lang="de-DE" dirty="0" err="1"/>
              <a:t>history</a:t>
            </a:r>
            <a:r>
              <a:rPr lang="de-DE" dirty="0"/>
              <a:t> in </a:t>
            </a:r>
            <a:r>
              <a:rPr lang="de-DE" dirty="0" err="1"/>
              <a:t>standardization</a:t>
            </a:r>
            <a:r>
              <a:rPr lang="de-DE" dirty="0"/>
              <a:t> (ISO, ITU-T and ETSI)</a:t>
            </a:r>
          </a:p>
          <a:p>
            <a:pPr lvl="1"/>
            <a:r>
              <a:rPr lang="de-DE" dirty="0"/>
              <a:t>Independent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languages</a:t>
            </a:r>
            <a:endParaRPr lang="de-DE" dirty="0"/>
          </a:p>
          <a:p>
            <a:pPr lvl="2"/>
            <a:r>
              <a:rPr lang="de-DE" dirty="0"/>
              <a:t>Kind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scripting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includes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features</a:t>
            </a:r>
            <a:endParaRPr lang="de-DE" dirty="0"/>
          </a:p>
          <a:p>
            <a:pPr lvl="2"/>
            <a:r>
              <a:rPr lang="de-DE" dirty="0"/>
              <a:t>Mapping </a:t>
            </a:r>
            <a:r>
              <a:rPr lang="de-DE" dirty="0" err="1"/>
              <a:t>to</a:t>
            </a:r>
            <a:r>
              <a:rPr lang="de-DE" dirty="0"/>
              <a:t> Java, C++</a:t>
            </a:r>
          </a:p>
          <a:p>
            <a:pPr lvl="2"/>
            <a:r>
              <a:rPr lang="de-DE" dirty="0" err="1"/>
              <a:t>Extendibility</a:t>
            </a:r>
            <a:r>
              <a:rPr lang="de-DE" dirty="0"/>
              <a:t> via </a:t>
            </a:r>
            <a:r>
              <a:rPr lang="de-DE" dirty="0" err="1"/>
              <a:t>attributes</a:t>
            </a:r>
            <a:r>
              <a:rPr lang="de-DE" dirty="0"/>
              <a:t>, external </a:t>
            </a:r>
            <a:r>
              <a:rPr lang="de-DE" dirty="0" err="1"/>
              <a:t>function</a:t>
            </a:r>
            <a:r>
              <a:rPr lang="de-DE" dirty="0"/>
              <a:t> etc.</a:t>
            </a:r>
          </a:p>
          <a:p>
            <a:pPr lvl="2"/>
            <a:r>
              <a:rPr lang="de-DE" dirty="0"/>
              <a:t>Integration </a:t>
            </a:r>
            <a:r>
              <a:rPr lang="de-DE" dirty="0" err="1"/>
              <a:t>of</a:t>
            </a:r>
            <a:r>
              <a:rPr lang="de-DE" dirty="0"/>
              <a:t> different </a:t>
            </a:r>
            <a:r>
              <a:rPr lang="de-DE" dirty="0" err="1"/>
              <a:t>languages</a:t>
            </a:r>
            <a:r>
              <a:rPr lang="de-DE" dirty="0"/>
              <a:t> like ASN.1, XML, IDL</a:t>
            </a:r>
          </a:p>
          <a:p>
            <a:pPr lvl="2"/>
            <a:endParaRPr lang="de-DE" dirty="0"/>
          </a:p>
          <a:p>
            <a:pPr lvl="1"/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modern OO </a:t>
            </a:r>
            <a:r>
              <a:rPr lang="de-DE" dirty="0" err="1"/>
              <a:t>features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831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F09A-DF06-4761-A140-C328CDE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Exception</a:t>
            </a:r>
            <a:r>
              <a:rPr lang="de-DE" dirty="0"/>
              <a:t> </a:t>
            </a:r>
            <a:r>
              <a:rPr lang="de-DE" dirty="0" err="1"/>
              <a:t>handling</a:t>
            </a:r>
            <a:r>
              <a:rPr lang="de-DE" dirty="0"/>
              <a:t> –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EA205-E1F8-4322-899E-D7930D9337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Simplification of post processing in case of error handling</a:t>
            </a:r>
          </a:p>
          <a:p>
            <a:pPr lvl="1"/>
            <a:r>
              <a:rPr lang="en-GB" dirty="0"/>
              <a:t>E.g. resource creation and/or resource releases</a:t>
            </a:r>
          </a:p>
          <a:p>
            <a:pPr lvl="1"/>
            <a:r>
              <a:rPr lang="en-GB" dirty="0"/>
              <a:t>Initialization scenario based on sub-processes for registration and request message</a:t>
            </a:r>
          </a:p>
        </p:txBody>
      </p:sp>
    </p:spTree>
    <p:extLst>
      <p:ext uri="{BB962C8B-B14F-4D97-AF65-F5344CB8AC3E}">
        <p14:creationId xmlns:p14="http://schemas.microsoft.com/office/powerpoint/2010/main" val="459298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F09A-DF06-4761-A140-C328CDE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Exception</a:t>
            </a:r>
            <a:r>
              <a:rPr lang="de-DE" dirty="0"/>
              <a:t> </a:t>
            </a:r>
            <a:r>
              <a:rPr lang="de-DE" dirty="0" err="1"/>
              <a:t>handling</a:t>
            </a:r>
            <a:r>
              <a:rPr lang="de-DE" dirty="0"/>
              <a:t> –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EA205-E1F8-4322-899E-D7930D9337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0CD32AD8-4C71-4658-880A-440B0F4D683B}"/>
              </a:ext>
            </a:extLst>
          </p:cNvPr>
          <p:cNvSpPr txBox="1">
            <a:spLocks/>
          </p:cNvSpPr>
          <p:nvPr/>
        </p:nvSpPr>
        <p:spPr>
          <a:xfrm>
            <a:off x="609758" y="4375891"/>
            <a:ext cx="11225625" cy="164882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108878" tIns="54439" rIns="108878" bIns="54439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DE" sz="2000" b="1" dirty="0"/>
            </a:b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Initialization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failed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: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setverdict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inconc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)…}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p_i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Creation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failed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with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return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code: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p_i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setverdict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fail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</a:t>
            </a:r>
            <a:endParaRPr lang="de-DE" sz="2000"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1BCD8772-2F05-44B9-A669-A9AF614D9DD5}"/>
              </a:ext>
            </a:extLst>
          </p:cNvPr>
          <p:cNvSpPr txBox="1">
            <a:spLocks/>
          </p:cNvSpPr>
          <p:nvPr/>
        </p:nvSpPr>
        <p:spPr>
          <a:xfrm>
            <a:off x="609758" y="1598928"/>
            <a:ext cx="11225625" cy="318770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108878" tIns="54439" rIns="108878" bIns="54439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f_create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p_name</a:t>
            </a:r>
            <a:r>
              <a:rPr lang="en-US" sz="2000" b="1" dirty="0"/>
              <a:t>)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en-US" sz="2000" b="1" dirty="0"/>
              <a:t> 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en-US" sz="2000" b="1" dirty="0"/>
              <a:t>) </a:t>
            </a:r>
            <a:br>
              <a:rPr lang="en-US" sz="2000" dirty="0"/>
            </a:br>
            <a:r>
              <a:rPr lang="en-US" sz="2000" dirty="0"/>
              <a:t>                  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runs on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myComponent</a:t>
            </a:r>
            <a:r>
              <a:rPr lang="en-US" sz="2000" i="1" dirty="0"/>
              <a:t> </a:t>
            </a:r>
            <a:br>
              <a:rPr lang="en-US" sz="2000" i="1" dirty="0"/>
            </a:br>
            <a:r>
              <a:rPr lang="en-US" sz="2000" i="1" dirty="0"/>
              <a:t>     </a:t>
            </a:r>
            <a:r>
              <a:rPr lang="en-US" sz="2000" b="1" dirty="0"/>
              <a:t>{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v_rc</a:t>
            </a:r>
            <a:r>
              <a:rPr lang="en-US" sz="2000" b="1" dirty="0"/>
              <a:t>:=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-1</a:t>
            </a:r>
            <a:r>
              <a:rPr lang="en-US" sz="2000" b="1" dirty="0"/>
              <a:t>;</a:t>
            </a:r>
            <a:br>
              <a:rPr lang="en-US" sz="2000" b="1" dirty="0"/>
            </a:br>
            <a:r>
              <a:rPr lang="en-US" sz="2000" b="1" dirty="0"/>
              <a:t>       </a:t>
            </a:r>
            <a:r>
              <a:rPr lang="en-US" sz="2000" dirty="0"/>
              <a:t>...</a:t>
            </a:r>
            <a:br>
              <a:rPr lang="en-US" sz="2000" dirty="0"/>
            </a:br>
            <a:r>
              <a:rPr lang="en-US" sz="2000" dirty="0"/>
              <a:t>     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if</a:t>
            </a:r>
            <a:r>
              <a:rPr lang="en-US" sz="2000" b="1" dirty="0"/>
              <a:t> 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not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fx_register</a:t>
            </a:r>
            <a:r>
              <a:rPr lang="en-US" sz="2000" b="1" dirty="0"/>
              <a:t>(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p_name</a:t>
            </a:r>
            <a:r>
              <a:rPr lang="en-US" sz="2000" b="1" dirty="0"/>
              <a:t>)) { </a:t>
            </a:r>
            <a:br>
              <a:rPr lang="en-US" sz="2000" dirty="0"/>
            </a:br>
            <a:r>
              <a:rPr lang="en-US" sz="2000" dirty="0"/>
              <a:t>           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en-US" sz="2000" b="1" dirty="0"/>
              <a:t> 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</a:rPr>
              <a:t>Could not register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/>
              <a:t>&amp;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p_name</a:t>
            </a:r>
            <a:r>
              <a:rPr lang="en-US" sz="2000" b="1" dirty="0"/>
              <a:t>); } </a:t>
            </a:r>
            <a:br>
              <a:rPr lang="en-US" sz="2000" b="1" dirty="0"/>
            </a:br>
            <a:r>
              <a:rPr lang="en-US" sz="2000" b="1" dirty="0"/>
              <a:t>       …</a:t>
            </a:r>
            <a:br>
              <a:rPr lang="en-US" sz="2000" b="1" dirty="0"/>
            </a:br>
            <a:r>
              <a:rPr lang="en-US" sz="2000" b="1" dirty="0"/>
              <a:t>     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if</a:t>
            </a:r>
            <a:r>
              <a:rPr lang="en-US" sz="2000" b="1" dirty="0"/>
              <a:t> 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not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f_sendRequest</a:t>
            </a:r>
            <a:r>
              <a:rPr lang="en-US" sz="2000" b="1" dirty="0"/>
              <a:t>(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p_name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v_rc</a:t>
            </a:r>
            <a:r>
              <a:rPr lang="en-US" sz="2000" b="1" dirty="0"/>
              <a:t>)) { </a:t>
            </a:r>
            <a:br>
              <a:rPr lang="en-US" sz="2000" dirty="0"/>
            </a:br>
            <a:r>
              <a:rPr lang="en-US" sz="2000" dirty="0"/>
              <a:t>           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en-US" sz="2000" b="1" dirty="0"/>
              <a:t> (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v_rc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+1000</a:t>
            </a:r>
            <a:r>
              <a:rPr lang="en-US" sz="2000" b="1" dirty="0"/>
              <a:t>); } </a:t>
            </a:r>
            <a:br>
              <a:rPr lang="en-US" sz="2000" b="1" dirty="0"/>
            </a:br>
            <a:r>
              <a:rPr lang="en-US" sz="2000" b="1" dirty="0"/>
              <a:t>       …</a:t>
            </a:r>
            <a:r>
              <a:rPr lang="de-DE" sz="2000" b="1" dirty="0"/>
              <a:t>}</a:t>
            </a:r>
            <a:endParaRPr lang="de-DE" sz="2000" dirty="0"/>
          </a:p>
        </p:txBody>
      </p:sp>
      <p:sp>
        <p:nvSpPr>
          <p:cNvPr id="6" name="Ovale Legende 7">
            <a:extLst>
              <a:ext uri="{FF2B5EF4-FFF2-40B4-BE49-F238E27FC236}">
                <a16:creationId xmlns:a16="http://schemas.microsoft.com/office/drawing/2014/main" id="{E14E72E1-DF7A-49F8-BC25-96D2ED261504}"/>
              </a:ext>
            </a:extLst>
          </p:cNvPr>
          <p:cNvSpPr/>
          <p:nvPr/>
        </p:nvSpPr>
        <p:spPr>
          <a:xfrm>
            <a:off x="9167630" y="3355128"/>
            <a:ext cx="2883885" cy="661629"/>
          </a:xfrm>
          <a:prstGeom prst="wedgeEllipseCallout">
            <a:avLst>
              <a:gd name="adj1" fmla="val -224138"/>
              <a:gd name="adj2" fmla="val 8868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match</a:t>
            </a:r>
            <a:r>
              <a:rPr lang="de-DE" b="1" dirty="0">
                <a:solidFill>
                  <a:schemeClr val="bg2"/>
                </a:solidFill>
              </a:rPr>
              <a:t> 2nd catch</a:t>
            </a:r>
          </a:p>
        </p:txBody>
      </p:sp>
      <p:sp>
        <p:nvSpPr>
          <p:cNvPr id="5" name="Ovale Legende 7">
            <a:extLst>
              <a:ext uri="{FF2B5EF4-FFF2-40B4-BE49-F238E27FC236}">
                <a16:creationId xmlns:a16="http://schemas.microsoft.com/office/drawing/2014/main" id="{E9F48702-AD4E-4A3B-8A3B-723089DFF9C3}"/>
              </a:ext>
            </a:extLst>
          </p:cNvPr>
          <p:cNvSpPr/>
          <p:nvPr/>
        </p:nvSpPr>
        <p:spPr>
          <a:xfrm>
            <a:off x="9167630" y="2510429"/>
            <a:ext cx="2883885" cy="661629"/>
          </a:xfrm>
          <a:prstGeom prst="wedgeEllipseCallout">
            <a:avLst>
              <a:gd name="adj1" fmla="val -135781"/>
              <a:gd name="adj2" fmla="val 6983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match</a:t>
            </a:r>
            <a:r>
              <a:rPr lang="de-DE" b="1" dirty="0">
                <a:solidFill>
                  <a:schemeClr val="bg2"/>
                </a:solidFill>
              </a:rPr>
              <a:t> 1st catch</a:t>
            </a:r>
          </a:p>
        </p:txBody>
      </p:sp>
    </p:spTree>
    <p:extLst>
      <p:ext uri="{BB962C8B-B14F-4D97-AF65-F5344CB8AC3E}">
        <p14:creationId xmlns:p14="http://schemas.microsoft.com/office/powerpoint/2010/main" val="16876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3EEF5802-39D5-419F-A260-8B28112B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890" y="3429000"/>
            <a:ext cx="3765944" cy="2678030"/>
          </a:xfrm>
        </p:spPr>
        <p:txBody>
          <a:bodyPr/>
          <a:lstStyle/>
          <a:p>
            <a:r>
              <a:rPr lang="en-US" dirty="0"/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2419966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25A1D5B-7154-4C57-A75D-3159D458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OO </a:t>
            </a:r>
            <a:r>
              <a:rPr lang="de-DE" dirty="0" err="1"/>
              <a:t>features</a:t>
            </a:r>
            <a:r>
              <a:rPr lang="de-DE" dirty="0"/>
              <a:t> in TTCN-3</a:t>
            </a:r>
            <a:br>
              <a:rPr lang="de-DE" dirty="0"/>
            </a:br>
            <a:r>
              <a:rPr lang="de-DE" sz="1400" dirty="0"/>
              <a:t>(https://ucaat.etsi.org/images/Presentations/2018/ObjectOriented_Features_of_TTCN_3_v5.pdf)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62C480-E6D3-4576-982B-65B46AB12B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de-DE" dirty="0"/>
              <a:t>Handling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bigger</a:t>
            </a:r>
            <a:r>
              <a:rPr lang="de-DE" dirty="0"/>
              <a:t> and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(</a:t>
            </a:r>
            <a:r>
              <a:rPr lang="de-DE" dirty="0" err="1"/>
              <a:t>hiding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„</a:t>
            </a:r>
            <a:r>
              <a:rPr lang="de-DE" dirty="0" err="1"/>
              <a:t>local</a:t>
            </a:r>
            <a:r>
              <a:rPr lang="de-DE" dirty="0"/>
              <a:t>“ </a:t>
            </a:r>
            <a:r>
              <a:rPr lang="de-DE" dirty="0" err="1"/>
              <a:t>details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Organize</a:t>
            </a:r>
            <a:r>
              <a:rPr lang="de-DE" dirty="0"/>
              <a:t> source code in a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and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operating</a:t>
            </a:r>
            <a:r>
              <a:rPr lang="de-DE" dirty="0"/>
              <a:t> on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kept</a:t>
            </a:r>
            <a:r>
              <a:rPr lang="de-DE" dirty="0"/>
              <a:t> </a:t>
            </a:r>
            <a:r>
              <a:rPr lang="de-DE" dirty="0" err="1"/>
              <a:t>together</a:t>
            </a:r>
            <a:endParaRPr lang="de-DE" dirty="0"/>
          </a:p>
          <a:p>
            <a:pPr lvl="1"/>
            <a:r>
              <a:rPr lang="de-DE" dirty="0"/>
              <a:t>Providing support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fine-grainded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hiding</a:t>
            </a:r>
            <a:endParaRPr lang="de-DE" dirty="0"/>
          </a:p>
          <a:p>
            <a:pPr lvl="1"/>
            <a:r>
              <a:rPr lang="de-DE" dirty="0"/>
              <a:t>Higher </a:t>
            </a:r>
            <a:r>
              <a:rPr lang="de-DE" dirty="0" err="1"/>
              <a:t>attraction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OO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developers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2382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F09A-DF06-4761-A140-C328CDE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Q&amp;A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EA205-E1F8-4322-899E-D7930D9337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algn="ctr"/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further</a:t>
            </a:r>
            <a:r>
              <a:rPr lang="de-DE" sz="2800" dirty="0"/>
              <a:t> </a:t>
            </a:r>
            <a:r>
              <a:rPr lang="de-DE" sz="2800" dirty="0" err="1"/>
              <a:t>information</a:t>
            </a:r>
            <a:r>
              <a:rPr lang="de-DE" sz="2800" dirty="0"/>
              <a:t> </a:t>
            </a:r>
            <a:r>
              <a:rPr lang="de-DE" sz="2800" dirty="0" err="1"/>
              <a:t>please</a:t>
            </a:r>
            <a:r>
              <a:rPr lang="de-DE" sz="2800" dirty="0"/>
              <a:t> </a:t>
            </a:r>
            <a:r>
              <a:rPr lang="de-DE" sz="2800" dirty="0" err="1"/>
              <a:t>visit</a:t>
            </a:r>
            <a:r>
              <a:rPr lang="de-DE" sz="2800" dirty="0"/>
              <a:t> </a:t>
            </a:r>
            <a:r>
              <a:rPr lang="de-DE" sz="2800" dirty="0">
                <a:hlinkClick r:id="rId2"/>
              </a:rPr>
              <a:t>www.ttcn-3.org</a:t>
            </a:r>
            <a:r>
              <a:rPr lang="de-DE" sz="2800" dirty="0"/>
              <a:t> </a:t>
            </a:r>
          </a:p>
          <a:p>
            <a:pPr algn="ctr"/>
            <a:r>
              <a:rPr lang="de-DE" sz="2800" dirty="0"/>
              <a:t>and/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contact</a:t>
            </a:r>
            <a:r>
              <a:rPr lang="de-DE" sz="2800" dirty="0"/>
              <a:t> ETSI TC MTS via </a:t>
            </a:r>
            <a:r>
              <a:rPr lang="de-DE" sz="2800" dirty="0">
                <a:hlinkClick r:id="rId3"/>
              </a:rPr>
              <a:t>www.etsi.org/MTS</a:t>
            </a:r>
            <a:r>
              <a:rPr lang="de-D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874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F10B98-F918-4273-B51D-45DB70B0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ideas</a:t>
            </a:r>
          </a:p>
        </p:txBody>
      </p:sp>
    </p:spTree>
    <p:extLst>
      <p:ext uri="{BB962C8B-B14F-4D97-AF65-F5344CB8AC3E}">
        <p14:creationId xmlns:p14="http://schemas.microsoft.com/office/powerpoint/2010/main" val="131912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B63E9C-7D67-4551-99E8-9806F9DA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ideas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0B2DC85-6B12-4865-9751-A976385556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Heighten appeal of TTCN-3 to users used to object-oriented programming</a:t>
            </a:r>
          </a:p>
          <a:p>
            <a:pPr lvl="1"/>
            <a:r>
              <a:rPr lang="en-US" dirty="0"/>
              <a:t>Use advantages of object-oriented modelling</a:t>
            </a:r>
          </a:p>
          <a:p>
            <a:pPr lvl="1"/>
            <a:r>
              <a:rPr lang="en-US" dirty="0"/>
              <a:t>Reduce TTCN-3 emulation of object-oriented features</a:t>
            </a:r>
          </a:p>
          <a:p>
            <a:pPr lvl="1"/>
            <a:r>
              <a:rPr lang="en-US" dirty="0"/>
              <a:t>Allow simple access to external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0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25A1D5B-7154-4C57-A75D-3159D458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OO </a:t>
            </a:r>
            <a:r>
              <a:rPr lang="de-DE" dirty="0" err="1"/>
              <a:t>programming</a:t>
            </a:r>
            <a:br>
              <a:rPr lang="de-DE" dirty="0"/>
            </a:br>
            <a:r>
              <a:rPr lang="de-DE" sz="1400" dirty="0"/>
              <a:t>(https://en.wikipedia.org/wiki/Object-oriented_programming)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62C480-E6D3-4576-982B-65B46AB12B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de-DE" dirty="0"/>
              <a:t>Concept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contain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</a:t>
            </a:r>
            <a:r>
              <a:rPr lang="de-DE" dirty="0" err="1"/>
              <a:t>fields</a:t>
            </a:r>
            <a:r>
              <a:rPr lang="de-DE" dirty="0"/>
              <a:t>: </a:t>
            </a:r>
            <a:r>
              <a:rPr lang="de-DE" dirty="0" err="1"/>
              <a:t>attributes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) and code (</a:t>
            </a:r>
            <a:r>
              <a:rPr lang="de-DE" dirty="0" err="1"/>
              <a:t>procedures</a:t>
            </a:r>
            <a:r>
              <a:rPr lang="de-DE" dirty="0"/>
              <a:t>: </a:t>
            </a:r>
            <a:r>
              <a:rPr lang="de-DE" dirty="0" err="1"/>
              <a:t>methods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Object‘s</a:t>
            </a:r>
            <a:r>
              <a:rPr lang="de-DE" dirty="0"/>
              <a:t> </a:t>
            </a:r>
            <a:r>
              <a:rPr lang="de-DE" dirty="0" err="1"/>
              <a:t>procedures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and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modify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 („</a:t>
            </a:r>
            <a:r>
              <a:rPr lang="de-DE" dirty="0" err="1"/>
              <a:t>this</a:t>
            </a:r>
            <a:r>
              <a:rPr lang="de-DE" dirty="0"/>
              <a:t>“ </a:t>
            </a:r>
            <a:r>
              <a:rPr lang="de-DE" dirty="0" err="1"/>
              <a:t>or</a:t>
            </a:r>
            <a:r>
              <a:rPr lang="de-DE" dirty="0"/>
              <a:t> „</a:t>
            </a:r>
            <a:r>
              <a:rPr lang="de-DE" dirty="0" err="1"/>
              <a:t>self</a:t>
            </a:r>
            <a:r>
              <a:rPr lang="de-DE" dirty="0"/>
              <a:t>“)</a:t>
            </a:r>
          </a:p>
          <a:p>
            <a:pPr lvl="1"/>
            <a:r>
              <a:rPr lang="de-DE" dirty="0"/>
              <a:t>OO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interact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others</a:t>
            </a:r>
            <a:endParaRPr lang="de-DE" dirty="0"/>
          </a:p>
          <a:p>
            <a:pPr lvl="1"/>
            <a:r>
              <a:rPr lang="de-DE" dirty="0"/>
              <a:t>Most OOP </a:t>
            </a:r>
            <a:r>
              <a:rPr lang="de-DE" dirty="0" err="1"/>
              <a:t>languages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class-based</a:t>
            </a:r>
            <a:r>
              <a:rPr lang="de-DE" dirty="0"/>
              <a:t>, i.e. </a:t>
            </a:r>
            <a:r>
              <a:rPr lang="de-DE" dirty="0" err="1"/>
              <a:t>objects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instances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classes</a:t>
            </a:r>
            <a:r>
              <a:rPr lang="de-DE" dirty="0"/>
              <a:t> (</a:t>
            </a:r>
            <a:r>
              <a:rPr lang="de-DE" dirty="0" err="1"/>
              <a:t>their</a:t>
            </a:r>
            <a:r>
              <a:rPr lang="de-DE" dirty="0"/>
              <a:t> „</a:t>
            </a:r>
            <a:r>
              <a:rPr lang="de-DE" dirty="0" err="1"/>
              <a:t>types</a:t>
            </a:r>
            <a:r>
              <a:rPr lang="de-DE" dirty="0"/>
              <a:t>“)</a:t>
            </a:r>
          </a:p>
        </p:txBody>
      </p:sp>
    </p:spTree>
    <p:extLst>
      <p:ext uri="{BB962C8B-B14F-4D97-AF65-F5344CB8AC3E}">
        <p14:creationId xmlns:p14="http://schemas.microsoft.com/office/powerpoint/2010/main" val="52231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25A1D5B-7154-4C57-A75D-3159D458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usual</a:t>
            </a:r>
            <a:r>
              <a:rPr lang="de-DE" dirty="0"/>
              <a:t> OO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languages</a:t>
            </a:r>
            <a:br>
              <a:rPr lang="de-DE" dirty="0"/>
            </a:br>
            <a:r>
              <a:rPr lang="de-DE" sz="1400" dirty="0">
                <a:solidFill>
                  <a:srgbClr val="004A8D"/>
                </a:solidFill>
              </a:rPr>
              <a:t>(https://ucaat.etsi.org/images/Presentations/2018/ObjectOriented_Features_of_TTCN_3_v5.pdf)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62C480-E6D3-4576-982B-65B46AB12B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Methods can be overridden, but </a:t>
            </a:r>
            <a:r>
              <a:rPr lang="en-US" b="1" dirty="0"/>
              <a:t>not overloaded</a:t>
            </a:r>
            <a:r>
              <a:rPr lang="en-US" dirty="0"/>
              <a:t>!</a:t>
            </a:r>
          </a:p>
          <a:p>
            <a:pPr lvl="1"/>
            <a:r>
              <a:rPr lang="en-US" b="1" dirty="0">
                <a:latin typeface="+mj-lt"/>
              </a:rPr>
              <a:t>Classes can have runs on, </a:t>
            </a:r>
            <a:r>
              <a:rPr lang="en-US" b="1" dirty="0" err="1">
                <a:latin typeface="+mj-lt"/>
              </a:rPr>
              <a:t>mtc</a:t>
            </a:r>
            <a:r>
              <a:rPr lang="en-US" b="1" dirty="0">
                <a:latin typeface="+mj-lt"/>
              </a:rPr>
              <a:t> and system clauses</a:t>
            </a:r>
            <a:r>
              <a:rPr lang="en-US" dirty="0">
                <a:latin typeface="+mj-lt"/>
              </a:rPr>
              <a:t>, which restrict the component context that is allowed to create objects of that class</a:t>
            </a:r>
            <a:r>
              <a:rPr lang="en-US" dirty="0"/>
              <a:t>.</a:t>
            </a:r>
            <a:endParaRPr lang="de-DE" dirty="0"/>
          </a:p>
          <a:p>
            <a:pPr lvl="1"/>
            <a:r>
              <a:rPr lang="en-US" dirty="0"/>
              <a:t>Member functions of a class with runs on, </a:t>
            </a:r>
            <a:r>
              <a:rPr lang="en-US" dirty="0" err="1"/>
              <a:t>mtc</a:t>
            </a:r>
            <a:r>
              <a:rPr lang="en-US" dirty="0"/>
              <a:t> or system clauses shall not have their own clauses, but inherit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87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3EEF5802-39D5-419F-A260-8B28112B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class types</a:t>
            </a:r>
          </a:p>
        </p:txBody>
      </p:sp>
    </p:spTree>
    <p:extLst>
      <p:ext uri="{BB962C8B-B14F-4D97-AF65-F5344CB8AC3E}">
        <p14:creationId xmlns:p14="http://schemas.microsoft.com/office/powerpoint/2010/main" val="146816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ABEA827D-6781-48F6-AD7C-CBEAAE28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class types using methods and fields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A488E29-BA81-4F60-8F99-2A548E8CF6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Inheritance and relationships between class definitions</a:t>
            </a:r>
          </a:p>
          <a:p>
            <a:pPr lvl="1"/>
            <a:r>
              <a:rPr lang="en-US" dirty="0"/>
              <a:t>Visibility of class members</a:t>
            </a:r>
          </a:p>
          <a:p>
            <a:pPr lvl="1"/>
            <a:r>
              <a:rPr lang="en-US" dirty="0"/>
              <a:t>Creation of class objects</a:t>
            </a:r>
          </a:p>
          <a:p>
            <a:pPr lvl="1"/>
            <a:r>
              <a:rPr lang="en-US" dirty="0"/>
              <a:t>Discrimination of classes</a:t>
            </a:r>
          </a:p>
          <a:p>
            <a:pPr lvl="1"/>
            <a:r>
              <a:rPr lang="en-US" dirty="0"/>
              <a:t>Casting</a:t>
            </a:r>
          </a:p>
        </p:txBody>
      </p:sp>
    </p:spTree>
    <p:extLst>
      <p:ext uri="{BB962C8B-B14F-4D97-AF65-F5344CB8AC3E}">
        <p14:creationId xmlns:p14="http://schemas.microsoft.com/office/powerpoint/2010/main" val="136311383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AD05EA6-9E27-4D1C-90B7-9947F66C1F4C}" vid="{760ADE90-7FFE-4EDE-A44F-81F5E52D7C9A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ETSI_CORPORATE_PRESENTATION_template_2019_Light_Version</Template>
  <TotalTime>0</TotalTime>
  <Words>2198</Words>
  <Application>Microsoft Office PowerPoint</Application>
  <PresentationFormat>Breitbild</PresentationFormat>
  <Paragraphs>288</Paragraphs>
  <Slides>34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Gulim</vt:lpstr>
      <vt:lpstr>Arial</vt:lpstr>
      <vt:lpstr>Calibri</vt:lpstr>
      <vt:lpstr>Calibri Light</vt:lpstr>
      <vt:lpstr>Consolas</vt:lpstr>
      <vt:lpstr>Tahoma</vt:lpstr>
      <vt:lpstr>Wingdings</vt:lpstr>
      <vt:lpstr>ETSI Corporate 2018</vt:lpstr>
      <vt:lpstr>    Webinar on TTCN-3 Language Extensions Object-Oriented Features (ETSI ES 203 790)</vt:lpstr>
      <vt:lpstr>Agenda</vt:lpstr>
      <vt:lpstr>Short summary on TTCN-3 in general (Webinar part 1)</vt:lpstr>
      <vt:lpstr>Motivation and ideas</vt:lpstr>
      <vt:lpstr>Motivation and ideas</vt:lpstr>
      <vt:lpstr>General introduction of OO programming (https://en.wikipedia.org/wiki/Object-oriented_programming)</vt:lpstr>
      <vt:lpstr>Differences against usual OO programming languages (https://ucaat.etsi.org/images/Presentations/2018/ObjectOriented_Features_of_TTCN_3_v5.pdf)</vt:lpstr>
      <vt:lpstr>Definition of class types</vt:lpstr>
      <vt:lpstr>Definition of class types using methods and fields</vt:lpstr>
      <vt:lpstr>Simple class definition</vt:lpstr>
      <vt:lpstr>Objects of classes (1)</vt:lpstr>
      <vt:lpstr>Objects of classes (2)</vt:lpstr>
      <vt:lpstr>Extension of classes</vt:lpstr>
      <vt:lpstr>Visibility of members</vt:lpstr>
      <vt:lpstr>Visibility of members (cont.)</vt:lpstr>
      <vt:lpstr>Component type restrictions</vt:lpstr>
      <vt:lpstr>Object reference</vt:lpstr>
      <vt:lpstr>Application example</vt:lpstr>
      <vt:lpstr>Application example</vt:lpstr>
      <vt:lpstr>Application background</vt:lpstr>
      <vt:lpstr>Semantic Annotation </vt:lpstr>
      <vt:lpstr>SemanticDescriptor in oneM2M</vt:lpstr>
      <vt:lpstr>SemanticDescriptor using class type</vt:lpstr>
      <vt:lpstr>OO application example</vt:lpstr>
      <vt:lpstr>OO types - example</vt:lpstr>
      <vt:lpstr>Exception handling</vt:lpstr>
      <vt:lpstr>Exception handling</vt:lpstr>
      <vt:lpstr>raise Exception statement</vt:lpstr>
      <vt:lpstr>Exception handling samples</vt:lpstr>
      <vt:lpstr>Exception handling – application example</vt:lpstr>
      <vt:lpstr>Exception handling – application example</vt:lpstr>
      <vt:lpstr>Miscellaneous</vt:lpstr>
      <vt:lpstr>Added value of OO features in TTCN-3 (https://ucaat.etsi.org/images/Presentations/2018/ObjectOriented_Features_of_TTCN_3_v5.pdf)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Axel Rennoch</dc:creator>
  <cp:keywords/>
  <cp:lastModifiedBy>Rennoch, Axel</cp:lastModifiedBy>
  <cp:revision>414</cp:revision>
  <dcterms:created xsi:type="dcterms:W3CDTF">2019-08-06T10:39:25Z</dcterms:created>
  <dcterms:modified xsi:type="dcterms:W3CDTF">2020-05-07T08:11:53Z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