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4" r:id="rId2"/>
    <p:sldId id="262" r:id="rId3"/>
    <p:sldId id="354" r:id="rId4"/>
    <p:sldId id="355" r:id="rId5"/>
    <p:sldId id="307" r:id="rId6"/>
    <p:sldId id="308" r:id="rId7"/>
    <p:sldId id="351" r:id="rId8"/>
    <p:sldId id="352" r:id="rId9"/>
    <p:sldId id="305" r:id="rId10"/>
    <p:sldId id="311" r:id="rId11"/>
    <p:sldId id="318" r:id="rId12"/>
    <p:sldId id="320" r:id="rId13"/>
    <p:sldId id="319" r:id="rId14"/>
    <p:sldId id="324" r:id="rId15"/>
    <p:sldId id="325" r:id="rId16"/>
    <p:sldId id="313" r:id="rId17"/>
    <p:sldId id="329" r:id="rId18"/>
    <p:sldId id="334" r:id="rId19"/>
    <p:sldId id="335" r:id="rId20"/>
    <p:sldId id="349" r:id="rId21"/>
    <p:sldId id="336" r:id="rId22"/>
    <p:sldId id="341" r:id="rId23"/>
    <p:sldId id="348" r:id="rId24"/>
    <p:sldId id="342" r:id="rId25"/>
    <p:sldId id="345" r:id="rId26"/>
    <p:sldId id="309" r:id="rId27"/>
    <p:sldId id="310" r:id="rId28"/>
    <p:sldId id="330" r:id="rId29"/>
    <p:sldId id="331" r:id="rId30"/>
    <p:sldId id="346" r:id="rId31"/>
    <p:sldId id="347" r:id="rId32"/>
    <p:sldId id="314" r:id="rId33"/>
    <p:sldId id="356" r:id="rId34"/>
    <p:sldId id="3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TCN-3 OO features" id="{6577BDD5-9E71-4B03-A7AB-956D5A42A96D}">
          <p14:sldIdLst>
            <p14:sldId id="264"/>
            <p14:sldId id="262"/>
            <p14:sldId id="354"/>
            <p14:sldId id="355"/>
            <p14:sldId id="307"/>
            <p14:sldId id="308"/>
            <p14:sldId id="351"/>
            <p14:sldId id="352"/>
          </p14:sldIdLst>
        </p14:section>
        <p14:section name="OO introduction" id="{1F810569-239B-420C-ACB1-53BF41419B2E}">
          <p14:sldIdLst>
            <p14:sldId id="305"/>
            <p14:sldId id="311"/>
            <p14:sldId id="318"/>
            <p14:sldId id="320"/>
            <p14:sldId id="319"/>
            <p14:sldId id="324"/>
            <p14:sldId id="325"/>
            <p14:sldId id="313"/>
            <p14:sldId id="329"/>
          </p14:sldIdLst>
        </p14:section>
        <p14:section name="OO application example" id="{868C6040-3BD8-4855-B6E7-F3ED935BAC61}">
          <p14:sldIdLst>
            <p14:sldId id="334"/>
            <p14:sldId id="335"/>
            <p14:sldId id="349"/>
            <p14:sldId id="336"/>
            <p14:sldId id="341"/>
            <p14:sldId id="348"/>
            <p14:sldId id="342"/>
            <p14:sldId id="345"/>
          </p14:sldIdLst>
        </p14:section>
        <p14:section name="Exception handling" id="{FAFA82D6-FCA0-47F1-824A-AB86A3335169}">
          <p14:sldIdLst>
            <p14:sldId id="309"/>
            <p14:sldId id="310"/>
            <p14:sldId id="330"/>
            <p14:sldId id="331"/>
            <p14:sldId id="346"/>
            <p14:sldId id="347"/>
          </p14:sldIdLst>
        </p14:section>
        <p14:section name="Miscellaneous" id="{5594345A-08BC-4284-B803-C87275888680}">
          <p14:sldIdLst>
            <p14:sldId id="314"/>
            <p14:sldId id="356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Rennoch, Axel" initials="RA" lastIdx="1" clrIdx="2">
    <p:extLst>
      <p:ext uri="{19B8F6BF-5375-455C-9EA6-DF929625EA0E}">
        <p15:presenceInfo xmlns:p15="http://schemas.microsoft.com/office/powerpoint/2012/main" userId="S-1-5-21-304915633-1749518693-3187353930-9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E1F0FF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7583" autoAdjust="0"/>
  </p:normalViewPr>
  <p:slideViewPr>
    <p:cSldViewPr snapToGrid="0" showGuides="1">
      <p:cViewPr varScale="1">
        <p:scale>
          <a:sx n="60" d="100"/>
          <a:sy n="60" d="100"/>
        </p:scale>
        <p:origin x="84" y="2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14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17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2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29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23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22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22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22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tcn-3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tcn-3.org/index.php/about/references/applicatio-domains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MTS" TargetMode="External"/><Relationship Id="rId2" Type="http://schemas.openxmlformats.org/officeDocument/2006/relationships/hyperlink" Target="http://www.ttcn-3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12.06.2020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947394"/>
            <a:ext cx="10998774" cy="178919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TTCN-3 Language Extensions</a:t>
            </a:r>
            <a:br>
              <a:rPr lang="en-US" dirty="0"/>
            </a:br>
            <a:r>
              <a:rPr lang="en-US" dirty="0"/>
              <a:t>Object-Oriented Features</a:t>
            </a:r>
            <a:br>
              <a:rPr lang="en-US" dirty="0"/>
            </a:br>
            <a:r>
              <a:rPr lang="en-US" sz="4000" dirty="0"/>
              <a:t>(ETSI ES 203 790)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TC MTS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ETSI webinar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class definition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class</a:t>
            </a:r>
            <a:r>
              <a:rPr lang="en-US" dirty="0"/>
              <a:t> defines a new </a:t>
            </a:r>
            <a:r>
              <a:rPr lang="en-US" b="1" dirty="0">
                <a:solidFill>
                  <a:schemeClr val="tx2"/>
                </a:solidFill>
              </a:rPr>
              <a:t>TTCN-3 type</a:t>
            </a:r>
            <a:r>
              <a:rPr lang="en-US" dirty="0"/>
              <a:t>, containing one or more members:</a:t>
            </a:r>
          </a:p>
          <a:p>
            <a:pPr lvl="2"/>
            <a:r>
              <a:rPr lang="en-US" u="sng" dirty="0"/>
              <a:t>Fields: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var</a:t>
            </a:r>
            <a:r>
              <a:rPr lang="en-US" dirty="0"/>
              <a:t>,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const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template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port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timer</a:t>
            </a:r>
          </a:p>
          <a:p>
            <a:pPr lvl="2"/>
            <a:r>
              <a:rPr lang="en-US" u="sng" dirty="0"/>
              <a:t>Methods: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function</a:t>
            </a:r>
            <a:r>
              <a:rPr lang="en-US" dirty="0"/>
              <a:t>, constructor (</a:t>
            </a:r>
            <a:r>
              <a:rPr lang="de-DE" dirty="0" err="1">
                <a:solidFill>
                  <a:schemeClr val="tx2"/>
                </a:solidFill>
                <a:latin typeface="Consolas" panose="020B0609020204030204" pitchFamily="49" charset="0"/>
              </a:rPr>
              <a:t>create</a:t>
            </a:r>
            <a:r>
              <a:rPr lang="en-US" dirty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9758" y="3324261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fields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methods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noname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Ovale Legende 4"/>
          <p:cNvSpPr/>
          <p:nvPr/>
        </p:nvSpPr>
        <p:spPr>
          <a:xfrm>
            <a:off x="6576965" y="6020804"/>
            <a:ext cx="3335961" cy="661629"/>
          </a:xfrm>
          <a:prstGeom prst="wedgeEllipseCallout">
            <a:avLst>
              <a:gd name="adj1" fmla="val -156785"/>
              <a:gd name="adj2" fmla="val -12946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reference a member of own object (class)</a:t>
            </a:r>
          </a:p>
        </p:txBody>
      </p:sp>
    </p:spTree>
    <p:extLst>
      <p:ext uri="{BB962C8B-B14F-4D97-AF65-F5344CB8AC3E}">
        <p14:creationId xmlns:p14="http://schemas.microsoft.com/office/powerpoint/2010/main" val="8719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i="1" dirty="0">
                <a:solidFill>
                  <a:srgbClr val="C00000"/>
                </a:solidFill>
              </a:rPr>
              <a:t>object</a:t>
            </a:r>
            <a:r>
              <a:rPr lang="en-US" dirty="0"/>
              <a:t> is an instance (i.e. a </a:t>
            </a:r>
            <a:r>
              <a:rPr lang="en-US" i="1" dirty="0"/>
              <a:t>value</a:t>
            </a:r>
            <a:r>
              <a:rPr lang="en-US" dirty="0"/>
              <a:t>) of a </a:t>
            </a:r>
            <a:r>
              <a:rPr lang="en-US" i="1" dirty="0"/>
              <a:t>class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comprising a data instance of </a:t>
            </a:r>
            <a:r>
              <a:rPr lang="en-US" u="sng" dirty="0"/>
              <a:t>each</a:t>
            </a:r>
            <a:r>
              <a:rPr lang="en-US" dirty="0"/>
              <a:t> field of the class,</a:t>
            </a:r>
          </a:p>
          <a:p>
            <a:pPr lvl="2"/>
            <a:r>
              <a:rPr lang="en-US" dirty="0"/>
              <a:t>created after invocation of the constructor of the class</a:t>
            </a:r>
          </a:p>
          <a:p>
            <a:pPr lvl="2"/>
            <a:r>
              <a:rPr lang="en-US" dirty="0"/>
              <a:t>can be created in a behavior running on a TTCN-3 component (the </a:t>
            </a:r>
            <a:r>
              <a:rPr lang="en-US" i="1" dirty="0"/>
              <a:t>owner</a:t>
            </a:r>
            <a:r>
              <a:rPr lang="en-US" dirty="0"/>
              <a:t> of the object)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chemeClr val="accent1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noname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054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u="sng" dirty="0"/>
              <a:t>Implicit</a:t>
            </a:r>
            <a:r>
              <a:rPr lang="en-US" dirty="0"/>
              <a:t> constructor </a:t>
            </a:r>
            <a:r>
              <a:rPr lang="en-US" i="1" dirty="0"/>
              <a:t>(</a:t>
            </a:r>
            <a:r>
              <a:rPr lang="en-US" i="1" u="sng" dirty="0"/>
              <a:t>not</a:t>
            </a:r>
            <a:r>
              <a:rPr lang="en-US" i="1" dirty="0"/>
              <a:t> required to be specified)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object reference is contained in a variable of a class type.</a:t>
            </a:r>
          </a:p>
          <a:p>
            <a:pPr lvl="1"/>
            <a:r>
              <a:rPr lang="en-US" u="sng" dirty="0"/>
              <a:t>Creation</a:t>
            </a:r>
            <a:r>
              <a:rPr lang="en-US" dirty="0"/>
              <a:t> and use of the object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3678911"/>
            <a:ext cx="9942912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09758" y="5331802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5271868" y="5851533"/>
            <a:ext cx="3073062" cy="661629"/>
          </a:xfrm>
          <a:prstGeom prst="wedgeEllipseCallout">
            <a:avLst>
              <a:gd name="adj1" fmla="val -110530"/>
              <a:gd name="adj2" fmla="val -484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</a:p>
        </p:txBody>
      </p:sp>
    </p:spTree>
    <p:extLst>
      <p:ext uri="{BB962C8B-B14F-4D97-AF65-F5344CB8AC3E}">
        <p14:creationId xmlns:p14="http://schemas.microsoft.com/office/powerpoint/2010/main" val="175278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of classes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class definition inherits all declarations from its super class</a:t>
            </a:r>
          </a:p>
          <a:p>
            <a:pPr lvl="1"/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9758" y="1608883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v_position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879592" y="1312643"/>
            <a:ext cx="2570852" cy="661629"/>
          </a:xfrm>
          <a:prstGeom prst="wedgeEllipseCallout">
            <a:avLst>
              <a:gd name="adj1" fmla="val -117716"/>
              <a:gd name="adj2" fmla="val 1042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superclass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rgbClr val="004A8D"/>
                </a:solidFill>
              </a:rPr>
              <a:t>EtsiPerson</a:t>
            </a:r>
            <a:endParaRPr lang="de-DE" dirty="0">
              <a:solidFill>
                <a:srgbClr val="004A8D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8919770" y="3789727"/>
            <a:ext cx="2570852" cy="661629"/>
          </a:xfrm>
          <a:prstGeom prst="wedgeEllipseCallout">
            <a:avLst>
              <a:gd name="adj1" fmla="val -120949"/>
              <a:gd name="adj2" fmla="val -1137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subclass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dirty="0">
                <a:solidFill>
                  <a:srgbClr val="004A8D"/>
                </a:solidFill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237567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92382"/>
            <a:ext cx="11225625" cy="4888189"/>
          </a:xfrm>
        </p:spPr>
        <p:txBody>
          <a:bodyPr/>
          <a:lstStyle/>
          <a:p>
            <a:pPr lvl="1"/>
            <a:r>
              <a:rPr lang="en-US" u="sng" dirty="0"/>
              <a:t>Fields</a:t>
            </a:r>
            <a:r>
              <a:rPr lang="en-US" dirty="0"/>
              <a:t> are </a:t>
            </a:r>
            <a:r>
              <a:rPr lang="en-US" i="1" dirty="0"/>
              <a:t>private </a:t>
            </a:r>
            <a:r>
              <a:rPr lang="en-US" dirty="0"/>
              <a:t>or</a:t>
            </a:r>
            <a:r>
              <a:rPr lang="en-US" i="1" dirty="0"/>
              <a:t> protected </a:t>
            </a:r>
            <a:r>
              <a:rPr lang="en-US" dirty="0"/>
              <a:t>(default is protected)</a:t>
            </a:r>
          </a:p>
          <a:p>
            <a:pPr lvl="2"/>
            <a:r>
              <a:rPr lang="en-US" dirty="0"/>
              <a:t>and can not be overwritten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lnSpc>
                <a:spcPct val="200000"/>
              </a:lnSpc>
              <a:spcBef>
                <a:spcPts val="2400"/>
              </a:spcBef>
            </a:pPr>
            <a:r>
              <a:rPr lang="en-US" i="1" dirty="0"/>
              <a:t>private </a:t>
            </a:r>
            <a:r>
              <a:rPr lang="en-US" dirty="0"/>
              <a:t>and</a:t>
            </a:r>
            <a:r>
              <a:rPr lang="en-US" i="1" dirty="0"/>
              <a:t> protected </a:t>
            </a:r>
            <a:r>
              <a:rPr lang="en-US" u="sng" dirty="0"/>
              <a:t>members</a:t>
            </a:r>
            <a:r>
              <a:rPr lang="en-US" dirty="0"/>
              <a:t> can not be accessed outside their class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2229202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v_position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public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264908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56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  <a:p>
            <a:pPr lvl="1" indent="-457200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            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049034" y="3343033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9049034" y="2146734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8146129" y="5699626"/>
            <a:ext cx="2887074" cy="661629"/>
          </a:xfrm>
          <a:prstGeom prst="wedgeEllipseCallout">
            <a:avLst>
              <a:gd name="adj1" fmla="val -200977"/>
              <a:gd name="adj2" fmla="val -3711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Anthony56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4640731" y="6109771"/>
            <a:ext cx="2932164" cy="661629"/>
          </a:xfrm>
          <a:prstGeom prst="wedgeEllipseCallout">
            <a:avLst>
              <a:gd name="adj1" fmla="val -90611"/>
              <a:gd name="adj2" fmla="val -458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u="sng" dirty="0">
                <a:solidFill>
                  <a:schemeClr val="bg2"/>
                </a:solidFill>
              </a:rPr>
              <a:t>ERROR</a:t>
            </a:r>
            <a:r>
              <a:rPr lang="en-US" b="1" dirty="0">
                <a:solidFill>
                  <a:schemeClr val="bg2"/>
                </a:solidFill>
              </a:rPr>
              <a:t>: no access to fields</a:t>
            </a:r>
          </a:p>
        </p:txBody>
      </p:sp>
    </p:spTree>
    <p:extLst>
      <p:ext uri="{BB962C8B-B14F-4D97-AF65-F5344CB8AC3E}">
        <p14:creationId xmlns:p14="http://schemas.microsoft.com/office/powerpoint/2010/main" val="24154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 (cont.)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663" y="1404851"/>
            <a:ext cx="11225625" cy="5270132"/>
          </a:xfrm>
        </p:spPr>
        <p:txBody>
          <a:bodyPr/>
          <a:lstStyle/>
          <a:p>
            <a:pPr lvl="1"/>
            <a:r>
              <a:rPr lang="en-US" u="sng" dirty="0"/>
              <a:t>Methods</a:t>
            </a:r>
            <a:r>
              <a:rPr lang="en-US" dirty="0"/>
              <a:t> are </a:t>
            </a:r>
            <a:r>
              <a:rPr lang="en-US" i="1" dirty="0"/>
              <a:t>private</a:t>
            </a:r>
            <a:r>
              <a:rPr lang="en-US" dirty="0"/>
              <a:t>, </a:t>
            </a:r>
            <a:r>
              <a:rPr lang="en-US" i="1" dirty="0"/>
              <a:t>protected</a:t>
            </a:r>
            <a:r>
              <a:rPr lang="en-US" dirty="0"/>
              <a:t> or </a:t>
            </a:r>
            <a:r>
              <a:rPr lang="en-US" i="1" dirty="0"/>
              <a:t>public</a:t>
            </a:r>
            <a:r>
              <a:rPr lang="en-US" dirty="0"/>
              <a:t> (default is protected)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i="1" dirty="0"/>
              <a:t>Public</a:t>
            </a:r>
            <a:r>
              <a:rPr lang="en-US" dirty="0"/>
              <a:t> member functions can only be overwritten by </a:t>
            </a:r>
            <a:r>
              <a:rPr lang="en-US" i="1" dirty="0"/>
              <a:t>public</a:t>
            </a:r>
            <a:r>
              <a:rPr lang="en-US" dirty="0"/>
              <a:t> member functions </a:t>
            </a:r>
            <a:br>
              <a:rPr lang="en-US" dirty="0"/>
            </a:br>
            <a:r>
              <a:rPr lang="en-US" dirty="0"/>
              <a:t>and can be called from any behavior on the object’s owner component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0663" y="1942915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b="1" strike="sngStrike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public 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f_superLog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super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Alex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9" y="5717722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NewPerson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v_chair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f_superLog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110728" y="2997907"/>
            <a:ext cx="2883885" cy="661629"/>
          </a:xfrm>
          <a:prstGeom prst="wedgeEllipseCallout">
            <a:avLst>
              <a:gd name="adj1" fmla="val -247951"/>
              <a:gd name="adj2" fmla="val -584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method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4683879" y="6127877"/>
            <a:ext cx="3010262" cy="661629"/>
          </a:xfrm>
          <a:prstGeom prst="wedgeEllipseCallout">
            <a:avLst>
              <a:gd name="adj1" fmla="val -84611"/>
              <a:gd name="adj2" fmla="val -3149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</a:p>
        </p:txBody>
      </p:sp>
    </p:spTree>
    <p:extLst>
      <p:ext uri="{BB962C8B-B14F-4D97-AF65-F5344CB8AC3E}">
        <p14:creationId xmlns:p14="http://schemas.microsoft.com/office/powerpoint/2010/main" val="69007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type restrictions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i="1" dirty="0"/>
              <a:t>runs on</a:t>
            </a:r>
            <a:r>
              <a:rPr lang="en-US" dirty="0"/>
              <a:t>, </a:t>
            </a:r>
            <a:r>
              <a:rPr lang="en-US" i="1" dirty="0"/>
              <a:t>system</a:t>
            </a:r>
            <a:r>
              <a:rPr lang="en-US" dirty="0"/>
              <a:t>, </a:t>
            </a:r>
            <a:r>
              <a:rPr lang="en-US" i="1" dirty="0" err="1"/>
              <a:t>mtc</a:t>
            </a:r>
            <a:r>
              <a:rPr lang="en-US" dirty="0"/>
              <a:t> clauses restrict the component type that can create objects of that class (inherited from superclass) and shall be compatible with superclass clauses</a:t>
            </a:r>
          </a:p>
          <a:p>
            <a:pPr lvl="1"/>
            <a:r>
              <a:rPr lang="en-US" i="1" dirty="0"/>
              <a:t>function</a:t>
            </a:r>
            <a:r>
              <a:rPr lang="en-US" dirty="0"/>
              <a:t> members inherit restrictions from the (super)class </a:t>
            </a:r>
            <a:br>
              <a:rPr lang="en-US" dirty="0"/>
            </a:br>
            <a:r>
              <a:rPr lang="en-US" dirty="0"/>
              <a:t>(no own </a:t>
            </a:r>
            <a:r>
              <a:rPr lang="en-US" i="1" dirty="0"/>
              <a:t>runs on</a:t>
            </a:r>
            <a:r>
              <a:rPr lang="en-US" dirty="0"/>
              <a:t>, </a:t>
            </a:r>
            <a:r>
              <a:rPr lang="en-US" i="1" dirty="0"/>
              <a:t>system</a:t>
            </a:r>
            <a:r>
              <a:rPr lang="en-US" dirty="0"/>
              <a:t>, </a:t>
            </a:r>
            <a:r>
              <a:rPr lang="en-US" i="1" dirty="0"/>
              <a:t>mts</a:t>
            </a:r>
            <a:r>
              <a:rPr lang="en-US" dirty="0"/>
              <a:t> clauses)</a:t>
            </a:r>
          </a:p>
          <a:p>
            <a:pPr lvl="1"/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09758" y="3587311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component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port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;…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runs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on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system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MySUT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mtc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MyTester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v_name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f_nameLog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.receive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883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reference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To access an object </a:t>
            </a:r>
            <a:r>
              <a:rPr lang="en-US" i="1" dirty="0"/>
              <a:t>instance</a:t>
            </a:r>
            <a:r>
              <a:rPr lang="en-US" dirty="0"/>
              <a:t> an object </a:t>
            </a:r>
            <a:r>
              <a:rPr lang="en-US" i="1" dirty="0"/>
              <a:t>reference</a:t>
            </a:r>
            <a:r>
              <a:rPr lang="en-US" dirty="0"/>
              <a:t> is needed.</a:t>
            </a:r>
          </a:p>
          <a:p>
            <a:pPr lvl="1"/>
            <a:r>
              <a:rPr lang="en-US" dirty="0"/>
              <a:t>The object is not copied when used as an actual parameter or assigned to a variable (only the reference). </a:t>
            </a:r>
          </a:p>
          <a:p>
            <a:pPr lvl="2"/>
            <a:r>
              <a:rPr lang="en-US" u="sng" dirty="0"/>
              <a:t>Multiple variables can contain a reference to the same object simultaneously.</a:t>
            </a:r>
          </a:p>
          <a:p>
            <a:pPr lvl="1"/>
            <a:r>
              <a:rPr lang="en-US" dirty="0"/>
              <a:t>Objects cannot be shared by multiple components.</a:t>
            </a:r>
          </a:p>
          <a:p>
            <a:pPr lvl="1"/>
            <a:r>
              <a:rPr lang="en-US" dirty="0"/>
              <a:t>Object references can be cast to another class</a:t>
            </a:r>
          </a:p>
          <a:p>
            <a:pPr lvl="2"/>
            <a:r>
              <a:rPr lang="en-US" dirty="0"/>
              <a:t>New class shall be within the set of (direct or indirect) superclass or subclass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4921860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Person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v_person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Anthony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v_etsichair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=&gt;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EtsiPerson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Ovale Legende 8">
            <a:extLst>
              <a:ext uri="{FF2B5EF4-FFF2-40B4-BE49-F238E27FC236}">
                <a16:creationId xmlns:a16="http://schemas.microsoft.com/office/drawing/2014/main" id="{D26C6B57-EA68-4618-A629-DDD498D21EC3}"/>
              </a:ext>
            </a:extLst>
          </p:cNvPr>
          <p:cNvSpPr/>
          <p:nvPr/>
        </p:nvSpPr>
        <p:spPr>
          <a:xfrm>
            <a:off x="5492829" y="5837262"/>
            <a:ext cx="2570852" cy="661629"/>
          </a:xfrm>
          <a:prstGeom prst="wedgeEllipseCallout">
            <a:avLst>
              <a:gd name="adj1" fmla="val -126717"/>
              <a:gd name="adj2" fmla="val -10130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Identical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dirty="0" err="1">
                <a:solidFill>
                  <a:schemeClr val="bg2"/>
                </a:solidFill>
              </a:rPr>
              <a:t>objects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Ovale Legende 8">
            <a:extLst>
              <a:ext uri="{FF2B5EF4-FFF2-40B4-BE49-F238E27FC236}">
                <a16:creationId xmlns:a16="http://schemas.microsoft.com/office/drawing/2014/main" id="{570D2169-3614-437B-86D0-A27FE16AAB4C}"/>
              </a:ext>
            </a:extLst>
          </p:cNvPr>
          <p:cNvSpPr/>
          <p:nvPr/>
        </p:nvSpPr>
        <p:spPr>
          <a:xfrm>
            <a:off x="5492829" y="5826458"/>
            <a:ext cx="2786198" cy="661629"/>
          </a:xfrm>
          <a:prstGeom prst="wedgeEllipseCallout">
            <a:avLst>
              <a:gd name="adj1" fmla="val -46930"/>
              <a:gd name="adj2" fmla="val -9134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two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dirty="0" err="1">
                <a:solidFill>
                  <a:schemeClr val="bg2"/>
                </a:solidFill>
              </a:rPr>
              <a:t>references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dirty="0" err="1">
                <a:solidFill>
                  <a:schemeClr val="bg2"/>
                </a:solidFill>
              </a:rPr>
              <a:t>for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dirty="0" err="1">
                <a:solidFill>
                  <a:schemeClr val="bg2"/>
                </a:solidFill>
              </a:rPr>
              <a:t>the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u="sng" dirty="0" err="1">
                <a:solidFill>
                  <a:schemeClr val="bg2"/>
                </a:solidFill>
              </a:rPr>
              <a:t>one</a:t>
            </a:r>
            <a:r>
              <a:rPr lang="de-DE" b="1" i="1" dirty="0">
                <a:solidFill>
                  <a:schemeClr val="bg2"/>
                </a:solidFill>
              </a:rPr>
              <a:t> </a:t>
            </a:r>
            <a:r>
              <a:rPr lang="de-DE" b="1" i="1" dirty="0" err="1">
                <a:solidFill>
                  <a:schemeClr val="bg2"/>
                </a:solidFill>
              </a:rPr>
              <a:t>object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70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11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Application background: </a:t>
            </a:r>
          </a:p>
          <a:p>
            <a:pPr lvl="2"/>
            <a:r>
              <a:rPr lang="en-GB" dirty="0"/>
              <a:t>oneM2M common service/application elements (CSE/AE)</a:t>
            </a:r>
          </a:p>
          <a:p>
            <a:pPr lvl="2"/>
            <a:r>
              <a:rPr lang="en-GB" dirty="0"/>
              <a:t>sample use cases</a:t>
            </a:r>
          </a:p>
          <a:p>
            <a:pPr lvl="1"/>
            <a:r>
              <a:rPr lang="en-GB" dirty="0"/>
              <a:t>Specification of semantic descriptor (TTCN-3)</a:t>
            </a:r>
          </a:p>
          <a:p>
            <a:pPr lvl="2"/>
            <a:r>
              <a:rPr lang="en-GB" dirty="0"/>
              <a:t>class type instead of record type</a:t>
            </a:r>
          </a:p>
          <a:p>
            <a:pPr lvl="2"/>
            <a:r>
              <a:rPr lang="en-GB" dirty="0"/>
              <a:t>sample application (extended class)</a:t>
            </a:r>
          </a:p>
        </p:txBody>
      </p:sp>
    </p:spTree>
    <p:extLst>
      <p:ext uri="{BB962C8B-B14F-4D97-AF65-F5344CB8AC3E}">
        <p14:creationId xmlns:p14="http://schemas.microsoft.com/office/powerpoint/2010/main" val="42227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Short summary on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TTCN-3</a:t>
            </a:r>
            <a:r>
              <a:rPr lang="en-US" dirty="0"/>
              <a:t> in general (Webinar part 1)</a:t>
            </a:r>
          </a:p>
          <a:p>
            <a:pPr lvl="1"/>
            <a:r>
              <a:rPr lang="en-US" dirty="0"/>
              <a:t>Motivation and ideas</a:t>
            </a:r>
          </a:p>
          <a:p>
            <a:pPr lvl="2"/>
            <a:r>
              <a:rPr lang="en-US" dirty="0"/>
              <a:t>Added value of OO for TTCN-3</a:t>
            </a:r>
          </a:p>
          <a:p>
            <a:pPr lvl="2"/>
            <a:r>
              <a:rPr lang="en-US" dirty="0"/>
              <a:t>General introduction on OO</a:t>
            </a:r>
          </a:p>
          <a:p>
            <a:pPr lvl="2"/>
            <a:r>
              <a:rPr lang="en-US" dirty="0"/>
              <a:t>Differences against OO programming languages</a:t>
            </a:r>
          </a:p>
          <a:p>
            <a:pPr lvl="1"/>
            <a:r>
              <a:rPr lang="en-US" dirty="0"/>
              <a:t>Details on TTCN-3 OO languages features</a:t>
            </a:r>
          </a:p>
          <a:p>
            <a:pPr lvl="2"/>
            <a:r>
              <a:rPr lang="en-US" dirty="0"/>
              <a:t>Definition of class types using methods and fields</a:t>
            </a:r>
          </a:p>
          <a:p>
            <a:pPr lvl="2"/>
            <a:r>
              <a:rPr lang="en-US" dirty="0"/>
              <a:t>Exception handling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oneM2M common service/application elements (CSE/AE)</a:t>
            </a:r>
          </a:p>
          <a:p>
            <a:pPr lvl="1"/>
            <a:r>
              <a:rPr lang="en-GB" dirty="0"/>
              <a:t>Addition of semantics annotations: </a:t>
            </a:r>
            <a:br>
              <a:rPr lang="en-GB" dirty="0"/>
            </a:br>
            <a:r>
              <a:rPr lang="en-GB" dirty="0"/>
              <a:t>to discover dedicated AE‘s (e.g. sensors), based on their location (e.g. area) or kind (e.g. temperature) etc.</a:t>
            </a:r>
          </a:p>
          <a:p>
            <a:pPr lvl="1"/>
            <a:r>
              <a:rPr lang="en-GB" dirty="0"/>
              <a:t>Possible scenarios: </a:t>
            </a:r>
          </a:p>
          <a:p>
            <a:pPr lvl="2"/>
            <a:r>
              <a:rPr lang="en-GB" dirty="0"/>
              <a:t>creation of AE representation at CSE (e.g. container, </a:t>
            </a:r>
            <a:r>
              <a:rPr lang="en-GB" dirty="0" err="1"/>
              <a:t>contentInstance</a:t>
            </a:r>
            <a:r>
              <a:rPr lang="en-GB" dirty="0"/>
              <a:t>), </a:t>
            </a:r>
            <a:br>
              <a:rPr lang="en-GB" dirty="0"/>
            </a:br>
            <a:r>
              <a:rPr lang="en-GB" dirty="0"/>
              <a:t>e.g. temperature sensors</a:t>
            </a:r>
          </a:p>
          <a:p>
            <a:pPr lvl="2"/>
            <a:r>
              <a:rPr lang="en-GB" dirty="0"/>
              <a:t>addition of semantic descriptors to AE representation, by other AE (e.g. dashboard)</a:t>
            </a:r>
          </a:p>
          <a:p>
            <a:pPr lvl="2"/>
            <a:r>
              <a:rPr lang="en-GB" dirty="0"/>
              <a:t>semantic discovery, requested by other AE (e.g. mobile handheld)</a:t>
            </a:r>
          </a:p>
        </p:txBody>
      </p:sp>
    </p:spTree>
    <p:extLst>
      <p:ext uri="{BB962C8B-B14F-4D97-AF65-F5344CB8AC3E}">
        <p14:creationId xmlns:p14="http://schemas.microsoft.com/office/powerpoint/2010/main" val="191271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/>
          <p:nvPr/>
        </p:nvCxnSpPr>
        <p:spPr>
          <a:xfrm>
            <a:off x="2463555" y="2408300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2559802" y="2389150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annotation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237" y="1250678"/>
            <a:ext cx="1518241" cy="15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3393210" y="1500133"/>
            <a:ext cx="315694" cy="4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0" y="1638301"/>
            <a:ext cx="1040241" cy="10542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24814" y="2098587"/>
            <a:ext cx="718865" cy="652789"/>
            <a:chOff x="908663" y="5209922"/>
            <a:chExt cx="718865" cy="65278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5209922"/>
              <a:ext cx="414065" cy="34798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63" y="5362322"/>
              <a:ext cx="414065" cy="3479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63" y="5514722"/>
              <a:ext cx="414065" cy="347989"/>
            </a:xfrm>
            <a:prstGeom prst="rect">
              <a:avLst/>
            </a:prstGeom>
          </p:spPr>
        </p:pic>
      </p:grpSp>
      <p:cxnSp>
        <p:nvCxnSpPr>
          <p:cNvPr id="17" name="Elbow Connector 16"/>
          <p:cNvCxnSpPr/>
          <p:nvPr/>
        </p:nvCxnSpPr>
        <p:spPr>
          <a:xfrm>
            <a:off x="2334542" y="2256809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0849" y="184848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3035554" y="2337737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AE-1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8447031" y="2321300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AE-2</a:t>
            </a:r>
          </a:p>
        </p:txBody>
      </p:sp>
      <p:cxnSp>
        <p:nvCxnSpPr>
          <p:cNvPr id="83" name="Straight Connector 82"/>
          <p:cNvCxnSpPr>
            <a:cxnSpLocks/>
            <a:stCxn id="71" idx="3"/>
          </p:cNvCxnSpPr>
          <p:nvPr/>
        </p:nvCxnSpPr>
        <p:spPr>
          <a:xfrm flipV="1">
            <a:off x="3675517" y="2552120"/>
            <a:ext cx="1478137" cy="64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41" idx="3"/>
            <a:endCxn id="72" idx="1"/>
          </p:cNvCxnSpPr>
          <p:nvPr/>
        </p:nvCxnSpPr>
        <p:spPr>
          <a:xfrm flipV="1">
            <a:off x="5708945" y="2536324"/>
            <a:ext cx="2738087" cy="164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939762" y="571238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AE:	Application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CSE:	Common Services Entity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75735" y="3450409"/>
            <a:ext cx="701076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AE-1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1284" y="3879366"/>
            <a:ext cx="990600" cy="306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container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852611" y="3029332"/>
            <a:ext cx="1019400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CSEBase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228616" y="3360729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28617" y="3603651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67211" y="3762202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0311" y="4019932"/>
            <a:ext cx="2667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6322311" y="4331489"/>
            <a:ext cx="1502100" cy="3922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contentInstance1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Content: 32</a:t>
            </a:r>
            <a:endParaRPr kumimoji="0" lang="en-GB" altLang="ko-KR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3711" y="4185754"/>
            <a:ext cx="0" cy="28793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93712" y="4485477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686656" y="1613509"/>
            <a:ext cx="1261908" cy="1154274"/>
            <a:chOff x="3767292" y="1280581"/>
            <a:chExt cx="1261908" cy="1154274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ECD13BF-C4CB-4A75-BCD8-793E8CA67CEB}"/>
              </a:ext>
            </a:extLst>
          </p:cNvPr>
          <p:cNvSpPr/>
          <p:nvPr/>
        </p:nvSpPr>
        <p:spPr>
          <a:xfrm>
            <a:off x="2779512" y="3246304"/>
            <a:ext cx="1413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 registration and container creation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E57B9-5AFE-4CDD-BDD0-7A1119D1C08B}"/>
              </a:ext>
            </a:extLst>
          </p:cNvPr>
          <p:cNvCxnSpPr/>
          <p:nvPr/>
        </p:nvCxnSpPr>
        <p:spPr>
          <a:xfrm>
            <a:off x="2971800" y="3771900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8">
            <a:extLst>
              <a:ext uri="{FF2B5EF4-FFF2-40B4-BE49-F238E27FC236}">
                <a16:creationId xmlns:a16="http://schemas.microsoft.com/office/drawing/2014/main" id="{A74D5BBB-CEA2-49B7-BE75-D60CEAF1F759}"/>
              </a:ext>
            </a:extLst>
          </p:cNvPr>
          <p:cNvSpPr/>
          <p:nvPr/>
        </p:nvSpPr>
        <p:spPr>
          <a:xfrm>
            <a:off x="3243356" y="4253538"/>
            <a:ext cx="432160" cy="313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FA96E0-F167-4462-B5ED-039C15AA631C}"/>
              </a:ext>
            </a:extLst>
          </p:cNvPr>
          <p:cNvSpPr/>
          <p:nvPr/>
        </p:nvSpPr>
        <p:spPr>
          <a:xfrm>
            <a:off x="3082595" y="3965740"/>
            <a:ext cx="79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reading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9DD3C8-2D19-43BA-BE2D-79D0937AE6A7}"/>
              </a:ext>
            </a:extLst>
          </p:cNvPr>
          <p:cNvCxnSpPr/>
          <p:nvPr/>
        </p:nvCxnSpPr>
        <p:spPr>
          <a:xfrm>
            <a:off x="2964424" y="4664079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509E09E-B567-4120-8A03-FE88B6BD6DC9}"/>
              </a:ext>
            </a:extLst>
          </p:cNvPr>
          <p:cNvSpPr txBox="1"/>
          <p:nvPr/>
        </p:nvSpPr>
        <p:spPr>
          <a:xfrm>
            <a:off x="9659916" y="5911239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45054">
                    <a:lumMod val="85000"/>
                    <a:lumOff val="15000"/>
                  </a:srgbClr>
                </a:solidFill>
                <a:latin typeface="Calibri" panose="020F0502020204030204"/>
              </a:rPr>
              <a:t>Source: oneM2M.org</a:t>
            </a:r>
          </a:p>
        </p:txBody>
      </p:sp>
    </p:spTree>
    <p:extLst>
      <p:ext uri="{BB962C8B-B14F-4D97-AF65-F5344CB8AC3E}">
        <p14:creationId xmlns:p14="http://schemas.microsoft.com/office/powerpoint/2010/main" val="42429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52" grpId="0" animBg="1"/>
      <p:bldP spid="56" grpId="0"/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in oneM2M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09759" y="1675033"/>
            <a:ext cx="5280295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record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</a:t>
            </a:r>
            <a:r>
              <a:rPr lang="de-DE" sz="1800" b="1" dirty="0">
                <a:solidFill>
                  <a:schemeClr val="tx2"/>
                </a:solidFill>
              </a:rPr>
              <a:t>{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XSD</a:t>
            </a:r>
            <a:r>
              <a:rPr lang="de-DE" sz="1800" b="1" dirty="0">
                <a:solidFill>
                  <a:schemeClr val="tx2"/>
                </a:solidFill>
              </a:rPr>
              <a:t>.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ID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  …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}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6226629" y="1541417"/>
            <a:ext cx="53921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Currently (for historical reasons) using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record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For the sake of simplicity the example leaves out some fields</a:t>
            </a: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Note: related behavior (such as field set/get functions) is defined separately</a:t>
            </a:r>
            <a:endParaRPr lang="en-GB" sz="2400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</a:t>
            </a:r>
            <a:r>
              <a:rPr lang="de-DE" sz="3200" dirty="0" err="1"/>
              <a:t>using</a:t>
            </a:r>
            <a:r>
              <a:rPr lang="de-DE" sz="3200" dirty="0"/>
              <a:t> </a:t>
            </a:r>
            <a:r>
              <a:rPr lang="de-DE" sz="3200" dirty="0" err="1">
                <a:latin typeface="Consolas" panose="020B0609020204030204" pitchFamily="49" charset="0"/>
              </a:rPr>
              <a:t>class</a:t>
            </a:r>
            <a:r>
              <a:rPr lang="de-DE" sz="3200" dirty="0"/>
              <a:t> type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322636" y="1600571"/>
            <a:ext cx="5508000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</a:t>
            </a:r>
            <a:r>
              <a:rPr lang="de-DE" sz="1800" b="1" dirty="0">
                <a:solidFill>
                  <a:schemeClr val="tx2"/>
                </a:solidFill>
              </a:rPr>
              <a:t>{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XSD</a:t>
            </a:r>
            <a:r>
              <a:rPr lang="de-DE" sz="1800" b="1" dirty="0">
                <a:solidFill>
                  <a:schemeClr val="tx2"/>
                </a:solidFill>
              </a:rPr>
              <a:t>.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ID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   …</a:t>
            </a: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tx2"/>
                </a:solidFill>
              </a:rPr>
              <a:t>}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725635" y="1809865"/>
            <a:ext cx="53921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Introduction of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class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Additional class fields can be provided </a:t>
            </a:r>
            <a:br>
              <a:rPr lang="en-GB" sz="2400" dirty="0">
                <a:latin typeface="+mj-lt"/>
                <a:cs typeface="Tahoma" panose="020B0604030504040204" pitchFamily="34" charset="0"/>
              </a:rPr>
            </a:br>
            <a:r>
              <a:rPr lang="en-GB" sz="2400" dirty="0">
                <a:latin typeface="+mj-lt"/>
                <a:cs typeface="Tahoma" panose="020B0604030504040204" pitchFamily="34" charset="0"/>
              </a:rPr>
              <a:t>if using class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93944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Extension of </a:t>
            </a:r>
            <a:r>
              <a:rPr lang="en-GB" i="1" dirty="0" err="1"/>
              <a:t>SemanticDescriptor</a:t>
            </a:r>
            <a:r>
              <a:rPr lang="en-GB" i="1" dirty="0"/>
              <a:t> </a:t>
            </a:r>
            <a:r>
              <a:rPr lang="en-GB" dirty="0"/>
              <a:t>for simplified handling of context-related details</a:t>
            </a:r>
          </a:p>
          <a:p>
            <a:pPr lvl="1"/>
            <a:endParaRPr lang="en-GB" dirty="0"/>
          </a:p>
          <a:p>
            <a:pPr lvl="1"/>
            <a:r>
              <a:rPr lang="en-GB" u="sng" dirty="0"/>
              <a:t>Example:</a:t>
            </a:r>
            <a:r>
              <a:rPr lang="en-GB" dirty="0"/>
              <a:t> </a:t>
            </a:r>
            <a:br>
              <a:rPr lang="en-GB" dirty="0"/>
            </a:br>
            <a:r>
              <a:rPr lang="en-GB" i="1" dirty="0" err="1"/>
              <a:t>TemperatureSemanticDescriptor</a:t>
            </a:r>
            <a:r>
              <a:rPr lang="en-GB" dirty="0"/>
              <a:t> extends </a:t>
            </a:r>
            <a:r>
              <a:rPr lang="en-GB" i="1" dirty="0" err="1"/>
              <a:t>SemanticDescriptor</a:t>
            </a:r>
            <a:endParaRPr lang="en-GB" i="1" dirty="0"/>
          </a:p>
          <a:p>
            <a:pPr lvl="2"/>
            <a:r>
              <a:rPr lang="en-GB" dirty="0"/>
              <a:t>Add context information, e.g. temperature types (C/F), usage (indoor/outdoor), manufacture information (country, price etc.), temperature ranges (-30…40), defaults/standards</a:t>
            </a:r>
          </a:p>
          <a:p>
            <a:pPr lvl="2"/>
            <a:r>
              <a:rPr lang="en-GB" dirty="0"/>
              <a:t>Add related functionality (translation formula, exchange rates):</a:t>
            </a:r>
            <a:br>
              <a:rPr lang="en-GB" b="1" dirty="0"/>
            </a:br>
            <a:r>
              <a:rPr lang="en-US" dirty="0" err="1">
                <a:solidFill>
                  <a:srgbClr val="004A8D"/>
                </a:solidFill>
                <a:latin typeface="Consolas" panose="020B0609020204030204" pitchFamily="49" charset="0"/>
              </a:rPr>
              <a:t>f_compatibility</a:t>
            </a:r>
            <a:r>
              <a:rPr lang="en-US" dirty="0">
                <a:solidFill>
                  <a:srgbClr val="004A8D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4A8D"/>
                </a:solidFill>
                <a:latin typeface="Consolas" panose="020B0609020204030204" pitchFamily="49" charset="0"/>
              </a:rPr>
              <a:t>f_translate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9600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types</a:t>
            </a:r>
            <a:r>
              <a:rPr lang="de-DE" dirty="0"/>
              <a:t> -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7" y="1297159"/>
            <a:ext cx="11225625" cy="349548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class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TemperatureSemanticDescriptor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extends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{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MeasurementUnit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Usage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LowerLimit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UpperLimit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f_compatibility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 return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boolean</a:t>
            </a:r>
            <a:r>
              <a:rPr lang="en-US" sz="2000" b="1" dirty="0"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f_translate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create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p_mu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p_u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 integer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p_ll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 integer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p_ul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):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 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this.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MeasurementUnit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:=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p_mu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this.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:=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p_u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 	  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this.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LowerLimit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:=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p_ll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this.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UpperLimit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:=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p_ul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,};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B65116-3F6D-4513-BD40-898D7E5F8560}"/>
              </a:ext>
            </a:extLst>
          </p:cNvPr>
          <p:cNvSpPr txBox="1">
            <a:spLocks/>
          </p:cNvSpPr>
          <p:nvPr/>
        </p:nvSpPr>
        <p:spPr>
          <a:xfrm>
            <a:off x="609757" y="5001098"/>
            <a:ext cx="11225625" cy="134104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v_tSensorEU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celsius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outdoor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-30, 40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  <a:b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v_tSensorUS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fahrenheit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indoor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32, 104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Ovale Legende 6">
            <a:extLst>
              <a:ext uri="{FF2B5EF4-FFF2-40B4-BE49-F238E27FC236}">
                <a16:creationId xmlns:a16="http://schemas.microsoft.com/office/drawing/2014/main" id="{A4A3E57C-CD89-4AD1-8AE0-954C7B96CE57}"/>
              </a:ext>
            </a:extLst>
          </p:cNvPr>
          <p:cNvSpPr/>
          <p:nvPr/>
        </p:nvSpPr>
        <p:spPr>
          <a:xfrm>
            <a:off x="8951497" y="2610765"/>
            <a:ext cx="2883885" cy="794288"/>
          </a:xfrm>
          <a:prstGeom prst="wedgeEllipseCallout">
            <a:avLst>
              <a:gd name="adj1" fmla="val -183941"/>
              <a:gd name="adj2" fmla="val 3808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between</a:t>
            </a:r>
            <a:r>
              <a:rPr lang="de-DE" b="1" dirty="0">
                <a:solidFill>
                  <a:schemeClr val="bg2"/>
                </a:solidFill>
              </a:rPr>
              <a:t> different </a:t>
            </a:r>
            <a:r>
              <a:rPr lang="de-DE" b="1" dirty="0" err="1">
                <a:solidFill>
                  <a:schemeClr val="bg2"/>
                </a:solidFill>
              </a:rPr>
              <a:t>measurement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units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EC1515F7-8A18-48B3-B116-F71CE537D1F6}"/>
              </a:ext>
            </a:extLst>
          </p:cNvPr>
          <p:cNvSpPr/>
          <p:nvPr/>
        </p:nvSpPr>
        <p:spPr>
          <a:xfrm>
            <a:off x="8951497" y="1708906"/>
            <a:ext cx="2883885" cy="794287"/>
          </a:xfrm>
          <a:prstGeom prst="wedgeEllipseCallout">
            <a:avLst>
              <a:gd name="adj1" fmla="val -184738"/>
              <a:gd name="adj2" fmla="val 1006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analyse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compatibility</a:t>
            </a:r>
            <a:r>
              <a:rPr lang="de-DE" b="1" dirty="0">
                <a:solidFill>
                  <a:schemeClr val="bg2"/>
                </a:solidFill>
              </a:rPr>
              <a:t> (e.g. </a:t>
            </a:r>
            <a:r>
              <a:rPr lang="de-DE" b="1" dirty="0" err="1">
                <a:solidFill>
                  <a:schemeClr val="bg2"/>
                </a:solidFill>
              </a:rPr>
              <a:t>value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range</a:t>
            </a:r>
            <a:r>
              <a:rPr lang="de-DE" b="1" dirty="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8" name="Ovale Legende 6">
            <a:extLst>
              <a:ext uri="{FF2B5EF4-FFF2-40B4-BE49-F238E27FC236}">
                <a16:creationId xmlns:a16="http://schemas.microsoft.com/office/drawing/2014/main" id="{37EBC7B6-BE3A-4B18-B06D-48D30CB5825B}"/>
              </a:ext>
            </a:extLst>
          </p:cNvPr>
          <p:cNvSpPr/>
          <p:nvPr/>
        </p:nvSpPr>
        <p:spPr>
          <a:xfrm>
            <a:off x="9197157" y="4166028"/>
            <a:ext cx="2883885" cy="794288"/>
          </a:xfrm>
          <a:prstGeom prst="wedgeEllipseCallout">
            <a:avLst>
              <a:gd name="adj1" fmla="val -89767"/>
              <a:gd name="adj2" fmla="val 10140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solidFill>
                  <a:schemeClr val="bg2"/>
                </a:solidFill>
              </a:rPr>
              <a:t>ONLY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temperature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related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fields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6">
            <a:extLst>
              <a:ext uri="{FF2B5EF4-FFF2-40B4-BE49-F238E27FC236}">
                <a16:creationId xmlns:a16="http://schemas.microsoft.com/office/drawing/2014/main" id="{9271C9E5-60CF-4B8C-9A1B-3B33CC9C792A}"/>
              </a:ext>
            </a:extLst>
          </p:cNvPr>
          <p:cNvSpPr/>
          <p:nvPr/>
        </p:nvSpPr>
        <p:spPr>
          <a:xfrm>
            <a:off x="9197158" y="4240946"/>
            <a:ext cx="2883885" cy="794288"/>
          </a:xfrm>
          <a:prstGeom prst="wedgeEllipseCallout">
            <a:avLst>
              <a:gd name="adj1" fmla="val -49731"/>
              <a:gd name="adj2" fmla="val 860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solidFill>
                  <a:schemeClr val="bg2"/>
                </a:solidFill>
              </a:rPr>
              <a:t>ONLY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temperature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related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fields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1" name="Ovale Legende 6">
            <a:extLst>
              <a:ext uri="{FF2B5EF4-FFF2-40B4-BE49-F238E27FC236}">
                <a16:creationId xmlns:a16="http://schemas.microsoft.com/office/drawing/2014/main" id="{A288BB3C-34BF-4098-9D5B-A1FBC625620D}"/>
              </a:ext>
            </a:extLst>
          </p:cNvPr>
          <p:cNvSpPr/>
          <p:nvPr/>
        </p:nvSpPr>
        <p:spPr>
          <a:xfrm>
            <a:off x="9197158" y="4206810"/>
            <a:ext cx="2883885" cy="794288"/>
          </a:xfrm>
          <a:prstGeom prst="wedgeEllipseCallout">
            <a:avLst>
              <a:gd name="adj1" fmla="val -15694"/>
              <a:gd name="adj2" fmla="val 919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solidFill>
                  <a:schemeClr val="bg2"/>
                </a:solidFill>
              </a:rPr>
              <a:t>ONLY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temperature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related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fields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2" name="Ovale Legende 6">
            <a:extLst>
              <a:ext uri="{FF2B5EF4-FFF2-40B4-BE49-F238E27FC236}">
                <a16:creationId xmlns:a16="http://schemas.microsoft.com/office/drawing/2014/main" id="{027C4473-142B-4429-BBF3-62C855C5A837}"/>
              </a:ext>
            </a:extLst>
          </p:cNvPr>
          <p:cNvSpPr/>
          <p:nvPr/>
        </p:nvSpPr>
        <p:spPr>
          <a:xfrm>
            <a:off x="9197159" y="4169298"/>
            <a:ext cx="2883885" cy="794288"/>
          </a:xfrm>
          <a:prstGeom prst="wedgeEllipseCallout">
            <a:avLst>
              <a:gd name="adj1" fmla="val 2949"/>
              <a:gd name="adj2" fmla="val 10124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solidFill>
                  <a:schemeClr val="bg2"/>
                </a:solidFill>
              </a:rPr>
              <a:t>ONLY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temperature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related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fields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4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</p:spTree>
    <p:extLst>
      <p:ext uri="{BB962C8B-B14F-4D97-AF65-F5344CB8AC3E}">
        <p14:creationId xmlns:p14="http://schemas.microsoft.com/office/powerpoint/2010/main" val="107055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11DD0E79-6130-461F-BAB5-7407AC8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AF605DE-6DD7-431A-861C-0077D1F9EB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Exception type lists: </a:t>
            </a:r>
            <a:br>
              <a:rPr lang="en-US" dirty="0"/>
            </a:br>
            <a:r>
              <a:rPr lang="en-US" dirty="0"/>
              <a:t>functions, external functions, </a:t>
            </a:r>
            <a:r>
              <a:rPr lang="en-US" dirty="0" err="1"/>
              <a:t>altsteps</a:t>
            </a:r>
            <a:endParaRPr lang="en-US" dirty="0"/>
          </a:p>
          <a:p>
            <a:pPr lvl="1"/>
            <a:r>
              <a:rPr lang="en-US" i="1" dirty="0"/>
              <a:t>raise</a:t>
            </a:r>
            <a:r>
              <a:rPr lang="en-US" dirty="0"/>
              <a:t> exception statements</a:t>
            </a:r>
          </a:p>
          <a:p>
            <a:pPr lvl="1"/>
            <a:r>
              <a:rPr lang="en-US" dirty="0"/>
              <a:t>“catch” and “finally” clauses: </a:t>
            </a:r>
            <a:br>
              <a:rPr lang="en-US" dirty="0"/>
            </a:br>
            <a:r>
              <a:rPr lang="en-US" dirty="0"/>
              <a:t>statement blocks, </a:t>
            </a:r>
            <a:r>
              <a:rPr lang="en-US" dirty="0" err="1"/>
              <a:t>altsteps</a:t>
            </a:r>
            <a:r>
              <a:rPr lang="en-US" dirty="0"/>
              <a:t> and </a:t>
            </a:r>
            <a:r>
              <a:rPr lang="en-US" dirty="0" err="1"/>
              <a:t>testcase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80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raise</a:t>
            </a:r>
            <a:r>
              <a:rPr lang="en-US" dirty="0"/>
              <a:t> Exception statement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Causes </a:t>
            </a:r>
            <a:r>
              <a:rPr lang="en-US" b="1" u="sng" dirty="0"/>
              <a:t>leaving</a:t>
            </a:r>
            <a:r>
              <a:rPr lang="en-US" dirty="0"/>
              <a:t> of: statement block, loop, alt, interleave</a:t>
            </a:r>
          </a:p>
          <a:p>
            <a:pPr lvl="2"/>
            <a:r>
              <a:rPr lang="en-US" dirty="0"/>
              <a:t>within the encompassing function/</a:t>
            </a:r>
            <a:r>
              <a:rPr lang="en-US" dirty="0" err="1"/>
              <a:t>altstep</a:t>
            </a:r>
            <a:r>
              <a:rPr lang="en-US" dirty="0"/>
              <a:t>/</a:t>
            </a:r>
            <a:r>
              <a:rPr lang="en-US" dirty="0" err="1"/>
              <a:t>testcase</a:t>
            </a:r>
            <a:endParaRPr lang="en-US" dirty="0"/>
          </a:p>
          <a:p>
            <a:pPr lvl="1"/>
            <a:endParaRPr lang="en-US" dirty="0"/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continues</a:t>
            </a:r>
            <a:r>
              <a:rPr lang="en-US" sz="2400" dirty="0"/>
              <a:t> in the </a:t>
            </a:r>
            <a:r>
              <a:rPr lang="en-US" sz="2400" i="1" dirty="0"/>
              <a:t>catch-block</a:t>
            </a:r>
          </a:p>
          <a:p>
            <a:pPr lvl="3"/>
            <a:r>
              <a:rPr lang="en-US" sz="2000" dirty="0"/>
              <a:t>If encompassing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r>
              <a:rPr lang="en-US" sz="2000" dirty="0"/>
              <a:t> has </a:t>
            </a:r>
            <a:r>
              <a:rPr lang="en-US" sz="2000" i="1" dirty="0"/>
              <a:t>catch-block</a:t>
            </a:r>
            <a:r>
              <a:rPr lang="en-US" sz="2000" dirty="0"/>
              <a:t> (with </a:t>
            </a:r>
            <a:r>
              <a:rPr lang="en-US" sz="2000" u="sng" dirty="0"/>
              <a:t>same</a:t>
            </a:r>
            <a:r>
              <a:rPr lang="en-US" sz="2000" dirty="0"/>
              <a:t> type, </a:t>
            </a:r>
            <a:r>
              <a:rPr lang="en-US" sz="2000" u="sng" dirty="0"/>
              <a:t>or</a:t>
            </a:r>
            <a:r>
              <a:rPr lang="en-US" sz="2000" dirty="0"/>
              <a:t> can be </a:t>
            </a:r>
            <a:r>
              <a:rPr lang="en-US" sz="2000" u="sng" dirty="0"/>
              <a:t>cast</a:t>
            </a:r>
            <a:r>
              <a:rPr lang="en-US" sz="2000" dirty="0"/>
              <a:t>)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leaves</a:t>
            </a:r>
            <a:r>
              <a:rPr lang="en-US" sz="2400" dirty="0"/>
              <a:t> function/</a:t>
            </a:r>
            <a:r>
              <a:rPr lang="en-US" sz="2400" dirty="0" err="1"/>
              <a:t>altstep</a:t>
            </a:r>
            <a:r>
              <a:rPr lang="en-US" sz="2400" dirty="0"/>
              <a:t>/</a:t>
            </a:r>
            <a:r>
              <a:rPr lang="en-US" sz="2400" dirty="0" err="1"/>
              <a:t>testcase</a:t>
            </a:r>
            <a:endParaRPr lang="en-US" sz="2400" dirty="0"/>
          </a:p>
          <a:p>
            <a:pPr lvl="3"/>
            <a:r>
              <a:rPr lang="en-US" sz="2000" dirty="0"/>
              <a:t>If </a:t>
            </a:r>
            <a:r>
              <a:rPr lang="en-US" sz="2000" u="sng" dirty="0"/>
              <a:t>NO</a:t>
            </a:r>
            <a:r>
              <a:rPr lang="en-US" sz="2000" dirty="0"/>
              <a:t> </a:t>
            </a:r>
            <a:r>
              <a:rPr lang="en-US" sz="2000" i="1" dirty="0"/>
              <a:t>catch block </a:t>
            </a:r>
            <a:r>
              <a:rPr lang="en-US" sz="2000" dirty="0"/>
              <a:t>available or can </a:t>
            </a:r>
            <a:r>
              <a:rPr lang="en-US" sz="2000" u="sng" dirty="0"/>
              <a:t>handle</a:t>
            </a:r>
            <a:r>
              <a:rPr lang="en-US" sz="2000" dirty="0"/>
              <a:t> the raised exception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Handle the exception in the </a:t>
            </a:r>
            <a:r>
              <a:rPr lang="en-US" sz="2000" u="sng" dirty="0"/>
              <a:t>calling</a:t>
            </a:r>
            <a:r>
              <a:rPr lang="en-US" sz="2000" dirty="0"/>
              <a:t>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endParaRPr lang="en-US" sz="2000" dirty="0"/>
          </a:p>
          <a:p>
            <a:pPr lvl="2"/>
            <a:endParaRPr lang="en-US" dirty="0"/>
          </a:p>
          <a:p>
            <a:pPr lvl="1"/>
            <a:r>
              <a:rPr lang="en-US" dirty="0"/>
              <a:t>Dynamic </a:t>
            </a:r>
            <a:r>
              <a:rPr lang="en-US" b="1" u="sng" dirty="0">
                <a:solidFill>
                  <a:srgbClr val="C00000"/>
                </a:solidFill>
              </a:rPr>
              <a:t>error</a:t>
            </a:r>
            <a:r>
              <a:rPr lang="en-US" dirty="0"/>
              <a:t>, if exception not handled at the latest </a:t>
            </a:r>
            <a:r>
              <a:rPr lang="en-US" i="1" dirty="0"/>
              <a:t>catch</a:t>
            </a:r>
            <a:r>
              <a:rPr lang="en-US" dirty="0"/>
              <a:t> clause of the testcase statement block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5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samples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in catch-block</a:t>
            </a:r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outside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2213819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9758" y="4737645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5DCA0D92-2460-4F90-BFE7-0C9E7700DAC1}"/>
              </a:ext>
            </a:extLst>
          </p:cNvPr>
          <p:cNvSpPr/>
          <p:nvPr/>
        </p:nvSpPr>
        <p:spPr>
          <a:xfrm>
            <a:off x="5812163" y="3609756"/>
            <a:ext cx="2883885" cy="661629"/>
          </a:xfrm>
          <a:prstGeom prst="wedgeEllipseCallout">
            <a:avLst>
              <a:gd name="adj1" fmla="val -114353"/>
              <a:gd name="adj2" fmla="val -12705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Do </a:t>
            </a:r>
            <a:r>
              <a:rPr lang="de-DE" b="1" dirty="0" err="1">
                <a:solidFill>
                  <a:srgbClr val="FF0000"/>
                </a:solidFill>
              </a:rPr>
              <a:t>something</a:t>
            </a:r>
            <a:r>
              <a:rPr lang="de-DE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01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432D02-C747-42C1-AE29-33C22250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summary on TTCN-3 in general (Webinar part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4407294-B29C-447E-A73A-17E1B034DE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Abstract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</a:p>
          <a:p>
            <a:pPr lvl="2"/>
            <a:r>
              <a:rPr lang="de-D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Used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multiple </a:t>
            </a:r>
            <a:r>
              <a:rPr lang="de-D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domains</a:t>
            </a:r>
            <a:endParaRPr lang="de-DE" dirty="0"/>
          </a:p>
          <a:p>
            <a:pPr lvl="2"/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functional</a:t>
            </a:r>
            <a:r>
              <a:rPr lang="de-DE" dirty="0"/>
              <a:t> (</a:t>
            </a:r>
            <a:r>
              <a:rPr lang="de-DE" dirty="0" err="1"/>
              <a:t>conformance</a:t>
            </a:r>
            <a:r>
              <a:rPr lang="de-DE" dirty="0"/>
              <a:t>, </a:t>
            </a:r>
            <a:r>
              <a:rPr lang="de-DE" dirty="0" err="1"/>
              <a:t>functions</a:t>
            </a:r>
            <a:r>
              <a:rPr lang="de-DE" dirty="0"/>
              <a:t>) and non-</a:t>
            </a:r>
            <a:r>
              <a:rPr lang="de-DE" dirty="0" err="1"/>
              <a:t>functional</a:t>
            </a:r>
            <a:r>
              <a:rPr lang="de-DE" dirty="0"/>
              <a:t> (</a:t>
            </a:r>
            <a:r>
              <a:rPr lang="de-DE" dirty="0" err="1"/>
              <a:t>performance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, </a:t>
            </a:r>
            <a:r>
              <a:rPr lang="de-DE" dirty="0" err="1"/>
              <a:t>vulnerability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Long </a:t>
            </a:r>
            <a:r>
              <a:rPr lang="de-DE" dirty="0" err="1"/>
              <a:t>history</a:t>
            </a:r>
            <a:r>
              <a:rPr lang="de-DE" dirty="0"/>
              <a:t> in </a:t>
            </a:r>
            <a:r>
              <a:rPr lang="de-DE" dirty="0" err="1"/>
              <a:t>standardization</a:t>
            </a:r>
            <a:r>
              <a:rPr lang="de-DE" dirty="0"/>
              <a:t> (ISO, ITU-T and ETSI)</a:t>
            </a:r>
          </a:p>
          <a:p>
            <a:pPr lvl="1"/>
            <a:r>
              <a:rPr lang="de-DE" dirty="0"/>
              <a:t>Independent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  <a:p>
            <a:pPr lvl="2"/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 lvl="2"/>
            <a:r>
              <a:rPr lang="de-DE" dirty="0" err="1"/>
              <a:t>Mappings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Java, C++, C#</a:t>
            </a:r>
          </a:p>
          <a:p>
            <a:pPr lvl="2"/>
            <a:r>
              <a:rPr lang="de-DE" dirty="0" err="1"/>
              <a:t>Extensibility</a:t>
            </a:r>
            <a:r>
              <a:rPr lang="de-DE" dirty="0"/>
              <a:t> via </a:t>
            </a:r>
            <a:r>
              <a:rPr lang="de-DE" dirty="0" err="1"/>
              <a:t>attributes</a:t>
            </a:r>
            <a:r>
              <a:rPr lang="de-DE" dirty="0"/>
              <a:t>, external </a:t>
            </a:r>
            <a:r>
              <a:rPr lang="de-DE" dirty="0" err="1"/>
              <a:t>functions</a:t>
            </a:r>
            <a:r>
              <a:rPr lang="de-DE" dirty="0"/>
              <a:t> etc.</a:t>
            </a:r>
          </a:p>
          <a:p>
            <a:pPr lvl="2"/>
            <a:r>
              <a:rPr lang="de-DE" dirty="0"/>
              <a:t>Integration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languages</a:t>
            </a:r>
            <a:r>
              <a:rPr lang="de-DE" dirty="0"/>
              <a:t> like JSON, XML, ASN.1, IDL</a:t>
            </a:r>
          </a:p>
          <a:p>
            <a:pPr lvl="1"/>
            <a:r>
              <a:rPr lang="de-DE" dirty="0" err="1"/>
              <a:t>Earlier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lacking</a:t>
            </a:r>
            <a:r>
              <a:rPr lang="de-DE" dirty="0"/>
              <a:t> modern OO </a:t>
            </a:r>
            <a:r>
              <a:rPr lang="de-DE" dirty="0" err="1"/>
              <a:t>features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831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Simplification of post processing in case of error handling</a:t>
            </a:r>
          </a:p>
          <a:p>
            <a:pPr lvl="1"/>
            <a:r>
              <a:rPr lang="en-GB" dirty="0"/>
              <a:t>E.g. resource creation and/or resource releases</a:t>
            </a:r>
          </a:p>
          <a:p>
            <a:pPr lvl="1"/>
            <a:r>
              <a:rPr lang="en-GB" dirty="0"/>
              <a:t>Initialization scenario based on sub-processes for registration and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45929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8" y="4375891"/>
            <a:ext cx="11225625" cy="164882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DE" sz="2000" b="1" dirty="0"/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Initialization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inconc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)…}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Creation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with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return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code: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fail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</a:t>
            </a:r>
            <a:endParaRPr lang="de-DE" sz="2000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BCD8772-2F05-44B9-A669-A9AF614D9DD5}"/>
              </a:ext>
            </a:extLst>
          </p:cNvPr>
          <p:cNvSpPr txBox="1">
            <a:spLocks/>
          </p:cNvSpPr>
          <p:nvPr/>
        </p:nvSpPr>
        <p:spPr>
          <a:xfrm>
            <a:off x="609758" y="1598928"/>
            <a:ext cx="11225625" cy="31877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f_create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) </a:t>
            </a:r>
            <a:br>
              <a:rPr lang="en-US" sz="2000" dirty="0"/>
            </a:br>
            <a:r>
              <a:rPr lang="en-US" sz="2000" dirty="0"/>
              <a:t>       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runs 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>     </a:t>
            </a:r>
            <a:r>
              <a:rPr lang="en-US" sz="2000" b="1" dirty="0"/>
              <a:t>{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:=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-1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dirty="0"/>
              <a:t>...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fx_register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Could not register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/>
              <a:t>&amp;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f_sendRequest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+1000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r>
              <a:rPr lang="de-DE" sz="2000" b="1" dirty="0"/>
              <a:t>}</a:t>
            </a:r>
            <a:endParaRPr lang="de-DE" sz="2000" dirty="0"/>
          </a:p>
        </p:txBody>
      </p:sp>
      <p:sp>
        <p:nvSpPr>
          <p:cNvPr id="6" name="Ovale Legende 7">
            <a:extLst>
              <a:ext uri="{FF2B5EF4-FFF2-40B4-BE49-F238E27FC236}">
                <a16:creationId xmlns:a16="http://schemas.microsoft.com/office/drawing/2014/main" id="{E14E72E1-DF7A-49F8-BC25-96D2ED261504}"/>
              </a:ext>
            </a:extLst>
          </p:cNvPr>
          <p:cNvSpPr/>
          <p:nvPr/>
        </p:nvSpPr>
        <p:spPr>
          <a:xfrm>
            <a:off x="9167630" y="3355128"/>
            <a:ext cx="2883885" cy="661629"/>
          </a:xfrm>
          <a:prstGeom prst="wedgeEllipseCallout">
            <a:avLst>
              <a:gd name="adj1" fmla="val -224138"/>
              <a:gd name="adj2" fmla="val 8868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2nd catch</a:t>
            </a:r>
          </a:p>
        </p:txBody>
      </p:sp>
      <p:sp>
        <p:nvSpPr>
          <p:cNvPr id="5" name="Ovale Legende 7">
            <a:extLst>
              <a:ext uri="{FF2B5EF4-FFF2-40B4-BE49-F238E27FC236}">
                <a16:creationId xmlns:a16="http://schemas.microsoft.com/office/drawing/2014/main" id="{E9F48702-AD4E-4A3B-8A3B-723089DFF9C3}"/>
              </a:ext>
            </a:extLst>
          </p:cNvPr>
          <p:cNvSpPr/>
          <p:nvPr/>
        </p:nvSpPr>
        <p:spPr>
          <a:xfrm>
            <a:off x="9167630" y="2510429"/>
            <a:ext cx="2883885" cy="661629"/>
          </a:xfrm>
          <a:prstGeom prst="wedgeEllipseCallout">
            <a:avLst>
              <a:gd name="adj1" fmla="val -135781"/>
              <a:gd name="adj2" fmla="val 698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1st catch</a:t>
            </a:r>
          </a:p>
        </p:txBody>
      </p:sp>
    </p:spTree>
    <p:extLst>
      <p:ext uri="{BB962C8B-B14F-4D97-AF65-F5344CB8AC3E}">
        <p14:creationId xmlns:p14="http://schemas.microsoft.com/office/powerpoint/2010/main" val="16876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19966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takeaways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Enhancements for TTCN-3 programmers</a:t>
            </a:r>
          </a:p>
          <a:p>
            <a:pPr lvl="1"/>
            <a:r>
              <a:rPr lang="en-GB" dirty="0"/>
              <a:t>Attraction of new users</a:t>
            </a:r>
          </a:p>
          <a:p>
            <a:pPr lvl="1"/>
            <a:r>
              <a:rPr lang="en-GB" dirty="0"/>
              <a:t>Ongoing maintenance and improvements by ETSI TTF</a:t>
            </a:r>
          </a:p>
        </p:txBody>
      </p:sp>
    </p:spTree>
    <p:extLst>
      <p:ext uri="{BB962C8B-B14F-4D97-AF65-F5344CB8AC3E}">
        <p14:creationId xmlns:p14="http://schemas.microsoft.com/office/powerpoint/2010/main" val="418288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please</a:t>
            </a:r>
            <a:r>
              <a:rPr lang="de-DE" sz="2800" dirty="0"/>
              <a:t> </a:t>
            </a:r>
            <a:r>
              <a:rPr lang="de-DE" sz="2800" dirty="0" err="1"/>
              <a:t>visit</a:t>
            </a:r>
            <a:r>
              <a:rPr lang="de-DE" sz="2800" dirty="0"/>
              <a:t> </a:t>
            </a:r>
            <a:r>
              <a:rPr lang="de-DE" sz="2800" dirty="0">
                <a:hlinkClick r:id="rId2"/>
              </a:rPr>
              <a:t>www.ttcn-3.org</a:t>
            </a:r>
            <a:r>
              <a:rPr lang="de-DE" sz="2800" dirty="0"/>
              <a:t> </a:t>
            </a:r>
          </a:p>
          <a:p>
            <a:pPr algn="ctr"/>
            <a:r>
              <a:rPr lang="de-DE" sz="2800" dirty="0"/>
              <a:t>and/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contact</a:t>
            </a:r>
            <a:r>
              <a:rPr lang="de-DE" sz="2800" dirty="0"/>
              <a:t> ETSI TC MTS via </a:t>
            </a:r>
            <a:r>
              <a:rPr lang="de-DE" sz="2800" dirty="0">
                <a:hlinkClick r:id="rId3"/>
              </a:rPr>
              <a:t>www.etsi.org/MTS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7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F87C-2F4F-4BC6-A07C-285ADCDD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component and port concepts of TTCN-3</a:t>
            </a:r>
          </a:p>
        </p:txBody>
      </p:sp>
      <p:sp>
        <p:nvSpPr>
          <p:cNvPr id="77" name="Inhaltsplatzhalter 6">
            <a:extLst>
              <a:ext uri="{FF2B5EF4-FFF2-40B4-BE49-F238E27FC236}">
                <a16:creationId xmlns:a16="http://schemas.microsoft.com/office/drawing/2014/main" id="{499147E5-4E9D-45CB-A9A9-7AAAE5997B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Test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entities</a:t>
            </a:r>
            <a:endParaRPr lang="de-DE" dirty="0"/>
          </a:p>
          <a:p>
            <a:pPr lvl="2"/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a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…</a:t>
            </a:r>
          </a:p>
          <a:p>
            <a:pPr lvl="2"/>
            <a:r>
              <a:rPr lang="de-DE" dirty="0"/>
              <a:t>and </a:t>
            </a:r>
            <a:r>
              <a:rPr lang="de-DE" dirty="0" err="1"/>
              <a:t>owning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objects</a:t>
            </a:r>
            <a:endParaRPr lang="de-DE" dirty="0"/>
          </a:p>
          <a:p>
            <a:pPr lvl="2"/>
            <a:r>
              <a:rPr lang="de-DE" dirty="0"/>
              <a:t>MTC – Main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component</a:t>
            </a:r>
            <a:br>
              <a:rPr lang="de-DE" dirty="0"/>
            </a:b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endParaRPr lang="de-DE" dirty="0"/>
          </a:p>
          <a:p>
            <a:pPr lvl="2"/>
            <a:r>
              <a:rPr lang="de-DE" dirty="0"/>
              <a:t>PTC – Parallel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(s)</a:t>
            </a:r>
            <a:br>
              <a:rPr lang="de-DE" dirty="0"/>
            </a:b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dynamically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de-DE" dirty="0" err="1"/>
              <a:t>Communicating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and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SUT via </a:t>
            </a:r>
            <a:r>
              <a:rPr lang="de-DE" dirty="0" err="1"/>
              <a:t>ports</a:t>
            </a:r>
            <a:endParaRPr lang="de-DE" dirty="0"/>
          </a:p>
          <a:p>
            <a:pPr lvl="2"/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&amp; </a:t>
            </a:r>
            <a:r>
              <a:rPr lang="de-DE" dirty="0" err="1"/>
              <a:t>outgoing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calls</a:t>
            </a:r>
            <a:r>
              <a:rPr lang="de-DE" dirty="0"/>
              <a:t> &amp; </a:t>
            </a:r>
            <a:r>
              <a:rPr lang="de-DE" dirty="0" err="1"/>
              <a:t>responses</a:t>
            </a:r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A86C34-97D5-4C5D-802F-80F988E558D1}"/>
              </a:ext>
            </a:extLst>
          </p:cNvPr>
          <p:cNvGrpSpPr/>
          <p:nvPr/>
        </p:nvGrpSpPr>
        <p:grpSpPr>
          <a:xfrm>
            <a:off x="7333990" y="1336099"/>
            <a:ext cx="4242999" cy="5184877"/>
            <a:chOff x="7005960" y="1365121"/>
            <a:chExt cx="4242999" cy="5184877"/>
          </a:xfrm>
        </p:grpSpPr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6ECFA903-34BE-4E2B-92F4-B0DC436E4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0911" y="1920745"/>
              <a:ext cx="1050925" cy="827088"/>
              <a:chOff x="3504" y="1008"/>
              <a:chExt cx="720" cy="567"/>
            </a:xfrm>
          </p:grpSpPr>
          <p:sp>
            <p:nvSpPr>
              <p:cNvPr id="75" name="Rectangle 31">
                <a:extLst>
                  <a:ext uri="{FF2B5EF4-FFF2-40B4-BE49-F238E27FC236}">
                    <a16:creationId xmlns:a16="http://schemas.microsoft.com/office/drawing/2014/main" id="{EF8C7A28-18AD-47A4-9AD8-65E8B5361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672" cy="567"/>
              </a:xfrm>
              <a:prstGeom prst="rect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</a:pPr>
                <a:r>
                  <a:rPr lang="en-US" altLang="en-US" b="0">
                    <a:solidFill>
                      <a:srgbClr val="000000"/>
                    </a:solidFill>
                    <a:cs typeface="Times New Roman" pitchFamily="18" charset="0"/>
                  </a:rPr>
                  <a:t>PTC</a:t>
                </a:r>
              </a:p>
            </p:txBody>
          </p:sp>
          <p:sp>
            <p:nvSpPr>
              <p:cNvPr id="76" name="Oval 32">
                <a:extLst>
                  <a:ext uri="{FF2B5EF4-FFF2-40B4-BE49-F238E27FC236}">
                    <a16:creationId xmlns:a16="http://schemas.microsoft.com/office/drawing/2014/main" id="{2E22316C-6A4A-4662-AADE-207BCDCEC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34">
              <a:extLst>
                <a:ext uri="{FF2B5EF4-FFF2-40B4-BE49-F238E27FC236}">
                  <a16:creationId xmlns:a16="http://schemas.microsoft.com/office/drawing/2014/main" id="{5658CC4A-974A-4358-865B-B77072E47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1061" y="2857371"/>
              <a:ext cx="1120775" cy="911225"/>
              <a:chOff x="3456" y="1680"/>
              <a:chExt cx="768" cy="624"/>
            </a:xfrm>
          </p:grpSpPr>
          <p:sp>
            <p:nvSpPr>
              <p:cNvPr id="71" name="Rectangle 35">
                <a:extLst>
                  <a:ext uri="{FF2B5EF4-FFF2-40B4-BE49-F238E27FC236}">
                    <a16:creationId xmlns:a16="http://schemas.microsoft.com/office/drawing/2014/main" id="{34B2E820-0F48-414D-9F3B-16A5A73D8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680"/>
                <a:ext cx="672" cy="567"/>
              </a:xfrm>
              <a:prstGeom prst="rect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</a:pPr>
                <a:r>
                  <a:rPr lang="en-US" altLang="en-US" b="0">
                    <a:solidFill>
                      <a:srgbClr val="000000"/>
                    </a:solidFill>
                    <a:cs typeface="Times New Roman" pitchFamily="18" charset="0"/>
                  </a:rPr>
                  <a:t>PTC</a:t>
                </a:r>
              </a:p>
            </p:txBody>
          </p:sp>
          <p:sp>
            <p:nvSpPr>
              <p:cNvPr id="72" name="Oval 36">
                <a:extLst>
                  <a:ext uri="{FF2B5EF4-FFF2-40B4-BE49-F238E27FC236}">
                    <a16:creationId xmlns:a16="http://schemas.microsoft.com/office/drawing/2014/main" id="{1C0250D0-7528-4C41-A5D1-4B6F66098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37">
                <a:extLst>
                  <a:ext uri="{FF2B5EF4-FFF2-40B4-BE49-F238E27FC236}">
                    <a16:creationId xmlns:a16="http://schemas.microsoft.com/office/drawing/2014/main" id="{8207CCC6-FC12-49BD-B5DB-53F557DB4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38">
                <a:extLst>
                  <a:ext uri="{FF2B5EF4-FFF2-40B4-BE49-F238E27FC236}">
                    <a16:creationId xmlns:a16="http://schemas.microsoft.com/office/drawing/2014/main" id="{9EC3888D-17F5-4024-9BAA-42D0A6198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798" y="2184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9BFE7C3F-64DB-4A2B-8E6B-9179BCD62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0911" y="4398834"/>
              <a:ext cx="1050925" cy="896937"/>
              <a:chOff x="3504" y="2736"/>
              <a:chExt cx="720" cy="615"/>
            </a:xfrm>
          </p:grpSpPr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A24AE613-F46D-4B47-8E25-48BB65E47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784"/>
                <a:ext cx="672" cy="567"/>
              </a:xfrm>
              <a:prstGeom prst="rect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</a:pPr>
                <a:r>
                  <a:rPr lang="en-US" altLang="en-US" b="0">
                    <a:solidFill>
                      <a:srgbClr val="000000"/>
                    </a:solidFill>
                    <a:cs typeface="Times New Roman" pitchFamily="18" charset="0"/>
                  </a:rPr>
                  <a:t>PTC</a:t>
                </a:r>
              </a:p>
            </p:txBody>
          </p:sp>
          <p:sp>
            <p:nvSpPr>
              <p:cNvPr id="69" name="Oval 42">
                <a:extLst>
                  <a:ext uri="{FF2B5EF4-FFF2-40B4-BE49-F238E27FC236}">
                    <a16:creationId xmlns:a16="http://schemas.microsoft.com/office/drawing/2014/main" id="{9AC96677-60AD-4EC3-971F-70A4C1108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024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43">
                <a:extLst>
                  <a:ext uri="{FF2B5EF4-FFF2-40B4-BE49-F238E27FC236}">
                    <a16:creationId xmlns:a16="http://schemas.microsoft.com/office/drawing/2014/main" id="{8A11E023-38DE-423C-B872-068F2F65B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786" y="2712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44">
              <a:extLst>
                <a:ext uri="{FF2B5EF4-FFF2-40B4-BE49-F238E27FC236}">
                  <a16:creationId xmlns:a16="http://schemas.microsoft.com/office/drawing/2014/main" id="{807E1B61-89A9-4E4F-A4EA-CBF9DB26A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0911" y="5448170"/>
              <a:ext cx="1050925" cy="827088"/>
              <a:chOff x="3504" y="3456"/>
              <a:chExt cx="720" cy="567"/>
            </a:xfrm>
          </p:grpSpPr>
          <p:sp>
            <p:nvSpPr>
              <p:cNvPr id="66" name="Rectangle 45">
                <a:extLst>
                  <a:ext uri="{FF2B5EF4-FFF2-40B4-BE49-F238E27FC236}">
                    <a16:creationId xmlns:a16="http://schemas.microsoft.com/office/drawing/2014/main" id="{9CE7FA47-2B24-42C8-847A-9312E86D1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672" cy="567"/>
              </a:xfrm>
              <a:prstGeom prst="rect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</a:pPr>
                <a:r>
                  <a:rPr lang="en-US" altLang="en-US" b="0">
                    <a:solidFill>
                      <a:srgbClr val="000000"/>
                    </a:solidFill>
                    <a:cs typeface="Times New Roman" pitchFamily="18" charset="0"/>
                  </a:rPr>
                  <a:t>PTC</a:t>
                </a:r>
              </a:p>
            </p:txBody>
          </p:sp>
          <p:sp>
            <p:nvSpPr>
              <p:cNvPr id="67" name="Oval 46">
                <a:extLst>
                  <a:ext uri="{FF2B5EF4-FFF2-40B4-BE49-F238E27FC236}">
                    <a16:creationId xmlns:a16="http://schemas.microsoft.com/office/drawing/2014/main" id="{BBACDB87-83FE-4F6A-BEC7-417ED06B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648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60">
              <a:extLst>
                <a:ext uri="{FF2B5EF4-FFF2-40B4-BE49-F238E27FC236}">
                  <a16:creationId xmlns:a16="http://schemas.microsoft.com/office/drawing/2014/main" id="{8D66723B-34B5-4AE9-A917-4AFD5352B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5960" y="3022470"/>
              <a:ext cx="1084262" cy="827088"/>
              <a:chOff x="2473" y="1680"/>
              <a:chExt cx="743" cy="567"/>
            </a:xfrm>
          </p:grpSpPr>
          <p:sp>
            <p:nvSpPr>
              <p:cNvPr id="64" name="Rectangle 61">
                <a:extLst>
                  <a:ext uri="{FF2B5EF4-FFF2-40B4-BE49-F238E27FC236}">
                    <a16:creationId xmlns:a16="http://schemas.microsoft.com/office/drawing/2014/main" id="{7877E35D-E454-46BB-9999-D855F3DE9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" y="1680"/>
                <a:ext cx="695" cy="567"/>
              </a:xfrm>
              <a:prstGeom prst="rect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</a:pPr>
                <a:r>
                  <a:rPr lang="en-US" altLang="en-US" b="0">
                    <a:solidFill>
                      <a:srgbClr val="000000"/>
                    </a:solidFill>
                    <a:cs typeface="Times New Roman" pitchFamily="18" charset="0"/>
                  </a:rPr>
                  <a:t>MTC</a:t>
                </a:r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09068AD7-6B6E-42B6-9726-0102F9BA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96" cy="144"/>
              </a:xfrm>
              <a:prstGeom prst="ellipse">
                <a:avLst/>
              </a:prstGeom>
              <a:solidFill>
                <a:srgbClr val="FFE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887DD045-07B0-4DB7-9B98-E86154DD6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6660" y="3074858"/>
              <a:ext cx="431800" cy="239712"/>
              <a:chOff x="2112" y="3456"/>
              <a:chExt cx="576" cy="336"/>
            </a:xfrm>
          </p:grpSpPr>
          <p:sp>
            <p:nvSpPr>
              <p:cNvPr id="57" name="Line 70">
                <a:extLst>
                  <a:ext uri="{FF2B5EF4-FFF2-40B4-BE49-F238E27FC236}">
                    <a16:creationId xmlns:a16="http://schemas.microsoft.com/office/drawing/2014/main" id="{E04951B2-B11F-431D-9B3E-3E2C1B40A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Line 71">
                <a:extLst>
                  <a:ext uri="{FF2B5EF4-FFF2-40B4-BE49-F238E27FC236}">
                    <a16:creationId xmlns:a16="http://schemas.microsoft.com/office/drawing/2014/main" id="{BC8A287A-A582-4216-AA54-4D5B8A9FC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50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Line 72">
                <a:extLst>
                  <a:ext uri="{FF2B5EF4-FFF2-40B4-BE49-F238E27FC236}">
                    <a16:creationId xmlns:a16="http://schemas.microsoft.com/office/drawing/2014/main" id="{E324B897-4E22-4806-8DD7-DB3A61601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Line 73">
                <a:extLst>
                  <a:ext uri="{FF2B5EF4-FFF2-40B4-BE49-F238E27FC236}">
                    <a16:creationId xmlns:a16="http://schemas.microsoft.com/office/drawing/2014/main" id="{FF0D0D60-9B17-4E7A-960D-8FB7D5E12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" name="Line 74">
                <a:extLst>
                  <a:ext uri="{FF2B5EF4-FFF2-40B4-BE49-F238E27FC236}">
                    <a16:creationId xmlns:a16="http://schemas.microsoft.com/office/drawing/2014/main" id="{82C0B455-2AB2-463D-A259-92853EFAC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648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" name="Line 75">
                <a:extLst>
                  <a:ext uri="{FF2B5EF4-FFF2-40B4-BE49-F238E27FC236}">
                    <a16:creationId xmlns:a16="http://schemas.microsoft.com/office/drawing/2014/main" id="{8FAD19B8-E1B1-41BE-83F7-A2375D58C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9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3" name="Line 76">
                <a:extLst>
                  <a:ext uri="{FF2B5EF4-FFF2-40B4-BE49-F238E27FC236}">
                    <a16:creationId xmlns:a16="http://schemas.microsoft.com/office/drawing/2014/main" id="{62519DD9-6866-4B45-BF3C-77B1440D5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12" name="Group 79">
              <a:extLst>
                <a:ext uri="{FF2B5EF4-FFF2-40B4-BE49-F238E27FC236}">
                  <a16:creationId xmlns:a16="http://schemas.microsoft.com/office/drawing/2014/main" id="{48CD61CC-8111-41E7-A2D1-3CAECBF5E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2085" y="1955671"/>
              <a:ext cx="431800" cy="239713"/>
              <a:chOff x="2112" y="3456"/>
              <a:chExt cx="576" cy="336"/>
            </a:xfrm>
          </p:grpSpPr>
          <p:sp>
            <p:nvSpPr>
              <p:cNvPr id="50" name="Line 80">
                <a:extLst>
                  <a:ext uri="{FF2B5EF4-FFF2-40B4-BE49-F238E27FC236}">
                    <a16:creationId xmlns:a16="http://schemas.microsoft.com/office/drawing/2014/main" id="{CA343F60-60E9-4192-9DEE-B7928C3F8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Line 81">
                <a:extLst>
                  <a:ext uri="{FF2B5EF4-FFF2-40B4-BE49-F238E27FC236}">
                    <a16:creationId xmlns:a16="http://schemas.microsoft.com/office/drawing/2014/main" id="{38D296D9-254B-49A0-974B-3DD3B86A4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50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Line 82">
                <a:extLst>
                  <a:ext uri="{FF2B5EF4-FFF2-40B4-BE49-F238E27FC236}">
                    <a16:creationId xmlns:a16="http://schemas.microsoft.com/office/drawing/2014/main" id="{5B22BF9F-2F15-45A3-A1D4-4913109E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Line 83">
                <a:extLst>
                  <a:ext uri="{FF2B5EF4-FFF2-40B4-BE49-F238E27FC236}">
                    <a16:creationId xmlns:a16="http://schemas.microsoft.com/office/drawing/2014/main" id="{8AE023CA-8D1C-4BF0-BD34-58B36DAB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Line 84">
                <a:extLst>
                  <a:ext uri="{FF2B5EF4-FFF2-40B4-BE49-F238E27FC236}">
                    <a16:creationId xmlns:a16="http://schemas.microsoft.com/office/drawing/2014/main" id="{CD141688-88CB-4ABB-949A-3747CEC4A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648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Line 85">
                <a:extLst>
                  <a:ext uri="{FF2B5EF4-FFF2-40B4-BE49-F238E27FC236}">
                    <a16:creationId xmlns:a16="http://schemas.microsoft.com/office/drawing/2014/main" id="{657D8973-F8DB-4975-AC1B-36C8CCDCC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9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Line 86">
                <a:extLst>
                  <a:ext uri="{FF2B5EF4-FFF2-40B4-BE49-F238E27FC236}">
                    <a16:creationId xmlns:a16="http://schemas.microsoft.com/office/drawing/2014/main" id="{5F942A01-B7B7-4618-8C16-EF4884B7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87">
              <a:extLst>
                <a:ext uri="{FF2B5EF4-FFF2-40B4-BE49-F238E27FC236}">
                  <a16:creationId xmlns:a16="http://schemas.microsoft.com/office/drawing/2014/main" id="{548D1EFD-DF81-46FA-BE04-ED778AA4D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2085" y="4532183"/>
              <a:ext cx="431800" cy="239712"/>
              <a:chOff x="2112" y="3456"/>
              <a:chExt cx="576" cy="336"/>
            </a:xfrm>
          </p:grpSpPr>
          <p:sp>
            <p:nvSpPr>
              <p:cNvPr id="43" name="Line 88">
                <a:extLst>
                  <a:ext uri="{FF2B5EF4-FFF2-40B4-BE49-F238E27FC236}">
                    <a16:creationId xmlns:a16="http://schemas.microsoft.com/office/drawing/2014/main" id="{3D09644D-24A5-4221-8A02-CB665F81F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Line 89">
                <a:extLst>
                  <a:ext uri="{FF2B5EF4-FFF2-40B4-BE49-F238E27FC236}">
                    <a16:creationId xmlns:a16="http://schemas.microsoft.com/office/drawing/2014/main" id="{8F0159EF-8FDB-40E0-A0C2-12DE092B1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50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Line 90">
                <a:extLst>
                  <a:ext uri="{FF2B5EF4-FFF2-40B4-BE49-F238E27FC236}">
                    <a16:creationId xmlns:a16="http://schemas.microsoft.com/office/drawing/2014/main" id="{25C9FA7E-199D-4FC2-AD60-E4B675842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Line 91">
                <a:extLst>
                  <a:ext uri="{FF2B5EF4-FFF2-40B4-BE49-F238E27FC236}">
                    <a16:creationId xmlns:a16="http://schemas.microsoft.com/office/drawing/2014/main" id="{6BC55E8C-CA86-4433-9261-FD6354851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Line 92">
                <a:extLst>
                  <a:ext uri="{FF2B5EF4-FFF2-40B4-BE49-F238E27FC236}">
                    <a16:creationId xmlns:a16="http://schemas.microsoft.com/office/drawing/2014/main" id="{24CB42B0-6805-479C-9598-316F1753E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648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Line 93">
                <a:extLst>
                  <a:ext uri="{FF2B5EF4-FFF2-40B4-BE49-F238E27FC236}">
                    <a16:creationId xmlns:a16="http://schemas.microsoft.com/office/drawing/2014/main" id="{306A87E2-0357-4231-B157-FBAE69637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9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Line 94">
                <a:extLst>
                  <a:ext uri="{FF2B5EF4-FFF2-40B4-BE49-F238E27FC236}">
                    <a16:creationId xmlns:a16="http://schemas.microsoft.com/office/drawing/2014/main" id="{E3258214-8B8D-42A5-9B43-DBDDD62C9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95">
              <a:extLst>
                <a:ext uri="{FF2B5EF4-FFF2-40B4-BE49-F238E27FC236}">
                  <a16:creationId xmlns:a16="http://schemas.microsoft.com/office/drawing/2014/main" id="{4F1E466F-36DF-48EE-8672-EBE4EB13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9547" y="2924046"/>
              <a:ext cx="431800" cy="225425"/>
              <a:chOff x="2112" y="3456"/>
              <a:chExt cx="576" cy="336"/>
            </a:xfrm>
          </p:grpSpPr>
          <p:sp>
            <p:nvSpPr>
              <p:cNvPr id="36" name="Line 96">
                <a:extLst>
                  <a:ext uri="{FF2B5EF4-FFF2-40B4-BE49-F238E27FC236}">
                    <a16:creationId xmlns:a16="http://schemas.microsoft.com/office/drawing/2014/main" id="{FDBC2C76-AB59-45B2-9564-B4621C2D2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Line 97">
                <a:extLst>
                  <a:ext uri="{FF2B5EF4-FFF2-40B4-BE49-F238E27FC236}">
                    <a16:creationId xmlns:a16="http://schemas.microsoft.com/office/drawing/2014/main" id="{37DF02C8-D97F-4472-B962-55EBD80DB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50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Line 98">
                <a:extLst>
                  <a:ext uri="{FF2B5EF4-FFF2-40B4-BE49-F238E27FC236}">
                    <a16:creationId xmlns:a16="http://schemas.microsoft.com/office/drawing/2014/main" id="{02E302B4-A696-4EE2-B7D6-91404C3EF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Line 99">
                <a:extLst>
                  <a:ext uri="{FF2B5EF4-FFF2-40B4-BE49-F238E27FC236}">
                    <a16:creationId xmlns:a16="http://schemas.microsoft.com/office/drawing/2014/main" id="{B7A31D21-10E9-41D4-8E8C-1311DED85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Line 100">
                <a:extLst>
                  <a:ext uri="{FF2B5EF4-FFF2-40B4-BE49-F238E27FC236}">
                    <a16:creationId xmlns:a16="http://schemas.microsoft.com/office/drawing/2014/main" id="{EA20935F-3154-4285-AD13-F4348B2F6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648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Line 101">
                <a:extLst>
                  <a:ext uri="{FF2B5EF4-FFF2-40B4-BE49-F238E27FC236}">
                    <a16:creationId xmlns:a16="http://schemas.microsoft.com/office/drawing/2014/main" id="{21B4377C-EE03-4A33-96AF-C63543BE5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9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Line 102">
                <a:extLst>
                  <a:ext uri="{FF2B5EF4-FFF2-40B4-BE49-F238E27FC236}">
                    <a16:creationId xmlns:a16="http://schemas.microsoft.com/office/drawing/2014/main" id="{A1E25167-6E2A-4130-B378-4D23B7466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03">
              <a:extLst>
                <a:ext uri="{FF2B5EF4-FFF2-40B4-BE49-F238E27FC236}">
                  <a16:creationId xmlns:a16="http://schemas.microsoft.com/office/drawing/2014/main" id="{78BCBA80-E910-4942-AABE-A4A495D99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7322" y="5489446"/>
              <a:ext cx="431800" cy="239713"/>
              <a:chOff x="2112" y="3456"/>
              <a:chExt cx="576" cy="336"/>
            </a:xfrm>
          </p:grpSpPr>
          <p:sp>
            <p:nvSpPr>
              <p:cNvPr id="29" name="Line 104">
                <a:extLst>
                  <a:ext uri="{FF2B5EF4-FFF2-40B4-BE49-F238E27FC236}">
                    <a16:creationId xmlns:a16="http://schemas.microsoft.com/office/drawing/2014/main" id="{928197BF-1703-4EAB-B69C-A897F43C8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Line 105">
                <a:extLst>
                  <a:ext uri="{FF2B5EF4-FFF2-40B4-BE49-F238E27FC236}">
                    <a16:creationId xmlns:a16="http://schemas.microsoft.com/office/drawing/2014/main" id="{19967A55-5A0D-4E79-95E1-C795AC2C7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50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Line 106">
                <a:extLst>
                  <a:ext uri="{FF2B5EF4-FFF2-40B4-BE49-F238E27FC236}">
                    <a16:creationId xmlns:a16="http://schemas.microsoft.com/office/drawing/2014/main" id="{ADBD97F0-8E1D-43A9-BD1C-7F3277CC3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Line 107">
                <a:extLst>
                  <a:ext uri="{FF2B5EF4-FFF2-40B4-BE49-F238E27FC236}">
                    <a16:creationId xmlns:a16="http://schemas.microsoft.com/office/drawing/2014/main" id="{F967A017-43BA-494F-95D4-A14398220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Line 108">
                <a:extLst>
                  <a:ext uri="{FF2B5EF4-FFF2-40B4-BE49-F238E27FC236}">
                    <a16:creationId xmlns:a16="http://schemas.microsoft.com/office/drawing/2014/main" id="{7223F53F-00C6-4C2F-B716-926998673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648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Line 109">
                <a:extLst>
                  <a:ext uri="{FF2B5EF4-FFF2-40B4-BE49-F238E27FC236}">
                    <a16:creationId xmlns:a16="http://schemas.microsoft.com/office/drawing/2014/main" id="{71F5CC85-8719-4658-BF42-E73D7B66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3696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Line 110">
                <a:extLst>
                  <a:ext uri="{FF2B5EF4-FFF2-40B4-BE49-F238E27FC236}">
                    <a16:creationId xmlns:a16="http://schemas.microsoft.com/office/drawing/2014/main" id="{B856F3F2-3572-40C0-823F-A4143507D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576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" name="Picture 111" descr="bd14565_">
              <a:extLst>
                <a:ext uri="{FF2B5EF4-FFF2-40B4-BE49-F238E27FC236}">
                  <a16:creationId xmlns:a16="http://schemas.microsoft.com/office/drawing/2014/main" id="{6544B41A-F920-4BD6-99E3-AC0957C34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00" y="6375270"/>
              <a:ext cx="158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7C8437-7E98-4F52-95E5-96266FA1B29A}"/>
                </a:ext>
              </a:extLst>
            </p:cNvPr>
            <p:cNvGrpSpPr/>
            <p:nvPr/>
          </p:nvGrpSpPr>
          <p:grpSpPr>
            <a:xfrm>
              <a:off x="9582473" y="2314447"/>
              <a:ext cx="679450" cy="3541713"/>
              <a:chOff x="6581776" y="2326098"/>
              <a:chExt cx="679450" cy="3541713"/>
            </a:xfrm>
          </p:grpSpPr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7AED9451-1D8E-437F-B121-B92C3856D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6" y="2326098"/>
                <a:ext cx="6794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B066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B3DB66AB-A049-4877-A059-953E34F3B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6" y="3219861"/>
                <a:ext cx="6794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B066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81246446-A9C9-4DB3-8A75-6B9F0D12B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6" y="4901023"/>
                <a:ext cx="6794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B066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9FA5AAFC-B64E-48E7-8E45-41EF46B2A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6" y="5867811"/>
                <a:ext cx="6794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B066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 Box 27">
                <a:extLst>
                  <a:ext uri="{FF2B5EF4-FFF2-40B4-BE49-F238E27FC236}">
                    <a16:creationId xmlns:a16="http://schemas.microsoft.com/office/drawing/2014/main" id="{F367BC1A-293F-4C73-BB01-710E6998A9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170613" y="3831048"/>
                <a:ext cx="1735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en-US" altLang="en-US" b="0" i="1" dirty="0">
                    <a:solidFill>
                      <a:srgbClr val="7B0663"/>
                    </a:solidFill>
                    <a:cs typeface="Times New Roman" pitchFamily="18" charset="0"/>
                  </a:rPr>
                  <a:t>mapped ports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74A8C5-F618-453E-AE98-284DF3F885BC}"/>
                </a:ext>
              </a:extLst>
            </p:cNvPr>
            <p:cNvGrpSpPr/>
            <p:nvPr/>
          </p:nvGrpSpPr>
          <p:grpSpPr>
            <a:xfrm>
              <a:off x="7315918" y="3317745"/>
              <a:ext cx="1685530" cy="1196444"/>
              <a:chOff x="4315220" y="3329397"/>
              <a:chExt cx="1685530" cy="1196444"/>
            </a:xfrm>
          </p:grpSpPr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9F0D9DB0-7A4A-430A-B2E3-6F9DFC7EE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5220" y="3879510"/>
                <a:ext cx="1313180" cy="64633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w="med" len="med"/>
                <a:tailEnd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000000"/>
                  </a:buClr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–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67476"/>
                  </a:buClr>
                  <a:buFont typeface="Ericsson Capital TT" pitchFamily="2" charset="0"/>
                  <a:buChar char="-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CBE5"/>
                  </a:buClr>
                  <a:buFont typeface="Ericsson Capital TT" pitchFamily="2" charset="0"/>
                  <a:buChar char="›"/>
                  <a:defRPr b="1">
                    <a:solidFill>
                      <a:srgbClr val="3B383B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en-US" altLang="en-US" b="0" i="1" dirty="0">
                    <a:solidFill>
                      <a:srgbClr val="008000"/>
                    </a:solidFill>
                    <a:cs typeface="Times New Roman" pitchFamily="18" charset="0"/>
                  </a:rPr>
                  <a:t>connected </a:t>
                </a:r>
              </a:p>
              <a:p>
                <a:pPr algn="r">
                  <a:spcBef>
                    <a:spcPct val="0"/>
                  </a:spcBef>
                  <a:buClrTx/>
                </a:pPr>
                <a:r>
                  <a:rPr lang="en-US" altLang="en-US" b="0" i="1" dirty="0">
                    <a:solidFill>
                      <a:srgbClr val="008000"/>
                    </a:solidFill>
                    <a:cs typeface="Times New Roman" pitchFamily="18" charset="0"/>
                  </a:rPr>
                  <a:t>ports</a:t>
                </a:r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4DDCEF5B-35A3-44FC-9C1F-89EA004EB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7288" y="3329397"/>
                <a:ext cx="404812" cy="10477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CD1C62B8-B074-4581-9023-DEB017C6A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538" y="3516722"/>
                <a:ext cx="860425" cy="912813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AD02CFBC-9233-4AF0-B7F0-9E87ADCD0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3710397"/>
                <a:ext cx="0" cy="7064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08D13E41-58B2-4B0B-B01A-3E984E74FD7C}"/>
                </a:ext>
              </a:extLst>
            </p:cNvPr>
            <p:cNvSpPr/>
            <p:nvPr/>
          </p:nvSpPr>
          <p:spPr bwMode="auto">
            <a:xfrm>
              <a:off x="10261924" y="1365121"/>
              <a:ext cx="987035" cy="5184877"/>
            </a:xfrm>
            <a:prstGeom prst="roundRect">
              <a:avLst/>
            </a:prstGeom>
            <a:solidFill>
              <a:srgbClr val="87888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13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10B98-F918-4273-B51D-45DB70B0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890" y="2342147"/>
            <a:ext cx="3600000" cy="3764883"/>
          </a:xfrm>
        </p:spPr>
        <p:txBody>
          <a:bodyPr/>
          <a:lstStyle/>
          <a:p>
            <a:r>
              <a:rPr lang="en-US" u="sng" dirty="0"/>
              <a:t>Object Orientation: 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Motivation and ideas</a:t>
            </a:r>
          </a:p>
        </p:txBody>
      </p:sp>
    </p:spTree>
    <p:extLst>
      <p:ext uri="{BB962C8B-B14F-4D97-AF65-F5344CB8AC3E}">
        <p14:creationId xmlns:p14="http://schemas.microsoft.com/office/powerpoint/2010/main" val="13191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Object Orientation:</a:t>
            </a:r>
            <a:r>
              <a:rPr lang="en-US" dirty="0"/>
              <a:t> Motivation and added value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B2DC85-6B12-4865-9751-A976385556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7" y="1600571"/>
            <a:ext cx="9679301" cy="4680000"/>
          </a:xfrm>
        </p:spPr>
        <p:txBody>
          <a:bodyPr/>
          <a:lstStyle/>
          <a:p>
            <a:pPr lvl="1"/>
            <a:r>
              <a:rPr lang="en-US" dirty="0"/>
              <a:t>Heighten appeal of TTCN-3 to users used to object-oriented programming</a:t>
            </a:r>
          </a:p>
          <a:p>
            <a:pPr lvl="1"/>
            <a:r>
              <a:rPr lang="en-US" dirty="0"/>
              <a:t>Use advantages of object-oriented modelling</a:t>
            </a:r>
          </a:p>
          <a:p>
            <a:pPr lvl="1"/>
            <a:r>
              <a:rPr lang="en-US" dirty="0"/>
              <a:t>Reduce TTCN-3 emulation of object-oriented features</a:t>
            </a:r>
          </a:p>
          <a:p>
            <a:pPr lvl="1"/>
            <a:r>
              <a:rPr lang="en-US" dirty="0"/>
              <a:t>Allow simple access to external objects</a:t>
            </a:r>
          </a:p>
          <a:p>
            <a:pPr lvl="1"/>
            <a:endParaRPr lang="en-US" dirty="0"/>
          </a:p>
          <a:p>
            <a:pPr lvl="1"/>
            <a:r>
              <a:rPr lang="de-DE" dirty="0"/>
              <a:t>Handling </a:t>
            </a:r>
            <a:r>
              <a:rPr lang="de-DE" dirty="0" err="1"/>
              <a:t>of</a:t>
            </a:r>
            <a:r>
              <a:rPr lang="de-DE" dirty="0"/>
              <a:t> larger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(</a:t>
            </a:r>
            <a:r>
              <a:rPr lang="de-DE" dirty="0" err="1"/>
              <a:t>hiding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local</a:t>
            </a:r>
            <a:r>
              <a:rPr lang="de-DE" dirty="0"/>
              <a:t>“ </a:t>
            </a:r>
            <a:r>
              <a:rPr lang="de-DE" dirty="0" err="1"/>
              <a:t>details</a:t>
            </a:r>
            <a:r>
              <a:rPr lang="de-DE" dirty="0"/>
              <a:t>)</a:t>
            </a:r>
          </a:p>
          <a:p>
            <a:pPr lvl="2"/>
            <a:r>
              <a:rPr lang="de-DE" u="sng" dirty="0"/>
              <a:t>Data and </a:t>
            </a:r>
            <a:r>
              <a:rPr lang="de-DE" u="sng" dirty="0" err="1"/>
              <a:t>functions</a:t>
            </a:r>
            <a:r>
              <a:rPr lang="de-DE" u="sng" dirty="0"/>
              <a:t> </a:t>
            </a:r>
            <a:r>
              <a:rPr lang="de-DE" dirty="0" err="1"/>
              <a:t>operating</a:t>
            </a:r>
            <a:r>
              <a:rPr lang="de-DE" dirty="0"/>
              <a:t> on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kept</a:t>
            </a:r>
            <a:r>
              <a:rPr lang="de-DE" dirty="0"/>
              <a:t> </a:t>
            </a:r>
            <a:r>
              <a:rPr lang="de-DE" u="sng" dirty="0" err="1"/>
              <a:t>together</a:t>
            </a:r>
            <a:endParaRPr lang="de-DE" u="sng" dirty="0"/>
          </a:p>
          <a:p>
            <a:pPr lvl="2"/>
            <a:r>
              <a:rPr lang="de-DE" dirty="0"/>
              <a:t>Providing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fine-grainded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hiding</a:t>
            </a:r>
            <a:endParaRPr lang="de-DE" dirty="0"/>
          </a:p>
          <a:p>
            <a:pPr lvl="2"/>
            <a:r>
              <a:rPr lang="de-DE" dirty="0"/>
              <a:t>More </a:t>
            </a:r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OO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developers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0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5A1D5B-7154-4C57-A75D-3159D458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OO </a:t>
            </a:r>
            <a:r>
              <a:rPr lang="de-DE" dirty="0" err="1"/>
              <a:t>programming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2C480-E6D3-4576-982B-65B46AB12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/>
              <a:t>Concept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fields</a:t>
            </a:r>
            <a:r>
              <a:rPr lang="de-DE" dirty="0"/>
              <a:t>: </a:t>
            </a:r>
            <a:r>
              <a:rPr lang="de-DE" dirty="0" err="1"/>
              <a:t>attributes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) and </a:t>
            </a:r>
            <a:r>
              <a:rPr lang="de-DE" dirty="0" err="1"/>
              <a:t>behaviour</a:t>
            </a:r>
            <a:r>
              <a:rPr lang="de-DE" dirty="0"/>
              <a:t> (</a:t>
            </a:r>
            <a:r>
              <a:rPr lang="de-DE" dirty="0" err="1"/>
              <a:t>procedures</a:t>
            </a:r>
            <a:r>
              <a:rPr lang="de-DE" dirty="0"/>
              <a:t>: </a:t>
            </a:r>
            <a:r>
              <a:rPr lang="de-DE" dirty="0" err="1"/>
              <a:t>methods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Object‘s</a:t>
            </a:r>
            <a:r>
              <a:rPr lang="de-DE" dirty="0"/>
              <a:t> </a:t>
            </a:r>
            <a:r>
              <a:rPr lang="de-DE" dirty="0" err="1"/>
              <a:t>procedures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and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(„</a:t>
            </a:r>
            <a:r>
              <a:rPr lang="de-DE" dirty="0" err="1"/>
              <a:t>this</a:t>
            </a:r>
            <a:r>
              <a:rPr lang="de-DE" dirty="0"/>
              <a:t>“ </a:t>
            </a:r>
            <a:r>
              <a:rPr lang="de-DE" dirty="0" err="1"/>
              <a:t>or</a:t>
            </a:r>
            <a:r>
              <a:rPr lang="de-DE" dirty="0"/>
              <a:t> „</a:t>
            </a:r>
            <a:r>
              <a:rPr lang="de-DE" dirty="0" err="1"/>
              <a:t>self</a:t>
            </a:r>
            <a:r>
              <a:rPr lang="de-DE" dirty="0"/>
              <a:t>“)</a:t>
            </a:r>
          </a:p>
          <a:p>
            <a:pPr lvl="1"/>
            <a:r>
              <a:rPr lang="de-DE" dirty="0"/>
              <a:t>OO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interact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pPr lvl="1"/>
            <a:r>
              <a:rPr lang="de-DE" dirty="0"/>
              <a:t>Most OOP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class-based</a:t>
            </a:r>
            <a:r>
              <a:rPr lang="de-DE" dirty="0"/>
              <a:t>, i.e.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(</a:t>
            </a:r>
            <a:r>
              <a:rPr lang="de-DE" dirty="0" err="1"/>
              <a:t>their</a:t>
            </a:r>
            <a:r>
              <a:rPr lang="de-DE" dirty="0"/>
              <a:t> „</a:t>
            </a:r>
            <a:r>
              <a:rPr lang="de-DE" dirty="0" err="1"/>
              <a:t>types</a:t>
            </a:r>
            <a:r>
              <a:rPr lang="de-DE" dirty="0"/>
              <a:t>“)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056D-9504-492C-B6E9-399942F11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5223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5A1D5B-7154-4C57-A75D-3159D458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OO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2C480-E6D3-4576-982B-65B46AB12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Methods can be overridden, but </a:t>
            </a:r>
            <a:r>
              <a:rPr lang="en-US" b="1" dirty="0"/>
              <a:t>not overloaded</a:t>
            </a:r>
            <a:r>
              <a:rPr lang="en-US" dirty="0"/>
              <a:t>!</a:t>
            </a:r>
          </a:p>
          <a:p>
            <a:pPr lvl="1"/>
            <a:r>
              <a:rPr lang="en-US" b="1" dirty="0">
                <a:latin typeface="+mj-lt"/>
              </a:rPr>
              <a:t>Classes can have runs on, </a:t>
            </a:r>
            <a:r>
              <a:rPr lang="en-US" b="1" dirty="0" err="1">
                <a:latin typeface="+mj-lt"/>
              </a:rPr>
              <a:t>mtc</a:t>
            </a:r>
            <a:r>
              <a:rPr lang="en-US" b="1" dirty="0">
                <a:latin typeface="+mj-lt"/>
              </a:rPr>
              <a:t> and system clauses</a:t>
            </a:r>
            <a:r>
              <a:rPr lang="en-US" dirty="0">
                <a:latin typeface="+mj-lt"/>
              </a:rPr>
              <a:t>, which restrict the component context that is allowed to create objects of that class</a:t>
            </a:r>
            <a:r>
              <a:rPr lang="en-US" dirty="0"/>
              <a:t>.</a:t>
            </a:r>
            <a:endParaRPr lang="de-DE" dirty="0"/>
          </a:p>
          <a:p>
            <a:pPr lvl="1"/>
            <a:r>
              <a:rPr lang="en-US" dirty="0"/>
              <a:t>Member functions of a class with </a:t>
            </a:r>
            <a:r>
              <a:rPr lang="en-US" b="1" i="1" dirty="0"/>
              <a:t>runs on</a:t>
            </a:r>
            <a:r>
              <a:rPr lang="en-US" dirty="0"/>
              <a:t>, </a:t>
            </a:r>
            <a:r>
              <a:rPr lang="en-US" b="1" i="1" dirty="0" err="1"/>
              <a:t>mtc</a:t>
            </a:r>
            <a:r>
              <a:rPr lang="en-US" dirty="0"/>
              <a:t> or </a:t>
            </a:r>
            <a:r>
              <a:rPr lang="en-US" b="1" i="1" dirty="0"/>
              <a:t>system</a:t>
            </a:r>
            <a:r>
              <a:rPr lang="en-US" dirty="0"/>
              <a:t> clauses shall not have their own clauses, but </a:t>
            </a:r>
            <a:r>
              <a:rPr lang="en-US" b="1" dirty="0"/>
              <a:t>inherit</a:t>
            </a:r>
            <a:r>
              <a:rPr lang="en-US" dirty="0"/>
              <a:t> </a:t>
            </a:r>
            <a:r>
              <a:rPr lang="de-DE" b="1" dirty="0" err="1"/>
              <a:t>them</a:t>
            </a:r>
            <a:r>
              <a:rPr lang="de-DE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their</a:t>
            </a:r>
            <a:r>
              <a:rPr lang="de-DE" b="1" dirty="0"/>
              <a:t> </a:t>
            </a:r>
            <a:r>
              <a:rPr lang="de-DE" b="1" dirty="0" err="1"/>
              <a:t>class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8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class types</a:t>
            </a:r>
          </a:p>
        </p:txBody>
      </p:sp>
    </p:spTree>
    <p:extLst>
      <p:ext uri="{BB962C8B-B14F-4D97-AF65-F5344CB8AC3E}">
        <p14:creationId xmlns:p14="http://schemas.microsoft.com/office/powerpoint/2010/main" val="1468168683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0</TotalTime>
  <Words>2379</Words>
  <Application>Microsoft Office PowerPoint</Application>
  <PresentationFormat>Breitbild</PresentationFormat>
  <Paragraphs>309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Gulim</vt:lpstr>
      <vt:lpstr>Arial</vt:lpstr>
      <vt:lpstr>Calibri</vt:lpstr>
      <vt:lpstr>Calibri Light</vt:lpstr>
      <vt:lpstr>Consolas</vt:lpstr>
      <vt:lpstr>Tahoma</vt:lpstr>
      <vt:lpstr>Times New Roman</vt:lpstr>
      <vt:lpstr>Wingdings</vt:lpstr>
      <vt:lpstr>ETSI Corporate 2018</vt:lpstr>
      <vt:lpstr>     TTCN-3 Language Extensions Object-Oriented Features (ETSI ES 203 790)</vt:lpstr>
      <vt:lpstr>Agenda</vt:lpstr>
      <vt:lpstr>Short summary on TTCN-3 in general (Webinar part 1)</vt:lpstr>
      <vt:lpstr>Test component and port concepts of TTCN-3</vt:lpstr>
      <vt:lpstr>Object Orientation:   Motivation and ideas</vt:lpstr>
      <vt:lpstr>Object Orientation: Motivation and added value</vt:lpstr>
      <vt:lpstr>General introduction to OO programming</vt:lpstr>
      <vt:lpstr>Differences against common OO programming languages</vt:lpstr>
      <vt:lpstr>Definition of class types</vt:lpstr>
      <vt:lpstr>Simple class definition</vt:lpstr>
      <vt:lpstr>Objects of classes (1)</vt:lpstr>
      <vt:lpstr>Objects of classes (2)</vt:lpstr>
      <vt:lpstr>Inheritance of classes</vt:lpstr>
      <vt:lpstr>Visibility of members</vt:lpstr>
      <vt:lpstr>Visibility of members (cont.)</vt:lpstr>
      <vt:lpstr>Component type restrictions</vt:lpstr>
      <vt:lpstr>Object reference</vt:lpstr>
      <vt:lpstr>Application example</vt:lpstr>
      <vt:lpstr>Application example</vt:lpstr>
      <vt:lpstr>Application background</vt:lpstr>
      <vt:lpstr>Semantic annotation </vt:lpstr>
      <vt:lpstr>SemanticDescriptor in oneM2M</vt:lpstr>
      <vt:lpstr>SemanticDescriptor using class type</vt:lpstr>
      <vt:lpstr>OO application example</vt:lpstr>
      <vt:lpstr>OO types - example</vt:lpstr>
      <vt:lpstr>Exception handling</vt:lpstr>
      <vt:lpstr>Exception handling</vt:lpstr>
      <vt:lpstr>raise Exception statement</vt:lpstr>
      <vt:lpstr>Exception handling samples</vt:lpstr>
      <vt:lpstr>Exception handling – application example</vt:lpstr>
      <vt:lpstr>Exception handling – application example</vt:lpstr>
      <vt:lpstr>Conclusions</vt:lpstr>
      <vt:lpstr>Key takeaways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Axel Rennoch</dc:creator>
  <cp:keywords/>
  <cp:lastModifiedBy>Rennoch, Axel</cp:lastModifiedBy>
  <cp:revision>448</cp:revision>
  <dcterms:created xsi:type="dcterms:W3CDTF">2019-08-06T10:39:25Z</dcterms:created>
  <dcterms:modified xsi:type="dcterms:W3CDTF">2020-06-12T12:56:22Z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